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9" r:id="rId1"/>
    <p:sldMasterId id="2147483948" r:id="rId2"/>
  </p:sldMasterIdLst>
  <p:notesMasterIdLst>
    <p:notesMasterId r:id="rId29"/>
  </p:notesMasterIdLst>
  <p:handoutMasterIdLst>
    <p:handoutMasterId r:id="rId30"/>
  </p:handoutMasterIdLst>
  <p:sldIdLst>
    <p:sldId id="542" r:id="rId3"/>
    <p:sldId id="864" r:id="rId4"/>
    <p:sldId id="2043" r:id="rId5"/>
    <p:sldId id="870" r:id="rId6"/>
    <p:sldId id="868" r:id="rId7"/>
    <p:sldId id="2040" r:id="rId8"/>
    <p:sldId id="2041" r:id="rId9"/>
    <p:sldId id="860" r:id="rId10"/>
    <p:sldId id="873" r:id="rId11"/>
    <p:sldId id="872" r:id="rId12"/>
    <p:sldId id="887" r:id="rId13"/>
    <p:sldId id="760" r:id="rId14"/>
    <p:sldId id="858" r:id="rId15"/>
    <p:sldId id="884" r:id="rId16"/>
    <p:sldId id="2049" r:id="rId17"/>
    <p:sldId id="888" r:id="rId18"/>
    <p:sldId id="2044" r:id="rId19"/>
    <p:sldId id="2048" r:id="rId20"/>
    <p:sldId id="2042" r:id="rId21"/>
    <p:sldId id="866" r:id="rId22"/>
    <p:sldId id="2047" r:id="rId23"/>
    <p:sldId id="2054" r:id="rId24"/>
    <p:sldId id="2046" r:id="rId25"/>
    <p:sldId id="2045" r:id="rId26"/>
    <p:sldId id="2053" r:id="rId27"/>
    <p:sldId id="2050" r:id="rId28"/>
  </p:sldIdLst>
  <p:sldSz cx="12188825" cy="6858000"/>
  <p:notesSz cx="6858000" cy="9144000"/>
  <p:defaultTextStyle>
    <a:defPPr>
      <a:defRPr lang="en-US"/>
    </a:defPPr>
    <a:lvl1pPr marL="0" algn="l" defTabSz="609325" rtl="0" eaLnBrk="1" latinLnBrk="0" hangingPunct="1">
      <a:defRPr sz="2400" kern="1200">
        <a:solidFill>
          <a:schemeClr val="tx1"/>
        </a:solidFill>
        <a:latin typeface="+mn-lt"/>
        <a:ea typeface="+mn-ea"/>
        <a:cs typeface="+mn-cs"/>
      </a:defRPr>
    </a:lvl1pPr>
    <a:lvl2pPr marL="609325" algn="l" defTabSz="609325" rtl="0" eaLnBrk="1" latinLnBrk="0" hangingPunct="1">
      <a:defRPr sz="2400" kern="1200">
        <a:solidFill>
          <a:schemeClr val="tx1"/>
        </a:solidFill>
        <a:latin typeface="+mn-lt"/>
        <a:ea typeface="+mn-ea"/>
        <a:cs typeface="+mn-cs"/>
      </a:defRPr>
    </a:lvl2pPr>
    <a:lvl3pPr marL="1218649" algn="l" defTabSz="609325" rtl="0" eaLnBrk="1" latinLnBrk="0" hangingPunct="1">
      <a:defRPr sz="2400" kern="1200">
        <a:solidFill>
          <a:schemeClr val="tx1"/>
        </a:solidFill>
        <a:latin typeface="+mn-lt"/>
        <a:ea typeface="+mn-ea"/>
        <a:cs typeface="+mn-cs"/>
      </a:defRPr>
    </a:lvl3pPr>
    <a:lvl4pPr marL="1827976" algn="l" defTabSz="609325" rtl="0" eaLnBrk="1" latinLnBrk="0" hangingPunct="1">
      <a:defRPr sz="2400" kern="1200">
        <a:solidFill>
          <a:schemeClr val="tx1"/>
        </a:solidFill>
        <a:latin typeface="+mn-lt"/>
        <a:ea typeface="+mn-ea"/>
        <a:cs typeface="+mn-cs"/>
      </a:defRPr>
    </a:lvl4pPr>
    <a:lvl5pPr marL="2437301" algn="l" defTabSz="609325" rtl="0" eaLnBrk="1" latinLnBrk="0" hangingPunct="1">
      <a:defRPr sz="2400" kern="1200">
        <a:solidFill>
          <a:schemeClr val="tx1"/>
        </a:solidFill>
        <a:latin typeface="+mn-lt"/>
        <a:ea typeface="+mn-ea"/>
        <a:cs typeface="+mn-cs"/>
      </a:defRPr>
    </a:lvl5pPr>
    <a:lvl6pPr marL="3046625" algn="l" defTabSz="609325" rtl="0" eaLnBrk="1" latinLnBrk="0" hangingPunct="1">
      <a:defRPr sz="2400" kern="1200">
        <a:solidFill>
          <a:schemeClr val="tx1"/>
        </a:solidFill>
        <a:latin typeface="+mn-lt"/>
        <a:ea typeface="+mn-ea"/>
        <a:cs typeface="+mn-cs"/>
      </a:defRPr>
    </a:lvl6pPr>
    <a:lvl7pPr marL="3655952" algn="l" defTabSz="609325" rtl="0" eaLnBrk="1" latinLnBrk="0" hangingPunct="1">
      <a:defRPr sz="2400" kern="1200">
        <a:solidFill>
          <a:schemeClr val="tx1"/>
        </a:solidFill>
        <a:latin typeface="+mn-lt"/>
        <a:ea typeface="+mn-ea"/>
        <a:cs typeface="+mn-cs"/>
      </a:defRPr>
    </a:lvl7pPr>
    <a:lvl8pPr marL="4265273" algn="l" defTabSz="609325" rtl="0" eaLnBrk="1" latinLnBrk="0" hangingPunct="1">
      <a:defRPr sz="2400" kern="1200">
        <a:solidFill>
          <a:schemeClr val="tx1"/>
        </a:solidFill>
        <a:latin typeface="+mn-lt"/>
        <a:ea typeface="+mn-ea"/>
        <a:cs typeface="+mn-cs"/>
      </a:defRPr>
    </a:lvl8pPr>
    <a:lvl9pPr marL="4874601" algn="l" defTabSz="60932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83EB7B-6A2A-FD4A-9270-254626D48F17}">
          <p14:sldIdLst>
            <p14:sldId id="542"/>
            <p14:sldId id="864"/>
            <p14:sldId id="2043"/>
            <p14:sldId id="870"/>
            <p14:sldId id="868"/>
            <p14:sldId id="2040"/>
            <p14:sldId id="2041"/>
            <p14:sldId id="860"/>
            <p14:sldId id="873"/>
            <p14:sldId id="872"/>
            <p14:sldId id="887"/>
            <p14:sldId id="760"/>
            <p14:sldId id="858"/>
            <p14:sldId id="884"/>
            <p14:sldId id="2049"/>
            <p14:sldId id="888"/>
            <p14:sldId id="2044"/>
            <p14:sldId id="2048"/>
            <p14:sldId id="2042"/>
            <p14:sldId id="866"/>
            <p14:sldId id="2047"/>
            <p14:sldId id="2054"/>
            <p14:sldId id="2046"/>
            <p14:sldId id="2045"/>
            <p14:sldId id="2053"/>
            <p14:sldId id="2050"/>
          </p14:sldIdLst>
        </p14:section>
      </p14:sectionLst>
    </p:ext>
    <p:ext uri="{EFAFB233-063F-42B5-8137-9DF3F51BA10A}">
      <p15:sldGuideLst xmlns:p15="http://schemas.microsoft.com/office/powerpoint/2012/main">
        <p15:guide id="1" orient="horz" pos="796">
          <p15:clr>
            <a:srgbClr val="A4A3A4"/>
          </p15:clr>
        </p15:guide>
        <p15:guide id="2" pos="1720">
          <p15:clr>
            <a:srgbClr val="A4A3A4"/>
          </p15:clr>
        </p15:guide>
        <p15:guide id="3" pos="3601">
          <p15:clr>
            <a:srgbClr val="A4A3A4"/>
          </p15:clr>
        </p15:guide>
        <p15:guide id="4" orient="horz" pos="1182">
          <p15:clr>
            <a:srgbClr val="A4A3A4"/>
          </p15:clr>
        </p15:guide>
        <p15:guide id="5" orient="horz" pos="3674">
          <p15:clr>
            <a:srgbClr val="A4A3A4"/>
          </p15:clr>
        </p15:guide>
        <p15:guide id="6" orient="horz" pos="430">
          <p15:clr>
            <a:srgbClr val="A4A3A4"/>
          </p15:clr>
        </p15:guide>
        <p15:guide id="7" pos="460">
          <p15:clr>
            <a:srgbClr val="A4A3A4"/>
          </p15:clr>
        </p15:guide>
        <p15:guide id="8" pos="5541">
          <p15:clr>
            <a:srgbClr val="A4A3A4"/>
          </p15:clr>
        </p15:guide>
        <p15:guide id="9" orient="horz" pos="1307">
          <p15:clr>
            <a:srgbClr val="A4A3A4"/>
          </p15:clr>
        </p15:guide>
        <p15:guide id="10" orient="horz" pos="4094">
          <p15:clr>
            <a:srgbClr val="A4A3A4"/>
          </p15:clr>
        </p15:guide>
        <p15:guide id="11" pos="461">
          <p15:clr>
            <a:srgbClr val="A4A3A4"/>
          </p15:clr>
        </p15:guide>
        <p15:guide id="12" orient="horz" pos="1005">
          <p15:clr>
            <a:srgbClr val="A4A3A4"/>
          </p15:clr>
        </p15:guide>
        <p15:guide id="13" orient="horz" pos="573">
          <p15:clr>
            <a:srgbClr val="A4A3A4"/>
          </p15:clr>
        </p15:guide>
        <p15:guide id="14" pos="3825">
          <p15:clr>
            <a:srgbClr val="A4A3A4"/>
          </p15:clr>
        </p15:guide>
        <p15:guide id="15" orient="horz" pos="1183">
          <p15:clr>
            <a:srgbClr val="A4A3A4"/>
          </p15:clr>
        </p15:guide>
        <p15:guide id="16" orient="horz" pos="3676">
          <p15:clr>
            <a:srgbClr val="A4A3A4"/>
          </p15:clr>
        </p15:guide>
        <p15:guide id="17" orient="horz" pos="431">
          <p15:clr>
            <a:srgbClr val="A4A3A4"/>
          </p15:clr>
        </p15:guide>
        <p15:guide id="18" orient="horz" pos="4096">
          <p15:clr>
            <a:srgbClr val="A4A3A4"/>
          </p15:clr>
        </p15:guide>
        <p15:guide id="19" orient="horz" pos="1007">
          <p15:clr>
            <a:srgbClr val="A4A3A4"/>
          </p15:clr>
        </p15:guide>
        <p15:guide id="20" orient="horz" pos="575">
          <p15:clr>
            <a:srgbClr val="A4A3A4"/>
          </p15:clr>
        </p15:guide>
        <p15:guide id="21" pos="3600">
          <p15:clr>
            <a:srgbClr val="A4A3A4"/>
          </p15:clr>
        </p15:guide>
        <p15:guide id="22" pos="38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User" initials="Office [7]" lastIdx="1" clrIdx="0"/>
  <p:cmAuthor id="1" name="Lisa Marselli" initials="" lastIdx="1" clrIdx="1"/>
  <p:cmAuthor id="2" name="Microsoft Office User" initials="Office" lastIdx="30" clrIdx="2"/>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658D34"/>
    <a:srgbClr val="4E8F00"/>
    <a:srgbClr val="FF980B"/>
    <a:srgbClr val="000078"/>
    <a:srgbClr val="BA0C28"/>
    <a:srgbClr val="041E4A"/>
    <a:srgbClr val="CCCCCC"/>
    <a:srgbClr val="009051"/>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65" autoAdjust="0"/>
    <p:restoredTop sz="80629" autoAdjust="0"/>
  </p:normalViewPr>
  <p:slideViewPr>
    <p:cSldViewPr snapToGrid="0" snapToObjects="1">
      <p:cViewPr varScale="1">
        <p:scale>
          <a:sx n="144" d="100"/>
          <a:sy n="144" d="100"/>
        </p:scale>
        <p:origin x="1688" y="192"/>
      </p:cViewPr>
      <p:guideLst>
        <p:guide orient="horz" pos="796"/>
        <p:guide pos="1720"/>
        <p:guide pos="3601"/>
        <p:guide orient="horz" pos="1182"/>
        <p:guide orient="horz" pos="3674"/>
        <p:guide orient="horz" pos="430"/>
        <p:guide pos="460"/>
        <p:guide pos="5541"/>
        <p:guide orient="horz" pos="1307"/>
        <p:guide orient="horz" pos="4094"/>
        <p:guide pos="461"/>
        <p:guide orient="horz" pos="1005"/>
        <p:guide orient="horz" pos="573"/>
        <p:guide pos="3825"/>
        <p:guide orient="horz" pos="1183"/>
        <p:guide orient="horz" pos="3676"/>
        <p:guide orient="horz" pos="431"/>
        <p:guide orient="horz" pos="4096"/>
        <p:guide orient="horz" pos="1007"/>
        <p:guide orient="horz" pos="575"/>
        <p:guide pos="3600"/>
        <p:guide pos="3824"/>
      </p:guideLst>
    </p:cSldViewPr>
  </p:slideViewPr>
  <p:notesTextViewPr>
    <p:cViewPr>
      <p:scale>
        <a:sx n="100" d="100"/>
        <a:sy n="100" d="100"/>
      </p:scale>
      <p:origin x="0" y="0"/>
    </p:cViewPr>
  </p:notesTextViewPr>
  <p:sorterViewPr>
    <p:cViewPr>
      <p:scale>
        <a:sx n="88" d="100"/>
        <a:sy n="88" d="100"/>
      </p:scale>
      <p:origin x="0" y="0"/>
    </p:cViewPr>
  </p:sorterViewPr>
  <p:notesViewPr>
    <p:cSldViewPr snapToGrid="0" snapToObjects="1">
      <p:cViewPr varScale="1">
        <p:scale>
          <a:sx n="79" d="100"/>
          <a:sy n="79" d="100"/>
        </p:scale>
        <p:origin x="-399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b="1" i="0" baseline="0" dirty="0">
                <a:solidFill>
                  <a:schemeClr val="tx1"/>
                </a:solidFill>
              </a:rPr>
              <a:t>Chart Title</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148-C749-9A3B-5BB21D52661C}"/>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148-C749-9A3B-5BB21D52661C}"/>
            </c:ext>
          </c:extLst>
        </c:ser>
        <c:ser>
          <c:idx val="2"/>
          <c:order val="2"/>
          <c:tx>
            <c:strRef>
              <c:f>Sheet1!$D$1</c:f>
              <c:strCache>
                <c:ptCount val="1"/>
                <c:pt idx="0">
                  <c:v>Series 3</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148-C749-9A3B-5BB21D52661C}"/>
            </c:ext>
          </c:extLst>
        </c:ser>
        <c:dLbls>
          <c:showLegendKey val="0"/>
          <c:showVal val="0"/>
          <c:showCatName val="0"/>
          <c:showSerName val="0"/>
          <c:showPercent val="0"/>
          <c:showBubbleSize val="0"/>
        </c:dLbls>
        <c:gapWidth val="219"/>
        <c:overlap val="-27"/>
        <c:axId val="1962979136"/>
        <c:axId val="2011485792"/>
      </c:barChart>
      <c:catAx>
        <c:axId val="196297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11485792"/>
        <c:crosses val="autoZero"/>
        <c:auto val="1"/>
        <c:lblAlgn val="ctr"/>
        <c:lblOffset val="100"/>
        <c:noMultiLvlLbl val="0"/>
      </c:catAx>
      <c:valAx>
        <c:axId val="2011485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2979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b="1" i="0" baseline="0" dirty="0">
                <a:solidFill>
                  <a:schemeClr val="tx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FD72-C749-9528-6C484A7B0450}"/>
              </c:ext>
            </c:extLst>
          </c:dPt>
          <c:dPt>
            <c:idx val="1"/>
            <c:bubble3D val="0"/>
            <c:spPr>
              <a:solidFill>
                <a:schemeClr val="accent3"/>
              </a:solidFill>
              <a:ln>
                <a:noFill/>
              </a:ln>
              <a:effectLst/>
            </c:spPr>
            <c:extLst>
              <c:ext xmlns:c16="http://schemas.microsoft.com/office/drawing/2014/chart" uri="{C3380CC4-5D6E-409C-BE32-E72D297353CC}">
                <c16:uniqueId val="{00000003-FD72-C749-9528-6C484A7B0450}"/>
              </c:ext>
            </c:extLst>
          </c:dPt>
          <c:dPt>
            <c:idx val="2"/>
            <c:bubble3D val="0"/>
            <c:spPr>
              <a:solidFill>
                <a:schemeClr val="accent5"/>
              </a:solidFill>
              <a:ln>
                <a:noFill/>
              </a:ln>
              <a:effectLst/>
            </c:spPr>
            <c:extLst>
              <c:ext xmlns:c16="http://schemas.microsoft.com/office/drawing/2014/chart" uri="{C3380CC4-5D6E-409C-BE32-E72D297353CC}">
                <c16:uniqueId val="{00000005-FD72-C749-9528-6C484A7B0450}"/>
              </c:ext>
            </c:extLst>
          </c:dPt>
          <c:dPt>
            <c:idx val="3"/>
            <c:bubble3D val="0"/>
            <c:spPr>
              <a:solidFill>
                <a:schemeClr val="accent1">
                  <a:lumMod val="60000"/>
                </a:schemeClr>
              </a:solidFill>
              <a:ln>
                <a:noFill/>
              </a:ln>
              <a:effectLst/>
            </c:spPr>
            <c:extLst>
              <c:ext xmlns:c16="http://schemas.microsoft.com/office/drawing/2014/chart" uri="{C3380CC4-5D6E-409C-BE32-E72D297353CC}">
                <c16:uniqueId val="{00000007-FD72-C749-9528-6C484A7B0450}"/>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FD72-C749-9528-6C484A7B0450}"/>
            </c:ext>
          </c:extLst>
        </c:ser>
        <c:ser>
          <c:idx val="1"/>
          <c:order val="1"/>
          <c:tx>
            <c:strRef>
              <c:f>Sheet1!$C$1</c:f>
              <c:strCache>
                <c:ptCount val="1"/>
                <c:pt idx="0">
                  <c:v>Series 2</c:v>
                </c:pt>
              </c:strCache>
            </c:strRef>
          </c:tx>
          <c:dPt>
            <c:idx val="0"/>
            <c:bubble3D val="0"/>
            <c:spPr>
              <a:solidFill>
                <a:schemeClr val="accent1"/>
              </a:solidFill>
              <a:ln>
                <a:noFill/>
              </a:ln>
              <a:effectLst/>
            </c:spPr>
            <c:extLst>
              <c:ext xmlns:c16="http://schemas.microsoft.com/office/drawing/2014/chart" uri="{C3380CC4-5D6E-409C-BE32-E72D297353CC}">
                <c16:uniqueId val="{0000000A-FD72-C749-9528-6C484A7B0450}"/>
              </c:ext>
            </c:extLst>
          </c:dPt>
          <c:dPt>
            <c:idx val="1"/>
            <c:bubble3D val="0"/>
            <c:spPr>
              <a:solidFill>
                <a:schemeClr val="accent3"/>
              </a:solidFill>
              <a:ln>
                <a:noFill/>
              </a:ln>
              <a:effectLst/>
            </c:spPr>
            <c:extLst>
              <c:ext xmlns:c16="http://schemas.microsoft.com/office/drawing/2014/chart" uri="{C3380CC4-5D6E-409C-BE32-E72D297353CC}">
                <c16:uniqueId val="{0000000C-FD72-C749-9528-6C484A7B0450}"/>
              </c:ext>
            </c:extLst>
          </c:dPt>
          <c:dPt>
            <c:idx val="2"/>
            <c:bubble3D val="0"/>
            <c:spPr>
              <a:solidFill>
                <a:schemeClr val="accent5"/>
              </a:solidFill>
              <a:ln>
                <a:noFill/>
              </a:ln>
              <a:effectLst/>
            </c:spPr>
            <c:extLst>
              <c:ext xmlns:c16="http://schemas.microsoft.com/office/drawing/2014/chart" uri="{C3380CC4-5D6E-409C-BE32-E72D297353CC}">
                <c16:uniqueId val="{0000000E-FD72-C749-9528-6C484A7B0450}"/>
              </c:ext>
            </c:extLst>
          </c:dPt>
          <c:dPt>
            <c:idx val="3"/>
            <c:bubble3D val="0"/>
            <c:spPr>
              <a:solidFill>
                <a:schemeClr val="accent1">
                  <a:lumMod val="60000"/>
                </a:schemeClr>
              </a:solidFill>
              <a:ln>
                <a:noFill/>
              </a:ln>
              <a:effectLst/>
            </c:spPr>
            <c:extLst>
              <c:ext xmlns:c16="http://schemas.microsoft.com/office/drawing/2014/chart" uri="{C3380CC4-5D6E-409C-BE32-E72D297353CC}">
                <c16:uniqueId val="{00000010-FD72-C749-9528-6C484A7B0450}"/>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1-FD72-C749-9528-6C484A7B0450}"/>
            </c:ext>
          </c:extLst>
        </c:ser>
        <c:ser>
          <c:idx val="2"/>
          <c:order val="2"/>
          <c:tx>
            <c:strRef>
              <c:f>Sheet1!$D$1</c:f>
              <c:strCache>
                <c:ptCount val="1"/>
                <c:pt idx="0">
                  <c:v>Series 3</c:v>
                </c:pt>
              </c:strCache>
            </c:strRef>
          </c:tx>
          <c:dPt>
            <c:idx val="0"/>
            <c:bubble3D val="0"/>
            <c:spPr>
              <a:solidFill>
                <a:schemeClr val="accent1"/>
              </a:solidFill>
              <a:ln>
                <a:noFill/>
              </a:ln>
              <a:effectLst/>
            </c:spPr>
            <c:extLst>
              <c:ext xmlns:c16="http://schemas.microsoft.com/office/drawing/2014/chart" uri="{C3380CC4-5D6E-409C-BE32-E72D297353CC}">
                <c16:uniqueId val="{00000013-FD72-C749-9528-6C484A7B0450}"/>
              </c:ext>
            </c:extLst>
          </c:dPt>
          <c:dPt>
            <c:idx val="1"/>
            <c:bubble3D val="0"/>
            <c:spPr>
              <a:solidFill>
                <a:schemeClr val="accent3"/>
              </a:solidFill>
              <a:ln>
                <a:noFill/>
              </a:ln>
              <a:effectLst/>
            </c:spPr>
            <c:extLst>
              <c:ext xmlns:c16="http://schemas.microsoft.com/office/drawing/2014/chart" uri="{C3380CC4-5D6E-409C-BE32-E72D297353CC}">
                <c16:uniqueId val="{00000015-FD72-C749-9528-6C484A7B0450}"/>
              </c:ext>
            </c:extLst>
          </c:dPt>
          <c:dPt>
            <c:idx val="2"/>
            <c:bubble3D val="0"/>
            <c:spPr>
              <a:solidFill>
                <a:schemeClr val="accent5"/>
              </a:solidFill>
              <a:ln>
                <a:noFill/>
              </a:ln>
              <a:effectLst/>
            </c:spPr>
            <c:extLst>
              <c:ext xmlns:c16="http://schemas.microsoft.com/office/drawing/2014/chart" uri="{C3380CC4-5D6E-409C-BE32-E72D297353CC}">
                <c16:uniqueId val="{00000017-FD72-C749-9528-6C484A7B0450}"/>
              </c:ext>
            </c:extLst>
          </c:dPt>
          <c:dPt>
            <c:idx val="3"/>
            <c:bubble3D val="0"/>
            <c:spPr>
              <a:solidFill>
                <a:schemeClr val="accent1">
                  <a:lumMod val="60000"/>
                </a:schemeClr>
              </a:solidFill>
              <a:ln>
                <a:noFill/>
              </a:ln>
              <a:effectLst/>
            </c:spPr>
            <c:extLst>
              <c:ext xmlns:c16="http://schemas.microsoft.com/office/drawing/2014/chart" uri="{C3380CC4-5D6E-409C-BE32-E72D297353CC}">
                <c16:uniqueId val="{00000019-FD72-C749-9528-6C484A7B0450}"/>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FD72-C749-9528-6C484A7B045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C3007F-2CFB-D44D-BF5A-55B9EE608405}" type="slidenum">
              <a:rPr lang="en-US" smtClean="0">
                <a:latin typeface="Arial"/>
                <a:cs typeface="Arial"/>
              </a:rPr>
              <a:t>‹#›</a:t>
            </a:fld>
            <a:endParaRPr lang="en-US">
              <a:latin typeface="Arial"/>
              <a:cs typeface="Arial"/>
            </a:endParaRPr>
          </a:p>
        </p:txBody>
      </p:sp>
      <p:sp>
        <p:nvSpPr>
          <p:cNvPr id="7" name="TextBox 6"/>
          <p:cNvSpPr txBox="1"/>
          <p:nvPr/>
        </p:nvSpPr>
        <p:spPr>
          <a:xfrm flipH="1">
            <a:off x="2320685" y="8753470"/>
            <a:ext cx="2069381" cy="230832"/>
          </a:xfrm>
          <a:prstGeom prst="rect">
            <a:avLst/>
          </a:prstGeom>
          <a:noFill/>
        </p:spPr>
        <p:txBody>
          <a:bodyPr wrap="square" rtlCol="0">
            <a:spAutoFit/>
          </a:bodyPr>
          <a:lstStyle/>
          <a:p>
            <a:r>
              <a:rPr lang="en-US" sz="900" dirty="0">
                <a:solidFill>
                  <a:srgbClr val="000000"/>
                </a:solidFill>
                <a:latin typeface="Arial"/>
                <a:cs typeface="Arial"/>
              </a:rPr>
              <a:t>© </a:t>
            </a:r>
            <a:r>
              <a:rPr lang="en-US" sz="900" dirty="0" err="1">
                <a:solidFill>
                  <a:srgbClr val="000000"/>
                </a:solidFill>
                <a:latin typeface="Arial"/>
                <a:cs typeface="Arial"/>
              </a:rPr>
              <a:t>MapR</a:t>
            </a:r>
            <a:r>
              <a:rPr lang="en-US" sz="900" dirty="0">
                <a:solidFill>
                  <a:srgbClr val="000000"/>
                </a:solidFill>
                <a:latin typeface="Arial"/>
                <a:cs typeface="Arial"/>
              </a:rPr>
              <a:t> Technologies, confidential </a:t>
            </a:r>
          </a:p>
        </p:txBody>
      </p:sp>
      <p:pic>
        <p:nvPicPr>
          <p:cNvPr id="8" name="Picture 7" descr="MapR006_DphIV_app_ppt_logotype_rgbRED_noBox.eps"/>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3093" y="119252"/>
            <a:ext cx="1252570" cy="320040"/>
          </a:xfrm>
          <a:prstGeom prst="rect">
            <a:avLst/>
          </a:prstGeom>
        </p:spPr>
      </p:pic>
      <p:pic>
        <p:nvPicPr>
          <p:cNvPr id="4" name="Picture 3" descr="Max_CG9-01-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7564" y="8536141"/>
            <a:ext cx="506861" cy="506861"/>
          </a:xfrm>
          <a:prstGeom prst="rect">
            <a:avLst/>
          </a:prstGeom>
        </p:spPr>
      </p:pic>
    </p:spTree>
    <p:extLst>
      <p:ext uri="{BB962C8B-B14F-4D97-AF65-F5344CB8AC3E}">
        <p14:creationId xmlns:p14="http://schemas.microsoft.com/office/powerpoint/2010/main" val="730424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3E8932-7A25-5240-B9BA-D3C5466B7FBD}" type="slidenum">
              <a:rPr lang="en-US" smtClean="0"/>
              <a:t>‹#›</a:t>
            </a:fld>
            <a:endParaRPr lang="en-US"/>
          </a:p>
        </p:txBody>
      </p:sp>
      <p:pic>
        <p:nvPicPr>
          <p:cNvPr id="8" name="Picture 7" descr="MapR006_DphIV_app_ppt_elephant_rgb128-161-182.eps"/>
          <p:cNvPicPr>
            <a:picLocks noChangeAspect="1"/>
          </p:cNvPicPr>
          <p:nvPr/>
        </p:nvPicPr>
        <p:blipFill>
          <a:blip r:embed="rId2">
            <a:duotone>
              <a:prstClr val="black"/>
              <a:srgbClr val="3B6E8E">
                <a:tint val="45000"/>
                <a:satMod val="400000"/>
              </a:srgbClr>
            </a:duotone>
            <a:extLst>
              <a:ext uri="{28A0092B-C50C-407E-A947-70E740481C1C}">
                <a14:useLocalDpi xmlns:a14="http://schemas.microsoft.com/office/drawing/2010/main" val="0"/>
              </a:ext>
            </a:extLst>
          </a:blip>
          <a:stretch>
            <a:fillRect/>
          </a:stretch>
        </p:blipFill>
        <p:spPr>
          <a:xfrm>
            <a:off x="177800" y="8677696"/>
            <a:ext cx="508000" cy="330200"/>
          </a:xfrm>
          <a:prstGeom prst="rect">
            <a:avLst/>
          </a:prstGeom>
        </p:spPr>
      </p:pic>
      <p:pic>
        <p:nvPicPr>
          <p:cNvPr id="10" name="Picture 9" descr="MapR006_DphIV_app_ppt_logotype_rgbRED_noBox.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776" y="137160"/>
            <a:ext cx="1252570" cy="320040"/>
          </a:xfrm>
          <a:prstGeom prst="rect">
            <a:avLst/>
          </a:prstGeom>
        </p:spPr>
      </p:pic>
    </p:spTree>
    <p:extLst>
      <p:ext uri="{BB962C8B-B14F-4D97-AF65-F5344CB8AC3E}">
        <p14:creationId xmlns:p14="http://schemas.microsoft.com/office/powerpoint/2010/main" val="1816961597"/>
      </p:ext>
    </p:extLst>
  </p:cSld>
  <p:clrMap bg1="lt1" tx1="dk1" bg2="lt2" tx2="dk2" accent1="accent1" accent2="accent2" accent3="accent3" accent4="accent4" accent5="accent5" accent6="accent6" hlink="hlink" folHlink="folHlink"/>
  <p:notesStyle>
    <a:lvl1pPr marL="0" algn="l" defTabSz="609325" rtl="0" eaLnBrk="1" latinLnBrk="0" hangingPunct="1">
      <a:defRPr sz="1500" kern="1200">
        <a:solidFill>
          <a:schemeClr val="tx1"/>
        </a:solidFill>
        <a:latin typeface="+mn-lt"/>
        <a:ea typeface="+mn-ea"/>
        <a:cs typeface="+mn-cs"/>
      </a:defRPr>
    </a:lvl1pPr>
    <a:lvl2pPr marL="609325" algn="l" defTabSz="609325" rtl="0" eaLnBrk="1" latinLnBrk="0" hangingPunct="1">
      <a:defRPr sz="1500" kern="1200">
        <a:solidFill>
          <a:schemeClr val="tx1"/>
        </a:solidFill>
        <a:latin typeface="+mn-lt"/>
        <a:ea typeface="+mn-ea"/>
        <a:cs typeface="+mn-cs"/>
      </a:defRPr>
    </a:lvl2pPr>
    <a:lvl3pPr marL="1218649" algn="l" defTabSz="609325" rtl="0" eaLnBrk="1" latinLnBrk="0" hangingPunct="1">
      <a:defRPr sz="1500" kern="1200">
        <a:solidFill>
          <a:schemeClr val="tx1"/>
        </a:solidFill>
        <a:latin typeface="+mn-lt"/>
        <a:ea typeface="+mn-ea"/>
        <a:cs typeface="+mn-cs"/>
      </a:defRPr>
    </a:lvl3pPr>
    <a:lvl4pPr marL="1827976" algn="l" defTabSz="609325" rtl="0" eaLnBrk="1" latinLnBrk="0" hangingPunct="1">
      <a:defRPr sz="1500" kern="1200">
        <a:solidFill>
          <a:schemeClr val="tx1"/>
        </a:solidFill>
        <a:latin typeface="+mn-lt"/>
        <a:ea typeface="+mn-ea"/>
        <a:cs typeface="+mn-cs"/>
      </a:defRPr>
    </a:lvl4pPr>
    <a:lvl5pPr marL="2437301" algn="l" defTabSz="609325" rtl="0" eaLnBrk="1" latinLnBrk="0" hangingPunct="1">
      <a:defRPr sz="1500" kern="1200">
        <a:solidFill>
          <a:schemeClr val="tx1"/>
        </a:solidFill>
        <a:latin typeface="+mn-lt"/>
        <a:ea typeface="+mn-ea"/>
        <a:cs typeface="+mn-cs"/>
      </a:defRPr>
    </a:lvl5pPr>
    <a:lvl6pPr marL="3046625" algn="l" defTabSz="609325" rtl="0" eaLnBrk="1" latinLnBrk="0" hangingPunct="1">
      <a:defRPr sz="1500" kern="1200">
        <a:solidFill>
          <a:schemeClr val="tx1"/>
        </a:solidFill>
        <a:latin typeface="+mn-lt"/>
        <a:ea typeface="+mn-ea"/>
        <a:cs typeface="+mn-cs"/>
      </a:defRPr>
    </a:lvl6pPr>
    <a:lvl7pPr marL="3655952" algn="l" defTabSz="609325" rtl="0" eaLnBrk="1" latinLnBrk="0" hangingPunct="1">
      <a:defRPr sz="1500" kern="1200">
        <a:solidFill>
          <a:schemeClr val="tx1"/>
        </a:solidFill>
        <a:latin typeface="+mn-lt"/>
        <a:ea typeface="+mn-ea"/>
        <a:cs typeface="+mn-cs"/>
      </a:defRPr>
    </a:lvl7pPr>
    <a:lvl8pPr marL="4265273" algn="l" defTabSz="609325" rtl="0" eaLnBrk="1" latinLnBrk="0" hangingPunct="1">
      <a:defRPr sz="1500" kern="1200">
        <a:solidFill>
          <a:schemeClr val="tx1"/>
        </a:solidFill>
        <a:latin typeface="+mn-lt"/>
        <a:ea typeface="+mn-ea"/>
        <a:cs typeface="+mn-cs"/>
      </a:defRPr>
    </a:lvl8pPr>
    <a:lvl9pPr marL="4874601" algn="l" defTabSz="609325"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1</a:t>
            </a:fld>
            <a:endParaRPr lang="en-US" dirty="0"/>
          </a:p>
        </p:txBody>
      </p:sp>
    </p:spTree>
    <p:extLst>
      <p:ext uri="{BB962C8B-B14F-4D97-AF65-F5344CB8AC3E}">
        <p14:creationId xmlns:p14="http://schemas.microsoft.com/office/powerpoint/2010/main" val="1878416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898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MapR’s</a:t>
            </a:r>
            <a:r>
              <a:rPr lang="en-US" dirty="0"/>
              <a:t> converged data services and data replication technology</a:t>
            </a:r>
            <a:r>
              <a:rPr lang="en-US" baseline="0" dirty="0"/>
              <a:t> </a:t>
            </a:r>
            <a:r>
              <a:rPr lang="en-US" dirty="0"/>
              <a:t>leads to this:</a:t>
            </a:r>
            <a:r>
              <a:rPr lang="en-US" baseline="0" dirty="0"/>
              <a:t> the ability to collect data anywhere it’s generated (at the edge), aggregate and analyze it centrally, and then redistribute the models back out the the edge.  The edge refers to remote locations with limited bandwidth.  Examples include the car companies (back to the initial customer examples) and medical device manufacturers.</a:t>
            </a:r>
            <a:endParaRPr lang="en-US" dirty="0"/>
          </a:p>
          <a:p>
            <a:endParaRPr lang="en-US" dirty="0"/>
          </a:p>
          <a:p>
            <a:r>
              <a:rPr lang="en-US" dirty="0"/>
              <a:t>You</a:t>
            </a:r>
            <a:r>
              <a:rPr lang="en-US" baseline="0" dirty="0"/>
              <a:t> can speak to any of the topics in the subtitle: mirroring, active/active replication, global network topologies, edge computing.</a:t>
            </a:r>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a:t>
            </a:fld>
            <a:endParaRPr lang="en-US" dirty="0"/>
          </a:p>
        </p:txBody>
      </p:sp>
    </p:spTree>
    <p:extLst>
      <p:ext uri="{BB962C8B-B14F-4D97-AF65-F5344CB8AC3E}">
        <p14:creationId xmlns:p14="http://schemas.microsoft.com/office/powerpoint/2010/main" val="2094887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Replication is core to the platform.  </a:t>
            </a:r>
          </a:p>
          <a:p>
            <a:r>
              <a:rPr lang="en-US" dirty="0"/>
              <a:t>Converged.</a:t>
            </a:r>
          </a:p>
          <a:p>
            <a:r>
              <a:rPr lang="en-US" dirty="0"/>
              <a:t>Works in limited</a:t>
            </a:r>
            <a:r>
              <a:rPr lang="en-US" baseline="0" dirty="0"/>
              <a:t>-bandwidth environments.  Enables the Edge.</a:t>
            </a:r>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13</a:t>
            </a:fld>
            <a:endParaRPr lang="en-US"/>
          </a:p>
        </p:txBody>
      </p:sp>
    </p:spTree>
    <p:extLst>
      <p:ext uri="{BB962C8B-B14F-4D97-AF65-F5344CB8AC3E}">
        <p14:creationId xmlns:p14="http://schemas.microsoft.com/office/powerpoint/2010/main" val="465650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“Top 10 misconceptions of migrating to cloud”:</a:t>
            </a:r>
          </a:p>
          <a:p>
            <a:r>
              <a:rPr lang="en-US" dirty="0"/>
              <a:t>#1 – Copying data to the cloud is easy.</a:t>
            </a:r>
          </a:p>
          <a:p>
            <a:r>
              <a:rPr lang="en-US" sz="1500" kern="1200" dirty="0" err="1">
                <a:solidFill>
                  <a:schemeClr val="tx1"/>
                </a:solidFill>
                <a:effectLst/>
                <a:latin typeface="+mn-lt"/>
                <a:ea typeface="+mn-ea"/>
                <a:cs typeface="+mn-cs"/>
              </a:rPr>
              <a:t>DistCP</a:t>
            </a:r>
            <a:r>
              <a:rPr lang="en-US" sz="1500" kern="1200" dirty="0">
                <a:solidFill>
                  <a:schemeClr val="tx1"/>
                </a:solidFill>
                <a:effectLst/>
                <a:latin typeface="+mn-lt"/>
                <a:ea typeface="+mn-ea"/>
                <a:cs typeface="+mn-cs"/>
              </a:rPr>
              <a:t> requires pretty serious tuning and continuous scheduling, also not all versions of </a:t>
            </a:r>
            <a:r>
              <a:rPr lang="en-US" sz="1500" kern="1200" dirty="0" err="1">
                <a:solidFill>
                  <a:schemeClr val="tx1"/>
                </a:solidFill>
                <a:effectLst/>
                <a:latin typeface="+mn-lt"/>
                <a:ea typeface="+mn-ea"/>
                <a:cs typeface="+mn-cs"/>
              </a:rPr>
              <a:t>DistCP</a:t>
            </a:r>
            <a:r>
              <a:rPr lang="en-US" sz="1500" kern="1200" dirty="0">
                <a:solidFill>
                  <a:schemeClr val="tx1"/>
                </a:solidFill>
                <a:effectLst/>
                <a:latin typeface="+mn-lt"/>
                <a:ea typeface="+mn-ea"/>
                <a:cs typeface="+mn-cs"/>
              </a:rPr>
              <a:t> allow you to blacklist/whitelist objects. </a:t>
            </a:r>
          </a:p>
          <a:p>
            <a:r>
              <a:rPr lang="en-US" sz="1500" kern="1200" dirty="0">
                <a:solidFill>
                  <a:schemeClr val="tx1"/>
                </a:solidFill>
                <a:effectLst/>
                <a:latin typeface="+mn-lt"/>
                <a:ea typeface="+mn-ea"/>
                <a:cs typeface="+mn-cs"/>
              </a:rPr>
              <a:t>MirrorMaker requires proper tuning and visibility (metrics export via JMX) in order to be able to measure its stability, performance, and consumer lag. </a:t>
            </a:r>
            <a:endParaRPr lang="en-US" dirty="0">
              <a:effectLst/>
            </a:endParaRPr>
          </a:p>
          <a:p>
            <a:r>
              <a:rPr lang="en-US" sz="1500" kern="1200" dirty="0">
                <a:solidFill>
                  <a:schemeClr val="tx1"/>
                </a:solidFill>
                <a:effectLst/>
                <a:latin typeface="+mn-lt"/>
                <a:ea typeface="+mn-ea"/>
                <a:cs typeface="+mn-cs"/>
              </a:rPr>
              <a:t>Verification of that data in the Cloud object store is even harder and in certain cases requires some custom tooling. For example, a custom data catalogue with object name hashes or something similar</a:t>
            </a:r>
            <a:r>
              <a:rPr lang="en-US" sz="1500" kern="1200">
                <a:solidFill>
                  <a:schemeClr val="tx1"/>
                </a:solidFill>
                <a:effectLst/>
                <a:latin typeface="+mn-lt"/>
                <a:ea typeface="+mn-ea"/>
                <a:cs typeface="+mn-cs"/>
              </a:rPr>
              <a:t>. </a:t>
            </a: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14</a:t>
            </a:fld>
            <a:endParaRPr lang="en-US"/>
          </a:p>
        </p:txBody>
      </p:sp>
    </p:spTree>
    <p:extLst>
      <p:ext uri="{BB962C8B-B14F-4D97-AF65-F5344CB8AC3E}">
        <p14:creationId xmlns:p14="http://schemas.microsoft.com/office/powerpoint/2010/main" val="16250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245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networking, using a 4-port Wireless Router.  Wireless devices can join the EDGENET Wi-Fi network.  </a:t>
            </a:r>
          </a:p>
        </p:txBody>
      </p:sp>
      <p:sp>
        <p:nvSpPr>
          <p:cNvPr id="4" name="Slide Number Placeholder 3"/>
          <p:cNvSpPr>
            <a:spLocks noGrp="1"/>
          </p:cNvSpPr>
          <p:nvPr>
            <p:ph type="sldNum" sz="quarter" idx="10"/>
          </p:nvPr>
        </p:nvSpPr>
        <p:spPr/>
        <p:txBody>
          <a:bodyPr/>
          <a:lstStyle/>
          <a:p>
            <a:fld id="{753E8932-7A25-5240-B9BA-D3C5466B7FBD}" type="slidenum">
              <a:rPr lang="en-US" smtClean="0"/>
              <a:t>16</a:t>
            </a:fld>
            <a:endParaRPr lang="en-US"/>
          </a:p>
        </p:txBody>
      </p:sp>
    </p:spTree>
    <p:extLst>
      <p:ext uri="{BB962C8B-B14F-4D97-AF65-F5344CB8AC3E}">
        <p14:creationId xmlns:p14="http://schemas.microsoft.com/office/powerpoint/2010/main" val="3838338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 IP Forwarding on the OpenVPN server, to allow traffic from the Sandbox to the the AWS subnet to flow through the Open VPN server, and vice versa.  Issue the following command: </a:t>
            </a:r>
          </a:p>
          <a:p>
            <a:r>
              <a:rPr lang="en-US" dirty="0"/>
              <a:t>	</a:t>
            </a:r>
            <a:r>
              <a:rPr lang="en-US" dirty="0" err="1"/>
              <a:t>sysctl</a:t>
            </a:r>
            <a:r>
              <a:rPr lang="en-US" dirty="0"/>
              <a:t> net.ipv4.ip_forward=1</a:t>
            </a:r>
          </a:p>
          <a:p>
            <a:r>
              <a:rPr lang="en-US" dirty="0"/>
              <a:t>To enable this permanently, add the following line to /</a:t>
            </a:r>
            <a:r>
              <a:rPr lang="en-US" dirty="0" err="1"/>
              <a:t>etc</a:t>
            </a:r>
            <a:r>
              <a:rPr lang="en-US" dirty="0"/>
              <a:t>/</a:t>
            </a:r>
            <a:r>
              <a:rPr lang="en-US" dirty="0" err="1"/>
              <a:t>sysctl.conf</a:t>
            </a:r>
            <a:r>
              <a:rPr lang="en-US" dirty="0"/>
              <a:t>:</a:t>
            </a:r>
          </a:p>
          <a:p>
            <a:r>
              <a:rPr lang="en-US" dirty="0"/>
              <a:t>	net.ipv4.ip_forward = 1</a:t>
            </a:r>
          </a:p>
          <a:p>
            <a:endParaRPr lang="en-US" dirty="0"/>
          </a:p>
          <a:p>
            <a:r>
              <a:rPr lang="en-US" dirty="0"/>
              <a:t>Also, Source/Destination check has to be disabled on the OpenVPN server.  From the AWS console, select the instance and navigate to Actions &gt; Networking &gt; Change Source/</a:t>
            </a:r>
            <a:r>
              <a:rPr lang="en-US" dirty="0" err="1"/>
              <a:t>Dest</a:t>
            </a:r>
            <a:r>
              <a:rPr lang="en-US" dirty="0"/>
              <a:t>. Check</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17</a:t>
            </a:fld>
            <a:endParaRPr lang="en-US"/>
          </a:p>
        </p:txBody>
      </p:sp>
    </p:spTree>
    <p:extLst>
      <p:ext uri="{BB962C8B-B14F-4D97-AF65-F5344CB8AC3E}">
        <p14:creationId xmlns:p14="http://schemas.microsoft.com/office/powerpoint/2010/main" val="83554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 IP Forwarding on the OpenVPN server, to allow traffic from the Sandbox to the the AWS subnet to flow through the Open VPN server, and vice versa.  Issue the following command: </a:t>
            </a:r>
          </a:p>
          <a:p>
            <a:r>
              <a:rPr lang="en-US" dirty="0"/>
              <a:t>	</a:t>
            </a:r>
            <a:r>
              <a:rPr lang="en-US" dirty="0" err="1"/>
              <a:t>sysctl</a:t>
            </a:r>
            <a:r>
              <a:rPr lang="en-US" dirty="0"/>
              <a:t> net.ipv4.ip_forward=1</a:t>
            </a:r>
          </a:p>
          <a:p>
            <a:r>
              <a:rPr lang="en-US" dirty="0"/>
              <a:t>To enable this permanently, add the following line to /</a:t>
            </a:r>
            <a:r>
              <a:rPr lang="en-US" dirty="0" err="1"/>
              <a:t>etc</a:t>
            </a:r>
            <a:r>
              <a:rPr lang="en-US" dirty="0"/>
              <a:t>/</a:t>
            </a:r>
            <a:r>
              <a:rPr lang="en-US" dirty="0" err="1"/>
              <a:t>sysctl.conf</a:t>
            </a:r>
            <a:r>
              <a:rPr lang="en-US" dirty="0"/>
              <a:t>:</a:t>
            </a:r>
          </a:p>
          <a:p>
            <a:r>
              <a:rPr lang="en-US" dirty="0"/>
              <a:t>	net.ipv4.ip_forward = 1</a:t>
            </a:r>
          </a:p>
          <a:p>
            <a:endParaRPr lang="en-US" dirty="0"/>
          </a:p>
          <a:p>
            <a:r>
              <a:rPr lang="en-US" dirty="0"/>
              <a:t>Source/Destination check has to be disabled on the OpenVPN server.  From the AWS console, select the instance and navigate to Actions &gt; Networking &gt; Change Source/</a:t>
            </a:r>
            <a:r>
              <a:rPr lang="en-US" dirty="0" err="1"/>
              <a:t>Dest</a:t>
            </a:r>
            <a:r>
              <a:rPr lang="en-US" dirty="0"/>
              <a:t>. Check</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18</a:t>
            </a:fld>
            <a:endParaRPr lang="en-US"/>
          </a:p>
        </p:txBody>
      </p:sp>
    </p:spTree>
    <p:extLst>
      <p:ext uri="{BB962C8B-B14F-4D97-AF65-F5344CB8AC3E}">
        <p14:creationId xmlns:p14="http://schemas.microsoft.com/office/powerpoint/2010/main" val="155318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networking was based on a blog by Nick Amato.  </a:t>
            </a:r>
          </a:p>
          <a:p>
            <a:r>
              <a:rPr lang="en-US" dirty="0"/>
              <a:t>I stopped using this approach for several reasons:</a:t>
            </a:r>
          </a:p>
          <a:p>
            <a:r>
              <a:rPr lang="en-US" dirty="0"/>
              <a:t>	1. It’s very specific to Azure.</a:t>
            </a:r>
          </a:p>
          <a:p>
            <a:r>
              <a:rPr lang="en-US" dirty="0"/>
              <a:t>	2. The costs add up. The Azure VPN Gateway costs $4.56/day, and you can’t just shut it down and restart it when you need it.</a:t>
            </a:r>
          </a:p>
          <a:p>
            <a:r>
              <a:rPr lang="en-US" dirty="0"/>
              <a:t>	3. An alternative approach based on OpenVPN can be used in every scenario, and it works everywhere in a uniform way.  You can shut it down when not in use.</a:t>
            </a:r>
          </a:p>
          <a:p>
            <a:endParaRPr lang="en-US" dirty="0"/>
          </a:p>
          <a:p>
            <a:r>
              <a:rPr lang="en-US" dirty="0"/>
              <a:t>The Azure side uses an Azure-managed VPN gateway service.  That service requires its own Gateway subnet, which really has nothing to do with our design.  </a:t>
            </a:r>
          </a:p>
          <a:p>
            <a:r>
              <a:rPr lang="en-US" dirty="0"/>
              <a:t>The AWS side does not use an AWS-managed VPN service.  It uses </a:t>
            </a:r>
            <a:r>
              <a:rPr lang="en-US" dirty="0" err="1"/>
              <a:t>strongSwan</a:t>
            </a:r>
            <a:r>
              <a:rPr lang="en-US" dirty="0"/>
              <a:t>.</a:t>
            </a:r>
          </a:p>
          <a:p>
            <a:r>
              <a:rPr lang="en-US" sz="1500" b="0" i="0" kern="1200" dirty="0">
                <a:solidFill>
                  <a:schemeClr val="tx1"/>
                </a:solidFill>
                <a:effectLst/>
                <a:latin typeface="+mn-lt"/>
                <a:ea typeface="+mn-ea"/>
                <a:cs typeface="+mn-cs"/>
              </a:rPr>
              <a:t>All Virtual Machines need internet access to install MapR software.  Azure VMs get public IPs by default whereas AWS VMs do not.</a:t>
            </a:r>
          </a:p>
          <a:p>
            <a:r>
              <a:rPr lang="en-US" sz="1500" b="0" i="0" kern="1200" dirty="0">
                <a:solidFill>
                  <a:schemeClr val="tx1"/>
                </a:solidFill>
                <a:effectLst/>
                <a:latin typeface="+mn-lt"/>
                <a:ea typeface="+mn-ea"/>
                <a:cs typeface="+mn-cs"/>
              </a:rPr>
              <a:t>Azure Security Groups, placed on individual NICs or the entire subnet, apply only to machines with public IP addresses. </a:t>
            </a:r>
          </a:p>
          <a:p>
            <a:endParaRPr lang="en-US" sz="1500" b="0" i="0" kern="1200" dirty="0">
              <a:solidFill>
                <a:schemeClr val="tx1"/>
              </a:solidFill>
              <a:effectLst/>
              <a:latin typeface="+mn-lt"/>
              <a:ea typeface="+mn-ea"/>
              <a:cs typeface="+mn-cs"/>
            </a:endParaRPr>
          </a:p>
          <a:p>
            <a:r>
              <a:rPr lang="en-US" sz="1500" b="0" i="0" kern="1200" dirty="0">
                <a:solidFill>
                  <a:schemeClr val="tx1"/>
                </a:solidFill>
                <a:effectLst/>
                <a:latin typeface="+mn-lt"/>
                <a:ea typeface="+mn-ea"/>
                <a:cs typeface="+mn-cs"/>
              </a:rPr>
              <a:t>The Azure E4-2s_v3 has 2 CPUs, 32 GB Ram, and costs $197.90/month (0.2660/</a:t>
            </a:r>
            <a:r>
              <a:rPr lang="en-US" sz="1500" b="0" i="0" kern="1200" dirty="0" err="1">
                <a:solidFill>
                  <a:schemeClr val="tx1"/>
                </a:solidFill>
                <a:effectLst/>
                <a:latin typeface="+mn-lt"/>
                <a:ea typeface="+mn-ea"/>
                <a:cs typeface="+mn-cs"/>
              </a:rPr>
              <a:t>hr</a:t>
            </a:r>
            <a:r>
              <a:rPr lang="en-US" sz="1500" b="0" i="0" kern="1200" dirty="0">
                <a:solidFill>
                  <a:schemeClr val="tx1"/>
                </a:solidFill>
                <a:effectLst/>
                <a:latin typeface="+mn-lt"/>
                <a:ea typeface="+mn-ea"/>
                <a:cs typeface="+mn-cs"/>
              </a:rPr>
              <a:t>).  </a:t>
            </a:r>
          </a:p>
          <a:p>
            <a:r>
              <a:rPr lang="en-US" sz="1500" b="0" i="0" kern="1200" dirty="0">
                <a:solidFill>
                  <a:schemeClr val="tx1"/>
                </a:solidFill>
                <a:effectLst/>
                <a:latin typeface="+mn-lt"/>
                <a:ea typeface="+mn-ea"/>
                <a:cs typeface="+mn-cs"/>
              </a:rPr>
              <a:t>The Azure free trial only allows 4 CPUs total.</a:t>
            </a:r>
          </a:p>
          <a:p>
            <a:r>
              <a:rPr lang="en-US" sz="1500" b="0" i="0" kern="1200" dirty="0">
                <a:solidFill>
                  <a:schemeClr val="tx1"/>
                </a:solidFill>
                <a:effectLst/>
                <a:latin typeface="+mn-lt"/>
                <a:ea typeface="+mn-ea"/>
                <a:cs typeface="+mn-cs"/>
              </a:rPr>
              <a:t>Add 1 extra 20GB Standard HDD data disk for MapR.</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19</a:t>
            </a:fld>
            <a:endParaRPr lang="en-US"/>
          </a:p>
        </p:txBody>
      </p:sp>
    </p:spTree>
    <p:extLst>
      <p:ext uri="{BB962C8B-B14F-4D97-AF65-F5344CB8AC3E}">
        <p14:creationId xmlns:p14="http://schemas.microsoft.com/office/powerpoint/2010/main" val="382371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networking configuration using a 5-port ethernet switch.</a:t>
            </a:r>
          </a:p>
          <a:p>
            <a:r>
              <a:rPr lang="en-US" dirty="0"/>
              <a:t>This was upgraded to a wireless router and 6.1.</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20</a:t>
            </a:fld>
            <a:endParaRPr lang="en-US"/>
          </a:p>
        </p:txBody>
      </p:sp>
    </p:spTree>
    <p:extLst>
      <p:ext uri="{BB962C8B-B14F-4D97-AF65-F5344CB8AC3E}">
        <p14:creationId xmlns:p14="http://schemas.microsoft.com/office/powerpoint/2010/main" val="1225552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2895F8-7033-D847-B734-603A3BF4157A}" type="slidenum">
              <a:rPr lang="en-US" smtClean="0"/>
              <a:t>2</a:t>
            </a:fld>
            <a:endParaRPr lang="en-US"/>
          </a:p>
        </p:txBody>
      </p:sp>
    </p:spTree>
    <p:extLst>
      <p:ext uri="{BB962C8B-B14F-4D97-AF65-F5344CB8AC3E}">
        <p14:creationId xmlns:p14="http://schemas.microsoft.com/office/powerpoint/2010/main" val="2410921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5052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22</a:t>
            </a:fld>
            <a:endParaRPr lang="en-US" dirty="0"/>
          </a:p>
        </p:txBody>
      </p:sp>
    </p:spTree>
    <p:extLst>
      <p:ext uri="{BB962C8B-B14F-4D97-AF65-F5344CB8AC3E}">
        <p14:creationId xmlns:p14="http://schemas.microsoft.com/office/powerpoint/2010/main" val="2308732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r>
              <a:rPr lang="en" sz="1200" b="0" i="0" u="none" strike="noStrike" cap="none" dirty="0">
                <a:solidFill>
                  <a:schemeClr val="dk1"/>
                </a:solidFill>
                <a:highlight>
                  <a:srgbClr val="FFFFFF"/>
                </a:highlight>
                <a:latin typeface="Calibri"/>
                <a:ea typeface="Calibri"/>
                <a:cs typeface="Calibri"/>
                <a:sym typeface="Calibri"/>
              </a:rPr>
              <a:t>Preferred slide for explaining the demo.   New images are being produced.  A download service listens for new images and downloads them to MapR-FS (in /…/images).  A Categorization service (optional) listens for the download event, runs the AWS </a:t>
            </a:r>
            <a:r>
              <a:rPr lang="en" sz="1200" b="0" i="0" u="none" strike="noStrike" cap="none" dirty="0" err="1">
                <a:solidFill>
                  <a:schemeClr val="dk1"/>
                </a:solidFill>
                <a:highlight>
                  <a:srgbClr val="FFFFFF"/>
                </a:highlight>
                <a:latin typeface="Calibri"/>
                <a:ea typeface="Calibri"/>
                <a:cs typeface="Calibri"/>
                <a:sym typeface="Calibri"/>
              </a:rPr>
              <a:t>Rekognition</a:t>
            </a:r>
            <a:r>
              <a:rPr lang="en" sz="1200" b="0" i="0" u="none" strike="noStrike" cap="none" dirty="0">
                <a:solidFill>
                  <a:schemeClr val="dk1"/>
                </a:solidFill>
                <a:highlight>
                  <a:srgbClr val="FFFFFF"/>
                </a:highlight>
                <a:latin typeface="Calibri"/>
                <a:ea typeface="Calibri"/>
                <a:cs typeface="Calibri"/>
                <a:sym typeface="Calibri"/>
              </a:rPr>
              <a:t> service, and updates the metadata record in MapR-DB.  The Broadcast service also listens for the download event, and publishes a BROADCAST signal to the /…/</a:t>
            </a:r>
            <a:r>
              <a:rPr lang="en" sz="1200" b="0" i="0" u="none" strike="noStrike" cap="none" dirty="0" err="1">
                <a:solidFill>
                  <a:schemeClr val="dk1"/>
                </a:solidFill>
                <a:highlight>
                  <a:srgbClr val="FFFFFF"/>
                </a:highlight>
                <a:latin typeface="Calibri"/>
                <a:ea typeface="Calibri"/>
                <a:cs typeface="Calibri"/>
                <a:sym typeface="Calibri"/>
              </a:rPr>
              <a:t>repStream</a:t>
            </a:r>
            <a:r>
              <a:rPr lang="en" sz="1200" b="0" i="0" u="none" strike="noStrike" cap="none" dirty="0">
                <a:solidFill>
                  <a:schemeClr val="dk1"/>
                </a:solidFill>
                <a:highlight>
                  <a:srgbClr val="FFFFFF"/>
                </a:highlight>
                <a:latin typeface="Calibri"/>
                <a:ea typeface="Calibri"/>
                <a:cs typeface="Calibri"/>
                <a:sym typeface="Calibri"/>
              </a:rPr>
              <a:t>.  </a:t>
            </a:r>
            <a:r>
              <a:rPr lang="en" sz="1200" b="0" i="0" u="none" strike="noStrike" cap="none" dirty="0" err="1">
                <a:solidFill>
                  <a:schemeClr val="dk1"/>
                </a:solidFill>
                <a:highlight>
                  <a:srgbClr val="FFFFFF"/>
                </a:highlight>
                <a:latin typeface="Calibri"/>
                <a:ea typeface="Calibri"/>
                <a:cs typeface="Calibri"/>
                <a:sym typeface="Calibri"/>
              </a:rPr>
              <a:t>repStream</a:t>
            </a:r>
            <a:r>
              <a:rPr lang="en" sz="1200" b="0" i="0" u="none" strike="noStrike" cap="none" dirty="0">
                <a:solidFill>
                  <a:schemeClr val="dk1"/>
                </a:solidFill>
                <a:highlight>
                  <a:srgbClr val="FFFFFF"/>
                </a:highlight>
                <a:latin typeface="Calibri"/>
                <a:ea typeface="Calibri"/>
                <a:cs typeface="Calibri"/>
                <a:sym typeface="Calibri"/>
              </a:rPr>
              <a:t> is replicated to t</a:t>
            </a:r>
            <a:r>
              <a:rPr lang="en-US" sz="1200" b="0" i="0" u="none" strike="noStrike" cap="none" dirty="0">
                <a:solidFill>
                  <a:schemeClr val="dk1"/>
                </a:solidFill>
                <a:highlight>
                  <a:srgbClr val="FFFFFF"/>
                </a:highlight>
                <a:latin typeface="Calibri"/>
                <a:ea typeface="Calibri"/>
                <a:cs typeface="Calibri"/>
                <a:sym typeface="Calibri"/>
              </a:rPr>
              <a:t>he</a:t>
            </a:r>
            <a:r>
              <a:rPr lang="en" sz="1200" b="0" i="0" u="none" strike="noStrike" cap="none" dirty="0">
                <a:solidFill>
                  <a:schemeClr val="dk1"/>
                </a:solidFill>
                <a:highlight>
                  <a:srgbClr val="FFFFFF"/>
                </a:highlight>
                <a:latin typeface="Calibri"/>
                <a:ea typeface="Calibri"/>
                <a:cs typeface="Calibri"/>
                <a:sym typeface="Calibri"/>
              </a:rPr>
              <a:t> Edge.  Soldiers request the images they want.  Request events are published back to the </a:t>
            </a:r>
            <a:r>
              <a:rPr lang="en" sz="1200" b="0" i="0" u="none" strike="noStrike" cap="none" dirty="0" err="1">
                <a:solidFill>
                  <a:schemeClr val="dk1"/>
                </a:solidFill>
                <a:highlight>
                  <a:srgbClr val="FFFFFF"/>
                </a:highlight>
                <a:latin typeface="Calibri"/>
                <a:ea typeface="Calibri"/>
                <a:cs typeface="Calibri"/>
                <a:sym typeface="Calibri"/>
              </a:rPr>
              <a:t>repStream</a:t>
            </a:r>
            <a:r>
              <a:rPr lang="en" sz="1200" b="0" i="0" u="none" strike="noStrike" cap="none" dirty="0">
                <a:solidFill>
                  <a:schemeClr val="dk1"/>
                </a:solidFill>
                <a:highlight>
                  <a:srgbClr val="FFFFFF"/>
                </a:highlight>
                <a:latin typeface="Calibri"/>
                <a:ea typeface="Calibri"/>
                <a:cs typeface="Calibri"/>
                <a:sym typeface="Calibri"/>
              </a:rPr>
              <a:t>, which carries it back to HQ (multi-master replication).  Requested images are conveyed to t</a:t>
            </a:r>
            <a:r>
              <a:rPr lang="en-US" sz="1200" b="0" i="0" u="none" strike="noStrike" cap="none" dirty="0">
                <a:solidFill>
                  <a:schemeClr val="dk1"/>
                </a:solidFill>
                <a:highlight>
                  <a:srgbClr val="FFFFFF"/>
                </a:highlight>
                <a:latin typeface="Calibri"/>
                <a:ea typeface="Calibri"/>
                <a:cs typeface="Calibri"/>
                <a:sym typeface="Calibri"/>
              </a:rPr>
              <a:t>he</a:t>
            </a:r>
            <a:r>
              <a:rPr lang="en" sz="1200" b="0" i="0" u="none" strike="noStrike" cap="none" dirty="0">
                <a:solidFill>
                  <a:schemeClr val="dk1"/>
                </a:solidFill>
                <a:highlight>
                  <a:srgbClr val="FFFFFF"/>
                </a:highlight>
                <a:latin typeface="Calibri"/>
                <a:ea typeface="Calibri"/>
                <a:cs typeface="Calibri"/>
                <a:sym typeface="Calibri"/>
              </a:rPr>
              <a:t> Edge cluster via Mirroring.</a:t>
            </a:r>
          </a:p>
        </p:txBody>
      </p:sp>
      <p:sp>
        <p:nvSpPr>
          <p:cNvPr id="1627" name="Shape 1627"/>
          <p:cNvSpPr>
            <a:spLocks noGrp="1" noRot="1" noChangeAspect="1"/>
          </p:cNvSpPr>
          <p:nvPr>
            <p:ph type="sldImg" idx="2"/>
          </p:nvPr>
        </p:nvSpPr>
        <p:spPr>
          <a:xfrm>
            <a:off x="381000" y="685800"/>
            <a:ext cx="6094413"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78296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marL="0" indent="0">
              <a:buFont typeface="Arial" panose="020B0604020202020204" pitchFamily="34" charset="0"/>
              <a:buNone/>
            </a:pPr>
            <a:r>
              <a:rPr lang="en-US" sz="1400" dirty="0">
                <a:sym typeface="Arial"/>
              </a:rPr>
              <a:t>MapR Edge is ideal for dealing</a:t>
            </a:r>
            <a:r>
              <a:rPr lang="en-US" sz="1400" baseline="0" dirty="0">
                <a:sym typeface="Arial"/>
              </a:rPr>
              <a:t> with the characteristics of edge locations in industrial IoT environments. Data sources that create huge volumes of data such as oil rigs and vehicles are ideal environments for MapR Edge. Slow or occasionally connected sites can be managed by the bandwidth-aware replication in MapR. Space constrained locations that require a small computing footprint can be handled by MapR Edge, as it runs as a 3 to 5 node cluster on mini PCs such as the Intel NUCs, which are typically the size of a small book and can be bought off the shelf. Other vendors make similar PCs that are hardened for remote and even harsh locations as part of an IoT deployment.</a:t>
            </a:r>
          </a:p>
          <a:p>
            <a:pPr marL="0" indent="0">
              <a:buFont typeface="Arial" panose="020B0604020202020204" pitchFamily="34" charset="0"/>
              <a:buNone/>
            </a:pPr>
            <a:endParaRPr lang="en-US" sz="1400" dirty="0"/>
          </a:p>
          <a:p>
            <a:pPr rtl="0"/>
            <a:r>
              <a:rPr lang="en-US" sz="1400" b="0" i="0" u="none" strike="noStrike" cap="none" dirty="0">
                <a:solidFill>
                  <a:schemeClr val="dk1"/>
                </a:solidFill>
                <a:latin typeface="Calibri"/>
                <a:ea typeface="Calibri"/>
                <a:cs typeface="Calibri"/>
                <a:sym typeface="Calibri"/>
              </a:rPr>
              <a:t>Note: MapR is just software.  Customer</a:t>
            </a:r>
            <a:r>
              <a:rPr lang="en-US" sz="1400" b="0" i="0" u="none" strike="noStrike" cap="none" baseline="0" dirty="0">
                <a:solidFill>
                  <a:schemeClr val="dk1"/>
                </a:solidFill>
                <a:latin typeface="Calibri"/>
                <a:ea typeface="Calibri"/>
                <a:cs typeface="Calibri"/>
                <a:sym typeface="Calibri"/>
              </a:rPr>
              <a:t> can choose suitable commodity hardware to meet their needs.  SSD is interesting, because MapR has additional built-in optimizations for SSD, and SSDs have reliability benefits in extreme operating conditions.</a:t>
            </a:r>
          </a:p>
          <a:p>
            <a:pPr rtl="0"/>
            <a:endParaRPr sz="14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24</a:t>
            </a:fld>
            <a:endParaRPr lang="en-US" dirty="0">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2643177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let our customers synchronize data across cloud</a:t>
            </a:r>
            <a:r>
              <a:rPr lang="en-US" baseline="0" dirty="0"/>
              <a:t> providers.    We leverage mirroring and replication to enable cloud neutrality.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157845-340D-4AE5-91CC-C3BA37E55305}" type="slidenum">
              <a:rPr lang="en-US" smtClean="0">
                <a:solidFill>
                  <a:prstClr val="black"/>
                </a:solidFill>
                <a:latin typeface="Calibri"/>
              </a:rPr>
              <a:pPr/>
              <a:t>25</a:t>
            </a:fld>
            <a:endParaRPr lang="en-US" dirty="0">
              <a:solidFill>
                <a:prstClr val="black"/>
              </a:solidFill>
              <a:latin typeface="Calibri"/>
            </a:endParaRPr>
          </a:p>
        </p:txBody>
      </p:sp>
    </p:spTree>
    <p:extLst>
      <p:ext uri="{BB962C8B-B14F-4D97-AF65-F5344CB8AC3E}">
        <p14:creationId xmlns:p14="http://schemas.microsoft.com/office/powerpoint/2010/main" val="116923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3</a:t>
            </a:fld>
            <a:endParaRPr lang="en-US"/>
          </a:p>
        </p:txBody>
      </p:sp>
    </p:spTree>
    <p:extLst>
      <p:ext uri="{BB962C8B-B14F-4D97-AF65-F5344CB8AC3E}">
        <p14:creationId xmlns:p14="http://schemas.microsoft.com/office/powerpoint/2010/main" val="4169569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marL="0" indent="0">
              <a:buFont typeface="Arial" panose="020B0604020202020204" pitchFamily="34" charset="0"/>
              <a:buNone/>
            </a:pPr>
            <a:r>
              <a:rPr lang="en-US" sz="1400" dirty="0">
                <a:sym typeface="Arial"/>
              </a:rPr>
              <a:t>MapR Edge is ideal for dealing</a:t>
            </a:r>
            <a:r>
              <a:rPr lang="en-US" sz="1400" baseline="0" dirty="0">
                <a:sym typeface="Arial"/>
              </a:rPr>
              <a:t> with the characteristics of edge locations in industrial IoT environments. Data sources that create huge volumes of data such as oil rigs and vehicles are ideal environments for MapR Edge. Slow or occasionally connected sites can be managed by the bandwidth-aware replication in MapR. Space constrained locations that require a small computing footprint can be handled by MapR Edge, as it runs as a 3 to 5 node cluster on mini PCs such as the Intel NUCs, which are typically the size of a small book and can be bought off the shelf. Other vendors make similar PCs that are hardened for remote and even harsh locations as part of an IoT deployment.</a:t>
            </a:r>
          </a:p>
          <a:p>
            <a:pPr marL="0" indent="0">
              <a:buFont typeface="Arial" panose="020B0604020202020204" pitchFamily="34" charset="0"/>
              <a:buNone/>
            </a:pPr>
            <a:endParaRPr lang="en-US" sz="1400" dirty="0"/>
          </a:p>
          <a:p>
            <a:pPr rtl="0"/>
            <a:r>
              <a:rPr lang="en-US" sz="1400" b="0" i="0" u="none" strike="noStrike" cap="none" dirty="0">
                <a:solidFill>
                  <a:schemeClr val="dk1"/>
                </a:solidFill>
                <a:latin typeface="Calibri"/>
                <a:ea typeface="Calibri"/>
                <a:cs typeface="Calibri"/>
                <a:sym typeface="Calibri"/>
              </a:rPr>
              <a:t>Note: MapR is just software.  Customer</a:t>
            </a:r>
            <a:r>
              <a:rPr lang="en-US" sz="1400" b="0" i="0" u="none" strike="noStrike" cap="none" baseline="0" dirty="0">
                <a:solidFill>
                  <a:schemeClr val="dk1"/>
                </a:solidFill>
                <a:latin typeface="Calibri"/>
                <a:ea typeface="Calibri"/>
                <a:cs typeface="Calibri"/>
                <a:sym typeface="Calibri"/>
              </a:rPr>
              <a:t> can choose suitable commodity hardware to meet their needs.  SSD is interesting, because MapR has additional built-in optimizations for SSD, and SSDs have reliability benefits in extreme operating conditions.</a:t>
            </a:r>
          </a:p>
          <a:p>
            <a:pPr rtl="0"/>
            <a:endParaRPr sz="14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4</a:t>
            </a:fld>
            <a:endParaRPr lang="en-US" dirty="0">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32251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r>
              <a:rPr lang="en" sz="1200" b="0" i="0" u="none" strike="noStrike" cap="none" dirty="0">
                <a:solidFill>
                  <a:schemeClr val="dk1"/>
                </a:solidFill>
                <a:highlight>
                  <a:srgbClr val="FFFFFF"/>
                </a:highlight>
                <a:latin typeface="Calibri"/>
                <a:ea typeface="Calibri"/>
                <a:cs typeface="Calibri"/>
                <a:sym typeface="Calibri"/>
              </a:rPr>
              <a:t>Preferred slide for explaining the demo.   New images are being produced.  A download service listens for new images and downloads them to MapR-FS (in /…/images).  A Categorization service (optional) listens for the download event, runs the AWS </a:t>
            </a:r>
            <a:r>
              <a:rPr lang="en" sz="1200" b="0" i="0" u="none" strike="noStrike" cap="none" dirty="0" err="1">
                <a:solidFill>
                  <a:schemeClr val="dk1"/>
                </a:solidFill>
                <a:highlight>
                  <a:srgbClr val="FFFFFF"/>
                </a:highlight>
                <a:latin typeface="Calibri"/>
                <a:ea typeface="Calibri"/>
                <a:cs typeface="Calibri"/>
                <a:sym typeface="Calibri"/>
              </a:rPr>
              <a:t>Rekognition</a:t>
            </a:r>
            <a:r>
              <a:rPr lang="en" sz="1200" b="0" i="0" u="none" strike="noStrike" cap="none" dirty="0">
                <a:solidFill>
                  <a:schemeClr val="dk1"/>
                </a:solidFill>
                <a:highlight>
                  <a:srgbClr val="FFFFFF"/>
                </a:highlight>
                <a:latin typeface="Calibri"/>
                <a:ea typeface="Calibri"/>
                <a:cs typeface="Calibri"/>
                <a:sym typeface="Calibri"/>
              </a:rPr>
              <a:t> service, and updates the metadata record in MapR-DB.  The Broadcast service also listens for the download event, and publishes a BROADCAST signal to the /…/</a:t>
            </a:r>
            <a:r>
              <a:rPr lang="en" sz="1200" b="0" i="0" u="none" strike="noStrike" cap="none" dirty="0" err="1">
                <a:solidFill>
                  <a:schemeClr val="dk1"/>
                </a:solidFill>
                <a:highlight>
                  <a:srgbClr val="FFFFFF"/>
                </a:highlight>
                <a:latin typeface="Calibri"/>
                <a:ea typeface="Calibri"/>
                <a:cs typeface="Calibri"/>
                <a:sym typeface="Calibri"/>
              </a:rPr>
              <a:t>repStream</a:t>
            </a:r>
            <a:r>
              <a:rPr lang="en" sz="1200" b="0" i="0" u="none" strike="noStrike" cap="none" dirty="0">
                <a:solidFill>
                  <a:schemeClr val="dk1"/>
                </a:solidFill>
                <a:highlight>
                  <a:srgbClr val="FFFFFF"/>
                </a:highlight>
                <a:latin typeface="Calibri"/>
                <a:ea typeface="Calibri"/>
                <a:cs typeface="Calibri"/>
                <a:sym typeface="Calibri"/>
              </a:rPr>
              <a:t>.  </a:t>
            </a:r>
            <a:r>
              <a:rPr lang="en" sz="1200" b="0" i="0" u="none" strike="noStrike" cap="none" dirty="0" err="1">
                <a:solidFill>
                  <a:schemeClr val="dk1"/>
                </a:solidFill>
                <a:highlight>
                  <a:srgbClr val="FFFFFF"/>
                </a:highlight>
                <a:latin typeface="Calibri"/>
                <a:ea typeface="Calibri"/>
                <a:cs typeface="Calibri"/>
                <a:sym typeface="Calibri"/>
              </a:rPr>
              <a:t>repStream</a:t>
            </a:r>
            <a:r>
              <a:rPr lang="en" sz="1200" b="0" i="0" u="none" strike="noStrike" cap="none" dirty="0">
                <a:solidFill>
                  <a:schemeClr val="dk1"/>
                </a:solidFill>
                <a:highlight>
                  <a:srgbClr val="FFFFFF"/>
                </a:highlight>
                <a:latin typeface="Calibri"/>
                <a:ea typeface="Calibri"/>
                <a:cs typeface="Calibri"/>
                <a:sym typeface="Calibri"/>
              </a:rPr>
              <a:t> is replicated to t</a:t>
            </a:r>
            <a:r>
              <a:rPr lang="en-US" sz="1200" b="0" i="0" u="none" strike="noStrike" cap="none" dirty="0">
                <a:solidFill>
                  <a:schemeClr val="dk1"/>
                </a:solidFill>
                <a:highlight>
                  <a:srgbClr val="FFFFFF"/>
                </a:highlight>
                <a:latin typeface="Calibri"/>
                <a:ea typeface="Calibri"/>
                <a:cs typeface="Calibri"/>
                <a:sym typeface="Calibri"/>
              </a:rPr>
              <a:t>he</a:t>
            </a:r>
            <a:r>
              <a:rPr lang="en" sz="1200" b="0" i="0" u="none" strike="noStrike" cap="none" dirty="0">
                <a:solidFill>
                  <a:schemeClr val="dk1"/>
                </a:solidFill>
                <a:highlight>
                  <a:srgbClr val="FFFFFF"/>
                </a:highlight>
                <a:latin typeface="Calibri"/>
                <a:ea typeface="Calibri"/>
                <a:cs typeface="Calibri"/>
                <a:sym typeface="Calibri"/>
              </a:rPr>
              <a:t> Edge.  Soldiers request the images they want.  Request events are published back to the </a:t>
            </a:r>
            <a:r>
              <a:rPr lang="en" sz="1200" b="0" i="0" u="none" strike="noStrike" cap="none" dirty="0" err="1">
                <a:solidFill>
                  <a:schemeClr val="dk1"/>
                </a:solidFill>
                <a:highlight>
                  <a:srgbClr val="FFFFFF"/>
                </a:highlight>
                <a:latin typeface="Calibri"/>
                <a:ea typeface="Calibri"/>
                <a:cs typeface="Calibri"/>
                <a:sym typeface="Calibri"/>
              </a:rPr>
              <a:t>repStream</a:t>
            </a:r>
            <a:r>
              <a:rPr lang="en" sz="1200" b="0" i="0" u="none" strike="noStrike" cap="none" dirty="0">
                <a:solidFill>
                  <a:schemeClr val="dk1"/>
                </a:solidFill>
                <a:highlight>
                  <a:srgbClr val="FFFFFF"/>
                </a:highlight>
                <a:latin typeface="Calibri"/>
                <a:ea typeface="Calibri"/>
                <a:cs typeface="Calibri"/>
                <a:sym typeface="Calibri"/>
              </a:rPr>
              <a:t>, which carries it back to HQ (multi-master replication).  Requested images are conveyed to t</a:t>
            </a:r>
            <a:r>
              <a:rPr lang="en-US" sz="1200" b="0" i="0" u="none" strike="noStrike" cap="none" dirty="0">
                <a:solidFill>
                  <a:schemeClr val="dk1"/>
                </a:solidFill>
                <a:highlight>
                  <a:srgbClr val="FFFFFF"/>
                </a:highlight>
                <a:latin typeface="Calibri"/>
                <a:ea typeface="Calibri"/>
                <a:cs typeface="Calibri"/>
                <a:sym typeface="Calibri"/>
              </a:rPr>
              <a:t>he</a:t>
            </a:r>
            <a:r>
              <a:rPr lang="en" sz="1200" b="0" i="0" u="none" strike="noStrike" cap="none" dirty="0">
                <a:solidFill>
                  <a:schemeClr val="dk1"/>
                </a:solidFill>
                <a:highlight>
                  <a:srgbClr val="FFFFFF"/>
                </a:highlight>
                <a:latin typeface="Calibri"/>
                <a:ea typeface="Calibri"/>
                <a:cs typeface="Calibri"/>
                <a:sym typeface="Calibri"/>
              </a:rPr>
              <a:t> Edge cluster via Mirroring.</a:t>
            </a:r>
          </a:p>
        </p:txBody>
      </p:sp>
      <p:sp>
        <p:nvSpPr>
          <p:cNvPr id="1627" name="Shape 1627"/>
          <p:cNvSpPr>
            <a:spLocks noGrp="1" noRot="1" noChangeAspect="1"/>
          </p:cNvSpPr>
          <p:nvPr>
            <p:ph type="sldImg" idx="2"/>
          </p:nvPr>
        </p:nvSpPr>
        <p:spPr>
          <a:xfrm>
            <a:off x="381000" y="685800"/>
            <a:ext cx="6094413"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456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r>
              <a:rPr lang="en" sz="1200" b="0" i="0" u="none" strike="noStrike" cap="none" dirty="0">
                <a:solidFill>
                  <a:schemeClr val="dk1"/>
                </a:solidFill>
                <a:highlight>
                  <a:srgbClr val="FFFFFF"/>
                </a:highlight>
                <a:latin typeface="Calibri"/>
                <a:ea typeface="Calibri"/>
                <a:cs typeface="Calibri"/>
                <a:sym typeface="Calibri"/>
              </a:rPr>
              <a:t>Another way to illustrate the demo.</a:t>
            </a:r>
          </a:p>
        </p:txBody>
      </p:sp>
      <p:sp>
        <p:nvSpPr>
          <p:cNvPr id="1627" name="Shape 1627"/>
          <p:cNvSpPr>
            <a:spLocks noGrp="1" noRot="1" noChangeAspect="1"/>
          </p:cNvSpPr>
          <p:nvPr>
            <p:ph type="sldImg" idx="2"/>
          </p:nvPr>
        </p:nvSpPr>
        <p:spPr>
          <a:xfrm>
            <a:off x="381000" y="685800"/>
            <a:ext cx="6094413"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86612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devices can be connected to the Edge Dashboard via Wi-Fi (EDGENET).</a:t>
            </a:r>
          </a:p>
        </p:txBody>
      </p:sp>
      <p:sp>
        <p:nvSpPr>
          <p:cNvPr id="4" name="Slide Number Placeholder 3"/>
          <p:cNvSpPr>
            <a:spLocks noGrp="1"/>
          </p:cNvSpPr>
          <p:nvPr>
            <p:ph type="sldNum" sz="quarter" idx="5"/>
          </p:nvPr>
        </p:nvSpPr>
        <p:spPr/>
        <p:txBody>
          <a:bodyPr/>
          <a:lstStyle/>
          <a:p>
            <a:fld id="{753E8932-7A25-5240-B9BA-D3C5466B7FBD}" type="slidenum">
              <a:rPr lang="en-US" smtClean="0"/>
              <a:t>7</a:t>
            </a:fld>
            <a:endParaRPr lang="en-US"/>
          </a:p>
        </p:txBody>
      </p:sp>
    </p:spTree>
    <p:extLst>
      <p:ext uri="{BB962C8B-B14F-4D97-AF65-F5344CB8AC3E}">
        <p14:creationId xmlns:p14="http://schemas.microsoft.com/office/powerpoint/2010/main" val="183560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the microservices work.  </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a:t>
            </a:fld>
            <a:endParaRPr lang="en-US"/>
          </a:p>
        </p:txBody>
      </p:sp>
    </p:spTree>
    <p:extLst>
      <p:ext uri="{BB962C8B-B14F-4D97-AF65-F5344CB8AC3E}">
        <p14:creationId xmlns:p14="http://schemas.microsoft.com/office/powerpoint/2010/main" val="3081801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8653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ransition Slide 2">
    <p:spTree>
      <p:nvGrpSpPr>
        <p:cNvPr id="1" name=""/>
        <p:cNvGrpSpPr/>
        <p:nvPr/>
      </p:nvGrpSpPr>
      <p:grpSpPr>
        <a:xfrm>
          <a:off x="0" y="0"/>
          <a:ext cx="0" cy="0"/>
          <a:chOff x="0" y="0"/>
          <a:chExt cx="0" cy="0"/>
        </a:xfrm>
      </p:grpSpPr>
      <p:pic>
        <p:nvPicPr>
          <p:cNvPr id="10" name="Picture 9" descr="GettyImages-164456141_Red-0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88825" cy="6499387"/>
          </a:xfrm>
          <a:prstGeom prst="rect">
            <a:avLst/>
          </a:prstGeom>
        </p:spPr>
      </p:pic>
      <p:sp>
        <p:nvSpPr>
          <p:cNvPr id="84" name="TextBox 83" hidden="1"/>
          <p:cNvSpPr txBox="1"/>
          <p:nvPr/>
        </p:nvSpPr>
        <p:spPr>
          <a:xfrm>
            <a:off x="11621915" y="6639467"/>
            <a:ext cx="109712"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sp>
        <p:nvSpPr>
          <p:cNvPr id="3" name="Text Placeholder 2"/>
          <p:cNvSpPr>
            <a:spLocks noGrp="1"/>
          </p:cNvSpPr>
          <p:nvPr>
            <p:ph type="body" sz="quarter" idx="10" hasCustomPrompt="1"/>
          </p:nvPr>
        </p:nvSpPr>
        <p:spPr>
          <a:xfrm>
            <a:off x="716099" y="2909240"/>
            <a:ext cx="9763032" cy="643253"/>
          </a:xfrm>
        </p:spPr>
        <p:txBody>
          <a:bodyPr anchor="ctr">
            <a:noAutofit/>
          </a:bodyPr>
          <a:lstStyle>
            <a:lvl1pPr marL="0" indent="0" algn="l" defTabSz="914109" rtl="0" eaLnBrk="1" latinLnBrk="0" hangingPunct="1">
              <a:lnSpc>
                <a:spcPct val="95000"/>
              </a:lnSpc>
              <a:spcBef>
                <a:spcPts val="0"/>
              </a:spcBef>
              <a:buNone/>
              <a:defRPr lang="en-US" sz="3900" b="0" kern="1200" baseline="0" dirty="0" smtClean="0">
                <a:solidFill>
                  <a:schemeClr val="bg1"/>
                </a:solidFill>
                <a:latin typeface="Arial"/>
                <a:ea typeface="+mn-ea"/>
                <a:cs typeface="Arial"/>
              </a:defRPr>
            </a:lvl1pPr>
          </a:lstStyle>
          <a:p>
            <a:pPr lvl="0"/>
            <a:r>
              <a:rPr lang="en-US" dirty="0"/>
              <a:t>TRANSITION SLIDE OPTION 2</a:t>
            </a:r>
          </a:p>
        </p:txBody>
      </p:sp>
      <p:sp>
        <p:nvSpPr>
          <p:cNvPr id="12" name="TextBox 11" hidden="1"/>
          <p:cNvSpPr txBox="1"/>
          <p:nvPr userDrawn="1"/>
        </p:nvSpPr>
        <p:spPr>
          <a:xfrm>
            <a:off x="11621915" y="6639467"/>
            <a:ext cx="109712"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cxnSp>
        <p:nvCxnSpPr>
          <p:cNvPr id="13" name="Straight Connector 12"/>
          <p:cNvCxnSpPr/>
          <p:nvPr userDrawn="1"/>
        </p:nvCxnSpPr>
        <p:spPr bwMode="auto">
          <a:xfrm>
            <a:off x="0" y="6499387"/>
            <a:ext cx="12188825"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202528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_Items_Little_Text">
    <p:spTree>
      <p:nvGrpSpPr>
        <p:cNvPr id="1" name="Shape 1511"/>
        <p:cNvGrpSpPr/>
        <p:nvPr/>
      </p:nvGrpSpPr>
      <p:grpSpPr>
        <a:xfrm>
          <a:off x="0" y="0"/>
          <a:ext cx="0" cy="0"/>
          <a:chOff x="0" y="0"/>
          <a:chExt cx="0" cy="0"/>
        </a:xfrm>
      </p:grpSpPr>
      <p:sp>
        <p:nvSpPr>
          <p:cNvPr id="1512" name="Shape 1512"/>
          <p:cNvSpPr>
            <a:spLocks noGrp="1"/>
          </p:cNvSpPr>
          <p:nvPr>
            <p:ph type="pic" idx="2"/>
          </p:nvPr>
        </p:nvSpPr>
        <p:spPr>
          <a:xfrm>
            <a:off x="8555459" y="1358268"/>
            <a:ext cx="3633454" cy="5141600"/>
          </a:xfrm>
          <a:prstGeom prst="rect">
            <a:avLst/>
          </a:prstGeom>
          <a:noFill/>
          <a:ln>
            <a:noFill/>
          </a:ln>
        </p:spPr>
        <p:txBody>
          <a:bodyPr wrap="square" lIns="91425" tIns="91425" rIns="91425" bIns="91425" anchor="t" anchorCtr="0"/>
          <a:lstStyle>
            <a:lvl1pPr marL="281446" marR="0" lvl="0" indent="-95226" algn="l" rtl="0">
              <a:spcBef>
                <a:spcPts val="587"/>
              </a:spcBef>
              <a:buClr>
                <a:srgbClr val="000000"/>
              </a:buClr>
              <a:buSzPct val="100000"/>
              <a:buFont typeface="Arial"/>
              <a:buChar char="•"/>
              <a:defRPr sz="2933" b="0" i="0" u="none" strike="noStrike" cap="none">
                <a:solidFill>
                  <a:srgbClr val="000000"/>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13" name="Shape 1513"/>
          <p:cNvSpPr txBox="1">
            <a:spLocks noGrp="1"/>
          </p:cNvSpPr>
          <p:nvPr>
            <p:ph type="title"/>
          </p:nvPr>
        </p:nvSpPr>
        <p:spPr>
          <a:xfrm>
            <a:off x="608320" y="274640"/>
            <a:ext cx="11011132" cy="92360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Font typeface="Arial"/>
              <a:buNone/>
              <a:defRPr sz="3333" b="1" i="0" u="none" strike="noStrike" cap="none">
                <a:solidFill>
                  <a:schemeClr val="accent1"/>
                </a:solidFill>
                <a:latin typeface="Arial"/>
                <a:ea typeface="Arial"/>
                <a:cs typeface="Arial"/>
                <a:sym typeface="Arial"/>
              </a:defRPr>
            </a:lvl1pPr>
            <a:lvl2pPr lvl="1" indent="0" rtl="0">
              <a:spcBef>
                <a:spcPts val="0"/>
              </a:spcBef>
              <a:buNone/>
              <a:defRPr sz="2399"/>
            </a:lvl2pPr>
            <a:lvl3pPr lvl="2" indent="0" rtl="0">
              <a:spcBef>
                <a:spcPts val="0"/>
              </a:spcBef>
              <a:buNone/>
              <a:defRPr sz="2399"/>
            </a:lvl3pPr>
            <a:lvl4pPr lvl="3" indent="0" rtl="0">
              <a:spcBef>
                <a:spcPts val="0"/>
              </a:spcBef>
              <a:buNone/>
              <a:defRPr sz="2399"/>
            </a:lvl4pPr>
            <a:lvl5pPr lvl="4" indent="0" rtl="0">
              <a:spcBef>
                <a:spcPts val="0"/>
              </a:spcBef>
              <a:buNone/>
              <a:defRPr sz="2399"/>
            </a:lvl5pPr>
            <a:lvl6pPr lvl="5" indent="0" rtl="0">
              <a:spcBef>
                <a:spcPts val="0"/>
              </a:spcBef>
              <a:buNone/>
              <a:defRPr sz="2399"/>
            </a:lvl6pPr>
            <a:lvl7pPr lvl="6" indent="0" rtl="0">
              <a:spcBef>
                <a:spcPts val="0"/>
              </a:spcBef>
              <a:buNone/>
              <a:defRPr sz="2399"/>
            </a:lvl7pPr>
            <a:lvl8pPr lvl="7" indent="0" rtl="0">
              <a:spcBef>
                <a:spcPts val="0"/>
              </a:spcBef>
              <a:buNone/>
              <a:defRPr sz="2399"/>
            </a:lvl8pPr>
            <a:lvl9pPr lvl="8" indent="0" rtl="0">
              <a:spcBef>
                <a:spcPts val="0"/>
              </a:spcBef>
              <a:buNone/>
              <a:defRPr sz="2399"/>
            </a:lvl9pPr>
          </a:lstStyle>
          <a:p>
            <a:endParaRPr/>
          </a:p>
        </p:txBody>
      </p:sp>
      <p:cxnSp>
        <p:nvCxnSpPr>
          <p:cNvPr id="1514" name="Shape 1514"/>
          <p:cNvCxnSpPr/>
          <p:nvPr/>
        </p:nvCxnSpPr>
        <p:spPr>
          <a:xfrm>
            <a:off x="3544510" y="1358833"/>
            <a:ext cx="0" cy="3261600"/>
          </a:xfrm>
          <a:prstGeom prst="straightConnector1">
            <a:avLst/>
          </a:prstGeom>
          <a:noFill/>
          <a:ln w="25400" cap="flat" cmpd="sng">
            <a:solidFill>
              <a:srgbClr val="A7A8AA"/>
            </a:solidFill>
            <a:prstDash val="solid"/>
            <a:round/>
            <a:headEnd type="none" w="med" len="med"/>
            <a:tailEnd type="none" w="med" len="med"/>
          </a:ln>
        </p:spPr>
      </p:cxnSp>
      <p:cxnSp>
        <p:nvCxnSpPr>
          <p:cNvPr id="1515" name="Shape 1515"/>
          <p:cNvCxnSpPr/>
          <p:nvPr/>
        </p:nvCxnSpPr>
        <p:spPr>
          <a:xfrm>
            <a:off x="0" y="1358369"/>
            <a:ext cx="12188825" cy="0"/>
          </a:xfrm>
          <a:prstGeom prst="straightConnector1">
            <a:avLst/>
          </a:prstGeom>
          <a:noFill/>
          <a:ln w="25400" cap="flat" cmpd="sng">
            <a:solidFill>
              <a:srgbClr val="A7A8AA"/>
            </a:solidFill>
            <a:prstDash val="solid"/>
            <a:round/>
            <a:headEnd type="none" w="med" len="med"/>
            <a:tailEnd type="none" w="med" len="med"/>
          </a:ln>
        </p:spPr>
      </p:cxnSp>
      <p:cxnSp>
        <p:nvCxnSpPr>
          <p:cNvPr id="1516" name="Shape 1516"/>
          <p:cNvCxnSpPr/>
          <p:nvPr/>
        </p:nvCxnSpPr>
        <p:spPr>
          <a:xfrm>
            <a:off x="6" y="4620255"/>
            <a:ext cx="8554972" cy="0"/>
          </a:xfrm>
          <a:prstGeom prst="straightConnector1">
            <a:avLst/>
          </a:prstGeom>
          <a:noFill/>
          <a:ln w="25400" cap="flat" cmpd="sng">
            <a:solidFill>
              <a:srgbClr val="A7A8AA"/>
            </a:solidFill>
            <a:prstDash val="solid"/>
            <a:round/>
            <a:headEnd type="none" w="med" len="med"/>
            <a:tailEnd type="none" w="med" len="med"/>
          </a:ln>
        </p:spPr>
      </p:cxnSp>
      <p:sp>
        <p:nvSpPr>
          <p:cNvPr id="1517" name="Shape 1517"/>
          <p:cNvSpPr txBox="1">
            <a:spLocks noGrp="1"/>
          </p:cNvSpPr>
          <p:nvPr>
            <p:ph type="body" idx="1"/>
          </p:nvPr>
        </p:nvSpPr>
        <p:spPr>
          <a:xfrm>
            <a:off x="3906138" y="1715603"/>
            <a:ext cx="4012155" cy="2499200"/>
          </a:xfrm>
          <a:prstGeom prst="rect">
            <a:avLst/>
          </a:prstGeom>
          <a:noFill/>
          <a:ln>
            <a:noFill/>
          </a:ln>
        </p:spPr>
        <p:txBody>
          <a:bodyPr wrap="square" lIns="91425" tIns="91425" rIns="91425" bIns="91425" anchor="t" anchorCtr="0"/>
          <a:lstStyle>
            <a:lvl1pPr marL="0" marR="0" lvl="0" indent="0" algn="l" rtl="0">
              <a:spcBef>
                <a:spcPts val="587"/>
              </a:spcBef>
              <a:buClr>
                <a:srgbClr val="000000"/>
              </a:buClr>
              <a:buFont typeface="Arial"/>
              <a:buNone/>
              <a:defRPr sz="2933" b="0" i="0" u="none" strike="noStrike" cap="none">
                <a:solidFill>
                  <a:srgbClr val="000000"/>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18" name="Shape 1518"/>
          <p:cNvSpPr txBox="1">
            <a:spLocks noGrp="1"/>
          </p:cNvSpPr>
          <p:nvPr>
            <p:ph type="body" idx="3"/>
          </p:nvPr>
        </p:nvSpPr>
        <p:spPr>
          <a:xfrm>
            <a:off x="603642" y="4883149"/>
            <a:ext cx="7146538" cy="1372000"/>
          </a:xfrm>
          <a:prstGeom prst="rect">
            <a:avLst/>
          </a:prstGeom>
          <a:noFill/>
          <a:ln>
            <a:noFill/>
          </a:ln>
        </p:spPr>
        <p:txBody>
          <a:bodyPr wrap="square" lIns="91425" tIns="91425" rIns="91425" bIns="91425" anchor="t" anchorCtr="0"/>
          <a:lstStyle>
            <a:lvl1pPr marL="0" marR="0" lvl="0" indent="0" algn="l" rtl="0">
              <a:spcBef>
                <a:spcPts val="587"/>
              </a:spcBef>
              <a:buClr>
                <a:srgbClr val="000000"/>
              </a:buClr>
              <a:buFont typeface="Arial"/>
              <a:buNone/>
              <a:defRPr sz="2933" b="0" i="0" u="none" strike="noStrike" cap="none">
                <a:solidFill>
                  <a:srgbClr val="000000"/>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19" name="Shape 1519"/>
          <p:cNvSpPr txBox="1">
            <a:spLocks noGrp="1"/>
          </p:cNvSpPr>
          <p:nvPr>
            <p:ph type="body" idx="4"/>
          </p:nvPr>
        </p:nvSpPr>
        <p:spPr>
          <a:xfrm>
            <a:off x="603648" y="1716092"/>
            <a:ext cx="2376581" cy="2498800"/>
          </a:xfrm>
          <a:prstGeom prst="rect">
            <a:avLst/>
          </a:prstGeom>
          <a:noFill/>
          <a:ln>
            <a:noFill/>
          </a:ln>
        </p:spPr>
        <p:txBody>
          <a:bodyPr wrap="square" lIns="91425" tIns="91425" rIns="91425" bIns="91425" anchor="t" anchorCtr="0"/>
          <a:lstStyle>
            <a:lvl1pPr marL="0" marR="0" lvl="0" indent="0" algn="l" rtl="0">
              <a:spcBef>
                <a:spcPts val="587"/>
              </a:spcBef>
              <a:buClr>
                <a:srgbClr val="000000"/>
              </a:buClr>
              <a:buFont typeface="Arial"/>
              <a:buNone/>
              <a:defRPr sz="2933" b="0" i="0" u="none" strike="noStrike" cap="none">
                <a:solidFill>
                  <a:srgbClr val="000000"/>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cxnSp>
        <p:nvCxnSpPr>
          <p:cNvPr id="1520" name="Shape 1520"/>
          <p:cNvCxnSpPr/>
          <p:nvPr/>
        </p:nvCxnSpPr>
        <p:spPr>
          <a:xfrm>
            <a:off x="8555111" y="1358835"/>
            <a:ext cx="400" cy="5141200"/>
          </a:xfrm>
          <a:prstGeom prst="straightConnector1">
            <a:avLst/>
          </a:prstGeom>
          <a:noFill/>
          <a:ln w="25400" cap="flat" cmpd="sng">
            <a:solidFill>
              <a:srgbClr val="A7A8AA"/>
            </a:solidFill>
            <a:prstDash val="solid"/>
            <a:round/>
            <a:headEnd type="none" w="med" len="med"/>
            <a:tailEnd type="none" w="med" len="med"/>
          </a:ln>
        </p:spPr>
      </p:cxnSp>
      <p:cxnSp>
        <p:nvCxnSpPr>
          <p:cNvPr id="1521" name="Shape 1521"/>
          <p:cNvCxnSpPr/>
          <p:nvPr/>
        </p:nvCxnSpPr>
        <p:spPr>
          <a:xfrm>
            <a:off x="8555111" y="1358835"/>
            <a:ext cx="400" cy="5141200"/>
          </a:xfrm>
          <a:prstGeom prst="straightConnector1">
            <a:avLst/>
          </a:prstGeom>
          <a:noFill/>
          <a:ln w="25400" cap="flat" cmpd="sng">
            <a:solidFill>
              <a:srgbClr val="A7A8AA"/>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ransition Slide">
    <p:spTree>
      <p:nvGrpSpPr>
        <p:cNvPr id="1" name="Shape 1522"/>
        <p:cNvGrpSpPr/>
        <p:nvPr/>
      </p:nvGrpSpPr>
      <p:grpSpPr>
        <a:xfrm>
          <a:off x="0" y="0"/>
          <a:ext cx="0" cy="0"/>
          <a:chOff x="0" y="0"/>
          <a:chExt cx="0" cy="0"/>
        </a:xfrm>
      </p:grpSpPr>
      <p:sp>
        <p:nvSpPr>
          <p:cNvPr id="1523" name="Shape 1523"/>
          <p:cNvSpPr/>
          <p:nvPr/>
        </p:nvSpPr>
        <p:spPr>
          <a:xfrm>
            <a:off x="0" y="0"/>
            <a:ext cx="12188825" cy="6499200"/>
          </a:xfrm>
          <a:prstGeom prst="rect">
            <a:avLst/>
          </a:prstGeom>
          <a:solidFill>
            <a:schemeClr val="dk1"/>
          </a:solidFill>
          <a:ln>
            <a:noFill/>
          </a:ln>
        </p:spPr>
        <p:txBody>
          <a:bodyPr wrap="square" lIns="121868" tIns="60917" rIns="121868" bIns="60917" anchor="ctr" anchorCtr="0">
            <a:noAutofit/>
          </a:bodyPr>
          <a:lstStyle/>
          <a:p>
            <a:pPr algn="ctr" defTabSz="1218895">
              <a:buClr>
                <a:srgbClr val="000000"/>
              </a:buClr>
              <a:buFont typeface="Arial"/>
              <a:buNone/>
            </a:pPr>
            <a:endParaRPr sz="1866" kern="0">
              <a:solidFill>
                <a:srgbClr val="FFFFFF"/>
              </a:solidFill>
              <a:ea typeface="Arial"/>
              <a:cs typeface="Arial"/>
              <a:sym typeface="Arial"/>
            </a:endParaRPr>
          </a:p>
        </p:txBody>
      </p:sp>
      <p:sp>
        <p:nvSpPr>
          <p:cNvPr id="1524" name="Shape 1524"/>
          <p:cNvSpPr/>
          <p:nvPr/>
        </p:nvSpPr>
        <p:spPr>
          <a:xfrm>
            <a:off x="10758242" y="1931243"/>
            <a:ext cx="1430427" cy="1458400"/>
          </a:xfrm>
          <a:prstGeom prst="rect">
            <a:avLst/>
          </a:prstGeom>
          <a:solidFill>
            <a:schemeClr val="accent1"/>
          </a:solidFill>
          <a:ln>
            <a:noFill/>
          </a:ln>
        </p:spPr>
        <p:txBody>
          <a:bodyPr wrap="square" lIns="121868" tIns="60917" rIns="121868" bIns="60917" anchor="ctr" anchorCtr="0">
            <a:noAutofit/>
          </a:bodyPr>
          <a:lstStyle/>
          <a:p>
            <a:pPr algn="ctr" defTabSz="1218895">
              <a:buClr>
                <a:srgbClr val="000000"/>
              </a:buClr>
              <a:buFont typeface="Arial"/>
              <a:buNone/>
            </a:pPr>
            <a:endParaRPr sz="1866" kern="0">
              <a:solidFill>
                <a:srgbClr val="FFFFFF"/>
              </a:solidFill>
              <a:ea typeface="Arial"/>
              <a:cs typeface="Arial"/>
              <a:sym typeface="Arial"/>
            </a:endParaRPr>
          </a:p>
        </p:txBody>
      </p:sp>
      <p:sp>
        <p:nvSpPr>
          <p:cNvPr id="1525" name="Shape 1525"/>
          <p:cNvSpPr txBox="1">
            <a:spLocks noGrp="1"/>
          </p:cNvSpPr>
          <p:nvPr>
            <p:ph type="body" idx="1"/>
          </p:nvPr>
        </p:nvSpPr>
        <p:spPr>
          <a:xfrm>
            <a:off x="619225" y="2909236"/>
            <a:ext cx="7705193" cy="643200"/>
          </a:xfrm>
          <a:prstGeom prst="rect">
            <a:avLst/>
          </a:prstGeom>
          <a:noFill/>
          <a:ln>
            <a:noFill/>
          </a:ln>
        </p:spPr>
        <p:txBody>
          <a:bodyPr wrap="square" lIns="91425" tIns="91425" rIns="91425" bIns="91425" anchor="ctr" anchorCtr="0"/>
          <a:lstStyle>
            <a:lvl1pPr marL="0" marR="0" lvl="0" indent="0" algn="l" rtl="0">
              <a:lnSpc>
                <a:spcPct val="95000"/>
              </a:lnSpc>
              <a:spcBef>
                <a:spcPts val="0"/>
              </a:spcBef>
              <a:buClr>
                <a:schemeClr val="lt1"/>
              </a:buClr>
              <a:buFont typeface="Arial"/>
              <a:buNone/>
              <a:defRPr sz="3999" b="0" i="0" u="none" strike="noStrike" cap="none">
                <a:solidFill>
                  <a:schemeClr val="lt1"/>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cxnSp>
        <p:nvCxnSpPr>
          <p:cNvPr id="1526" name="Shape 1526"/>
          <p:cNvCxnSpPr/>
          <p:nvPr/>
        </p:nvCxnSpPr>
        <p:spPr>
          <a:xfrm>
            <a:off x="8326219" y="0"/>
            <a:ext cx="0" cy="6499200"/>
          </a:xfrm>
          <a:prstGeom prst="straightConnector1">
            <a:avLst/>
          </a:prstGeom>
          <a:noFill/>
          <a:ln w="25400" cap="flat" cmpd="sng">
            <a:solidFill>
              <a:schemeClr val="lt1"/>
            </a:solidFill>
            <a:prstDash val="solid"/>
            <a:round/>
            <a:headEnd type="none" w="med" len="med"/>
            <a:tailEnd type="none" w="med" len="med"/>
          </a:ln>
        </p:spPr>
      </p:cxnSp>
      <p:cxnSp>
        <p:nvCxnSpPr>
          <p:cNvPr id="1527" name="Shape 1527"/>
          <p:cNvCxnSpPr/>
          <p:nvPr/>
        </p:nvCxnSpPr>
        <p:spPr>
          <a:xfrm>
            <a:off x="8326220" y="1931243"/>
            <a:ext cx="3862594" cy="0"/>
          </a:xfrm>
          <a:prstGeom prst="straightConnector1">
            <a:avLst/>
          </a:prstGeom>
          <a:noFill/>
          <a:ln w="25400" cap="flat" cmpd="sng">
            <a:solidFill>
              <a:schemeClr val="lt1"/>
            </a:solidFill>
            <a:prstDash val="solid"/>
            <a:round/>
            <a:headEnd type="none" w="med" len="med"/>
            <a:tailEnd type="none" w="med" len="med"/>
          </a:ln>
        </p:spPr>
      </p:cxnSp>
      <p:cxnSp>
        <p:nvCxnSpPr>
          <p:cNvPr id="1528" name="Shape 1528"/>
          <p:cNvCxnSpPr/>
          <p:nvPr/>
        </p:nvCxnSpPr>
        <p:spPr>
          <a:xfrm>
            <a:off x="1" y="4984497"/>
            <a:ext cx="8326231" cy="0"/>
          </a:xfrm>
          <a:prstGeom prst="straightConnector1">
            <a:avLst/>
          </a:prstGeom>
          <a:noFill/>
          <a:ln w="25400" cap="flat" cmpd="sng">
            <a:solidFill>
              <a:schemeClr val="lt1"/>
            </a:solidFill>
            <a:prstDash val="solid"/>
            <a:round/>
            <a:headEnd type="none" w="med" len="med"/>
            <a:tailEnd type="none" w="med" len="med"/>
          </a:ln>
        </p:spPr>
      </p:cxnSp>
      <p:cxnSp>
        <p:nvCxnSpPr>
          <p:cNvPr id="1529" name="Shape 1529"/>
          <p:cNvCxnSpPr/>
          <p:nvPr/>
        </p:nvCxnSpPr>
        <p:spPr>
          <a:xfrm>
            <a:off x="10758242" y="1931244"/>
            <a:ext cx="0" cy="4568000"/>
          </a:xfrm>
          <a:prstGeom prst="straightConnector1">
            <a:avLst/>
          </a:prstGeom>
          <a:noFill/>
          <a:ln w="25400" cap="flat" cmpd="sng">
            <a:solidFill>
              <a:schemeClr val="lt1"/>
            </a:solidFill>
            <a:prstDash val="solid"/>
            <a:round/>
            <a:headEnd type="none" w="med" len="med"/>
            <a:tailEnd type="none" w="med" len="med"/>
          </a:ln>
        </p:spPr>
      </p:cxnSp>
      <p:cxnSp>
        <p:nvCxnSpPr>
          <p:cNvPr id="1530" name="Shape 1530"/>
          <p:cNvCxnSpPr/>
          <p:nvPr/>
        </p:nvCxnSpPr>
        <p:spPr>
          <a:xfrm>
            <a:off x="10758245" y="3389637"/>
            <a:ext cx="1430427" cy="0"/>
          </a:xfrm>
          <a:prstGeom prst="straightConnector1">
            <a:avLst/>
          </a:prstGeom>
          <a:noFill/>
          <a:ln w="25400" cap="flat" cmpd="sng">
            <a:solidFill>
              <a:schemeClr val="lt1"/>
            </a:solidFill>
            <a:prstDash val="solid"/>
            <a:round/>
            <a:headEnd type="none" w="med" len="med"/>
            <a:tailEnd type="none" w="med" len="med"/>
          </a:ln>
        </p:spPr>
      </p:cxnSp>
      <p:cxnSp>
        <p:nvCxnSpPr>
          <p:cNvPr id="1531" name="Shape 1531"/>
          <p:cNvCxnSpPr/>
          <p:nvPr/>
        </p:nvCxnSpPr>
        <p:spPr>
          <a:xfrm>
            <a:off x="0" y="6499387"/>
            <a:ext cx="12188825" cy="0"/>
          </a:xfrm>
          <a:prstGeom prst="straightConnector1">
            <a:avLst/>
          </a:prstGeom>
          <a:noFill/>
          <a:ln w="25400" cap="flat" cmpd="sng">
            <a:solidFill>
              <a:srgbClr val="FFFFFF"/>
            </a:solidFill>
            <a:prstDash val="solid"/>
            <a:round/>
            <a:headEnd type="none" w="med" len="med"/>
            <a:tailEnd type="none" w="med" len="med"/>
          </a:ln>
        </p:spPr>
      </p:cxn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de Example with Byline">
    <p:spTree>
      <p:nvGrpSpPr>
        <p:cNvPr id="1" name="Shape 1535"/>
        <p:cNvGrpSpPr/>
        <p:nvPr/>
      </p:nvGrpSpPr>
      <p:grpSpPr>
        <a:xfrm>
          <a:off x="0" y="0"/>
          <a:ext cx="0" cy="0"/>
          <a:chOff x="0" y="0"/>
          <a:chExt cx="0" cy="0"/>
        </a:xfrm>
      </p:grpSpPr>
      <p:sp>
        <p:nvSpPr>
          <p:cNvPr id="1536" name="Shape 1536"/>
          <p:cNvSpPr txBox="1">
            <a:spLocks noGrp="1"/>
          </p:cNvSpPr>
          <p:nvPr>
            <p:ph type="title"/>
          </p:nvPr>
        </p:nvSpPr>
        <p:spPr>
          <a:xfrm>
            <a:off x="608320" y="274640"/>
            <a:ext cx="11011132" cy="92360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Font typeface="Arial"/>
              <a:buNone/>
              <a:defRPr sz="3333" b="1" i="0" u="none" strike="noStrike" cap="none">
                <a:solidFill>
                  <a:schemeClr val="accent1"/>
                </a:solidFill>
                <a:latin typeface="Arial"/>
                <a:ea typeface="Arial"/>
                <a:cs typeface="Arial"/>
                <a:sym typeface="Arial"/>
              </a:defRPr>
            </a:lvl1pPr>
            <a:lvl2pPr lvl="1" indent="0" rtl="0">
              <a:spcBef>
                <a:spcPts val="0"/>
              </a:spcBef>
              <a:buNone/>
              <a:defRPr sz="2399"/>
            </a:lvl2pPr>
            <a:lvl3pPr lvl="2" indent="0" rtl="0">
              <a:spcBef>
                <a:spcPts val="0"/>
              </a:spcBef>
              <a:buNone/>
              <a:defRPr sz="2399"/>
            </a:lvl3pPr>
            <a:lvl4pPr lvl="3" indent="0" rtl="0">
              <a:spcBef>
                <a:spcPts val="0"/>
              </a:spcBef>
              <a:buNone/>
              <a:defRPr sz="2399"/>
            </a:lvl4pPr>
            <a:lvl5pPr lvl="4" indent="0" rtl="0">
              <a:spcBef>
                <a:spcPts val="0"/>
              </a:spcBef>
              <a:buNone/>
              <a:defRPr sz="2399"/>
            </a:lvl5pPr>
            <a:lvl6pPr lvl="5" indent="0" rtl="0">
              <a:spcBef>
                <a:spcPts val="0"/>
              </a:spcBef>
              <a:buNone/>
              <a:defRPr sz="2399"/>
            </a:lvl6pPr>
            <a:lvl7pPr lvl="6" indent="0" rtl="0">
              <a:spcBef>
                <a:spcPts val="0"/>
              </a:spcBef>
              <a:buNone/>
              <a:defRPr sz="2399"/>
            </a:lvl7pPr>
            <a:lvl8pPr lvl="7" indent="0" rtl="0">
              <a:spcBef>
                <a:spcPts val="0"/>
              </a:spcBef>
              <a:buNone/>
              <a:defRPr sz="2399"/>
            </a:lvl8pPr>
            <a:lvl9pPr lvl="8" indent="0" rtl="0">
              <a:spcBef>
                <a:spcPts val="0"/>
              </a:spcBef>
              <a:buNone/>
              <a:defRPr sz="2399"/>
            </a:lvl9pPr>
          </a:lstStyle>
          <a:p>
            <a:endParaRPr dirty="0"/>
          </a:p>
        </p:txBody>
      </p:sp>
      <p:sp>
        <p:nvSpPr>
          <p:cNvPr id="1537" name="Shape 1537"/>
          <p:cNvSpPr txBox="1">
            <a:spLocks noGrp="1"/>
          </p:cNvSpPr>
          <p:nvPr>
            <p:ph type="body" idx="1"/>
          </p:nvPr>
        </p:nvSpPr>
        <p:spPr>
          <a:xfrm>
            <a:off x="608321" y="1109964"/>
            <a:ext cx="11011132" cy="442000"/>
          </a:xfrm>
          <a:prstGeom prst="rect">
            <a:avLst/>
          </a:prstGeom>
          <a:noFill/>
          <a:ln>
            <a:noFill/>
          </a:ln>
        </p:spPr>
        <p:txBody>
          <a:bodyPr wrap="square" lIns="91425" tIns="91425" rIns="91425" bIns="91425" anchor="b" anchorCtr="0"/>
          <a:lstStyle>
            <a:lvl1pPr marL="0" marR="0" lvl="0" indent="0" algn="l" rtl="0">
              <a:spcBef>
                <a:spcPts val="507"/>
              </a:spcBef>
              <a:buClr>
                <a:srgbClr val="000000"/>
              </a:buClr>
              <a:buFont typeface="Arial"/>
              <a:buNone/>
              <a:defRPr sz="2533" b="0" i="0" u="none" strike="noStrike" cap="none">
                <a:solidFill>
                  <a:srgbClr val="000000"/>
                </a:solidFill>
                <a:latin typeface="Arial"/>
                <a:ea typeface="Arial"/>
                <a:cs typeface="Arial"/>
                <a:sym typeface="Arial"/>
              </a:defRPr>
            </a:lvl1pPr>
            <a:lvl2pPr marL="633795" marR="0" lvl="1" indent="-7418" algn="l" rtl="0">
              <a:spcBef>
                <a:spcPts val="560"/>
              </a:spcBef>
              <a:buClr>
                <a:srgbClr val="000000"/>
              </a:buClr>
              <a:buFont typeface="Arial"/>
              <a:buNone/>
              <a:defRPr sz="2799" b="1" i="0" u="none" strike="noStrike" cap="none">
                <a:solidFill>
                  <a:srgbClr val="000000"/>
                </a:solidFill>
                <a:latin typeface="Arial"/>
                <a:ea typeface="Arial"/>
                <a:cs typeface="Arial"/>
                <a:sym typeface="Arial"/>
              </a:defRPr>
            </a:lvl2pPr>
            <a:lvl3pPr marL="1267591" marR="0" lvl="2" indent="-14838" algn="l" rtl="0">
              <a:spcBef>
                <a:spcPts val="507"/>
              </a:spcBef>
              <a:buClr>
                <a:srgbClr val="000000"/>
              </a:buClr>
              <a:buFont typeface="Arial"/>
              <a:buNone/>
              <a:defRPr sz="2533" b="1" i="0" u="none" strike="noStrike" cap="none">
                <a:solidFill>
                  <a:srgbClr val="000000"/>
                </a:solidFill>
                <a:latin typeface="Arial"/>
                <a:ea typeface="Arial"/>
                <a:cs typeface="Arial"/>
                <a:sym typeface="Arial"/>
              </a:defRPr>
            </a:lvl3pPr>
            <a:lvl4pPr marL="1901386" marR="0" lvl="3" indent="-5327" algn="l" rtl="0">
              <a:spcBef>
                <a:spcPts val="427"/>
              </a:spcBef>
              <a:buClr>
                <a:srgbClr val="000000"/>
              </a:buClr>
              <a:buFont typeface="Arial"/>
              <a:buNone/>
              <a:defRPr sz="2133" b="1" i="0" u="none" strike="noStrike" cap="none">
                <a:solidFill>
                  <a:srgbClr val="000000"/>
                </a:solidFill>
                <a:latin typeface="Arial"/>
                <a:ea typeface="Arial"/>
                <a:cs typeface="Arial"/>
                <a:sym typeface="Arial"/>
              </a:defRPr>
            </a:lvl4pPr>
            <a:lvl5pPr marL="2535183" marR="0" lvl="4" indent="-12747" algn="l" rtl="0">
              <a:spcBef>
                <a:spcPts val="427"/>
              </a:spcBef>
              <a:buClr>
                <a:srgbClr val="000000"/>
              </a:buClr>
              <a:buFont typeface="Arial"/>
              <a:buNone/>
              <a:defRPr sz="2133" b="1" i="0" u="none" strike="noStrike" cap="none">
                <a:solidFill>
                  <a:srgbClr val="000000"/>
                </a:solidFill>
                <a:latin typeface="Arial"/>
                <a:ea typeface="Arial"/>
                <a:cs typeface="Arial"/>
                <a:sym typeface="Arial"/>
              </a:defRPr>
            </a:lvl5pPr>
            <a:lvl6pPr marL="3168978" marR="0" lvl="5" indent="-3237"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6pPr>
            <a:lvl7pPr marL="3802774" marR="0" lvl="6" indent="-10656"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7pPr>
            <a:lvl8pPr marL="4436569" marR="0" lvl="7" indent="-1145"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8pPr>
            <a:lvl9pPr marL="5070367" marR="0" lvl="8" indent="-8566"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9pPr>
          </a:lstStyle>
          <a:p>
            <a:endParaRPr/>
          </a:p>
        </p:txBody>
      </p:sp>
      <p:sp>
        <p:nvSpPr>
          <p:cNvPr id="1538" name="Shape 1538"/>
          <p:cNvSpPr txBox="1">
            <a:spLocks noGrp="1"/>
          </p:cNvSpPr>
          <p:nvPr>
            <p:ph type="body" idx="2"/>
          </p:nvPr>
        </p:nvSpPr>
        <p:spPr>
          <a:xfrm>
            <a:off x="753336" y="1735665"/>
            <a:ext cx="10684417" cy="4756800"/>
          </a:xfrm>
          <a:prstGeom prst="rect">
            <a:avLst/>
          </a:prstGeom>
          <a:solidFill>
            <a:srgbClr val="F2F2F2"/>
          </a:solidFill>
          <a:ln>
            <a:noFill/>
          </a:ln>
        </p:spPr>
        <p:txBody>
          <a:bodyPr wrap="square" lIns="91425" tIns="91425" rIns="91425" bIns="91425" anchor="t" anchorCtr="0"/>
          <a:lstStyle>
            <a:lvl1pPr marL="281446" marR="0" lvl="0" indent="-95226" algn="l" rtl="0">
              <a:spcBef>
                <a:spcPts val="587"/>
              </a:spcBef>
              <a:buClr>
                <a:srgbClr val="000000"/>
              </a:buClr>
              <a:buSzPct val="100000"/>
              <a:buFont typeface="Arial"/>
              <a:buChar char="•"/>
              <a:defRPr sz="2933" b="0" i="0" u="none" strike="noStrike" cap="none">
                <a:solidFill>
                  <a:srgbClr val="000000"/>
                </a:solidFill>
                <a:latin typeface="Courier"/>
                <a:ea typeface="Courier"/>
                <a:cs typeface="Courier"/>
                <a:sym typeface="Courier"/>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Courier"/>
                <a:ea typeface="Courier"/>
                <a:cs typeface="Courier"/>
                <a:sym typeface="Courier"/>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Courier"/>
                <a:ea typeface="Courier"/>
                <a:cs typeface="Courier"/>
                <a:sym typeface="Courier"/>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Courier"/>
                <a:ea typeface="Courier"/>
                <a:cs typeface="Courier"/>
                <a:sym typeface="Courier"/>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Courier"/>
                <a:ea typeface="Courier"/>
                <a:cs typeface="Courier"/>
                <a:sym typeface="Courier"/>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141" y="274640"/>
            <a:ext cx="10622196" cy="923528"/>
          </a:xfrm>
        </p:spPr>
        <p:txBody>
          <a:bodyPr/>
          <a:lstStyle/>
          <a:p>
            <a:r>
              <a:rPr lang="en-US" dirty="0"/>
              <a:t>CLICK TO EDIT MASTER TITLE STYLE</a:t>
            </a:r>
          </a:p>
        </p:txBody>
      </p:sp>
      <p:sp>
        <p:nvSpPr>
          <p:cNvPr id="5" name="Text Placeholder 4"/>
          <p:cNvSpPr>
            <a:spLocks noGrp="1"/>
          </p:cNvSpPr>
          <p:nvPr>
            <p:ph type="body" sz="quarter" idx="10"/>
          </p:nvPr>
        </p:nvSpPr>
        <p:spPr>
          <a:xfrm>
            <a:off x="768096" y="950976"/>
            <a:ext cx="10621962" cy="455613"/>
          </a:xfrm>
        </p:spPr>
        <p:txBody>
          <a:bodyPr>
            <a:noAutofit/>
          </a:bodyPr>
          <a:lstStyle>
            <a:lvl1pPr marL="0" indent="0">
              <a:buNone/>
              <a:defRPr sz="1900"/>
            </a:lvl1pPr>
            <a:lvl2pPr marL="422157" indent="0">
              <a:buNone/>
              <a:defRPr/>
            </a:lvl2pPr>
            <a:lvl3pPr marL="834795" indent="0">
              <a:buNone/>
              <a:defRPr/>
            </a:lvl3pPr>
            <a:lvl4pPr marL="1187123" indent="0">
              <a:buNone/>
              <a:defRPr/>
            </a:lvl4pPr>
            <a:lvl5pPr marL="1531513" indent="0">
              <a:buNone/>
              <a:defRPr/>
            </a:lvl5pPr>
          </a:lstStyle>
          <a:p>
            <a:pPr lvl="0"/>
            <a:r>
              <a:rPr lang="en-US" dirty="0"/>
              <a:t>Click to edit Master text styles</a:t>
            </a:r>
          </a:p>
        </p:txBody>
      </p:sp>
    </p:spTree>
    <p:extLst>
      <p:ext uri="{BB962C8B-B14F-4D97-AF65-F5344CB8AC3E}">
        <p14:creationId xmlns:p14="http://schemas.microsoft.com/office/powerpoint/2010/main" val="306261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with Bylin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0633" y="274640"/>
            <a:ext cx="11010998" cy="923528"/>
          </a:xfrm>
        </p:spPr>
        <p:txBody>
          <a:bodyPr/>
          <a:lstStyle/>
          <a:p>
            <a:r>
              <a:rPr lang="en-US" dirty="0"/>
              <a:t>CLICK TO EDIT MASTER TITLE STYLE</a:t>
            </a:r>
          </a:p>
        </p:txBody>
      </p:sp>
      <p:sp>
        <p:nvSpPr>
          <p:cNvPr id="3" name="Content Placeholder 2"/>
          <p:cNvSpPr>
            <a:spLocks noGrp="1"/>
          </p:cNvSpPr>
          <p:nvPr>
            <p:ph idx="1"/>
          </p:nvPr>
        </p:nvSpPr>
        <p:spPr>
          <a:xfrm>
            <a:off x="772121" y="1622993"/>
            <a:ext cx="10637880" cy="450317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hasCustomPrompt="1"/>
          </p:nvPr>
        </p:nvSpPr>
        <p:spPr>
          <a:xfrm>
            <a:off x="740633" y="950976"/>
            <a:ext cx="10637880" cy="442463"/>
          </a:xfrm>
        </p:spPr>
        <p:txBody>
          <a:bodyPr anchor="b">
            <a:noAutofit/>
          </a:bodyPr>
          <a:lstStyle>
            <a:lvl1pPr marL="0" indent="0">
              <a:buNone/>
              <a:defRPr sz="2400" b="0">
                <a:solidFill>
                  <a:srgbClr val="000000"/>
                </a:solidFill>
                <a:latin typeface="Arial"/>
                <a:cs typeface="Arial"/>
              </a:defRPr>
            </a:lvl1pPr>
            <a:lvl2pPr marL="609325" indent="0">
              <a:buNone/>
              <a:defRPr sz="2700" b="1"/>
            </a:lvl2pPr>
            <a:lvl3pPr marL="1218649" indent="0">
              <a:buNone/>
              <a:defRPr sz="2400" b="1"/>
            </a:lvl3pPr>
            <a:lvl4pPr marL="1827976" indent="0">
              <a:buNone/>
              <a:defRPr sz="2100" b="1"/>
            </a:lvl4pPr>
            <a:lvl5pPr marL="2437301" indent="0">
              <a:buNone/>
              <a:defRPr sz="2100" b="1"/>
            </a:lvl5pPr>
            <a:lvl6pPr marL="3046625" indent="0">
              <a:buNone/>
              <a:defRPr sz="2100" b="1"/>
            </a:lvl6pPr>
            <a:lvl7pPr marL="3655952" indent="0">
              <a:buNone/>
              <a:defRPr sz="2100" b="1"/>
            </a:lvl7pPr>
            <a:lvl8pPr marL="4265273" indent="0">
              <a:buNone/>
              <a:defRPr sz="2100" b="1"/>
            </a:lvl8pPr>
            <a:lvl9pPr marL="4874601" indent="0">
              <a:buNone/>
              <a:defRPr sz="2100" b="1"/>
            </a:lvl9pPr>
          </a:lstStyle>
          <a:p>
            <a:pPr lvl="0"/>
            <a:r>
              <a:rPr lang="en-US" dirty="0"/>
              <a:t>CLICK TO EDIT MASTER TEXT STYLES</a:t>
            </a:r>
          </a:p>
        </p:txBody>
      </p:sp>
    </p:spTree>
    <p:extLst>
      <p:ext uri="{BB962C8B-B14F-4D97-AF65-F5344CB8AC3E}">
        <p14:creationId xmlns:p14="http://schemas.microsoft.com/office/powerpoint/2010/main" val="321888202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Black">
    <p:bg>
      <p:bgRef idx="1001">
        <a:schemeClr val="bg1"/>
      </p:bgRef>
    </p:bg>
    <p:spTree>
      <p:nvGrpSpPr>
        <p:cNvPr id="1" name=""/>
        <p:cNvGrpSpPr/>
        <p:nvPr/>
      </p:nvGrpSpPr>
      <p:grpSpPr>
        <a:xfrm>
          <a:off x="0" y="0"/>
          <a:ext cx="0" cy="0"/>
          <a:chOff x="0" y="0"/>
          <a:chExt cx="0" cy="0"/>
        </a:xfrm>
      </p:grpSpPr>
      <p:sp>
        <p:nvSpPr>
          <p:cNvPr id="5" name="Shape 1355">
            <a:extLst>
              <a:ext uri="{FF2B5EF4-FFF2-40B4-BE49-F238E27FC236}">
                <a16:creationId xmlns:a16="http://schemas.microsoft.com/office/drawing/2014/main" id="{69892EBD-0BC9-C145-8A98-88938FB1BDA6}"/>
              </a:ext>
            </a:extLst>
          </p:cNvPr>
          <p:cNvSpPr/>
          <p:nvPr userDrawn="1"/>
        </p:nvSpPr>
        <p:spPr>
          <a:xfrm>
            <a:off x="1" y="6038193"/>
            <a:ext cx="12198423" cy="825864"/>
          </a:xfrm>
          <a:prstGeom prst="rect">
            <a:avLst/>
          </a:prstGeom>
          <a:solidFill>
            <a:srgbClr val="000000"/>
          </a:solidFill>
          <a:ln>
            <a:noFill/>
          </a:ln>
        </p:spPr>
        <p:txBody>
          <a:bodyPr wrap="square" lIns="95075" tIns="47521" rIns="95075" bIns="47521" anchor="ctr" anchorCtr="0">
            <a:noAutofit/>
          </a:bodyPr>
          <a:lstStyle/>
          <a:p>
            <a:pPr algn="ctr" defTabSz="1218895">
              <a:buClr>
                <a:srgbClr val="000000"/>
              </a:buClr>
              <a:buFont typeface="Arial"/>
              <a:buNone/>
            </a:pPr>
            <a:endParaRPr sz="1866" kern="0">
              <a:solidFill>
                <a:srgbClr val="FFFFFF"/>
              </a:solidFill>
              <a:ea typeface="Arial"/>
              <a:cs typeface="Arial"/>
              <a:sym typeface="Arial"/>
            </a:endParaRPr>
          </a:p>
        </p:txBody>
      </p:sp>
    </p:spTree>
    <p:extLst>
      <p:ext uri="{BB962C8B-B14F-4D97-AF65-F5344CB8AC3E}">
        <p14:creationId xmlns:p14="http://schemas.microsoft.com/office/powerpoint/2010/main" val="912926955"/>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
        <p:nvSpPr>
          <p:cNvPr id="5" name="Shape 1355">
            <a:extLst>
              <a:ext uri="{FF2B5EF4-FFF2-40B4-BE49-F238E27FC236}">
                <a16:creationId xmlns:a16="http://schemas.microsoft.com/office/drawing/2014/main" id="{69892EBD-0BC9-C145-8A98-88938FB1BDA6}"/>
              </a:ext>
            </a:extLst>
          </p:cNvPr>
          <p:cNvSpPr/>
          <p:nvPr userDrawn="1"/>
        </p:nvSpPr>
        <p:spPr>
          <a:xfrm>
            <a:off x="1" y="6038193"/>
            <a:ext cx="12198423" cy="825864"/>
          </a:xfrm>
          <a:prstGeom prst="rect">
            <a:avLst/>
          </a:prstGeom>
          <a:solidFill>
            <a:schemeClr val="bg1"/>
          </a:solidFill>
          <a:ln>
            <a:noFill/>
          </a:ln>
        </p:spPr>
        <p:txBody>
          <a:bodyPr wrap="square" lIns="95075" tIns="47521" rIns="95075" bIns="47521" anchor="ctr" anchorCtr="0">
            <a:noAutofit/>
          </a:bodyPr>
          <a:lstStyle/>
          <a:p>
            <a:pPr algn="ctr" defTabSz="1218895">
              <a:buClr>
                <a:srgbClr val="000000"/>
              </a:buClr>
              <a:buFont typeface="Arial"/>
              <a:buNone/>
            </a:pPr>
            <a:endParaRPr sz="1866" kern="0">
              <a:solidFill>
                <a:srgbClr val="FFFFFF"/>
              </a:solidFill>
              <a:ea typeface="Arial"/>
              <a:cs typeface="Arial"/>
              <a:sym typeface="Arial"/>
            </a:endParaRPr>
          </a:p>
        </p:txBody>
      </p:sp>
    </p:spTree>
    <p:extLst>
      <p:ext uri="{BB962C8B-B14F-4D97-AF65-F5344CB8AC3E}">
        <p14:creationId xmlns:p14="http://schemas.microsoft.com/office/powerpoint/2010/main" val="891841669"/>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971A5-381E-9F40-8D9E-4877A6A12AC5}" type="datetimeFigureOut">
              <a:rPr lang="en-US" smtClean="0"/>
              <a:t>2/22/19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27628D-384D-D345-93CE-795FCCCF24C8}" type="slidenum">
              <a:rPr lang="en-US" smtClean="0"/>
              <a:t>‹#›</a:t>
            </a:fld>
            <a:endParaRPr lang="en-US"/>
          </a:p>
        </p:txBody>
      </p:sp>
    </p:spTree>
    <p:extLst>
      <p:ext uri="{BB962C8B-B14F-4D97-AF65-F5344CB8AC3E}">
        <p14:creationId xmlns:p14="http://schemas.microsoft.com/office/powerpoint/2010/main" val="2773173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Code Exam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772121" y="1198166"/>
            <a:ext cx="11010998" cy="4927999"/>
          </a:xfrm>
          <a:solidFill>
            <a:srgbClr val="CCCCCC"/>
          </a:solidFill>
          <a:ln w="28575" cmpd="sng">
            <a:noFill/>
          </a:ln>
        </p:spPr>
        <p:txBody>
          <a:bodyPr>
            <a:normAutofit/>
          </a:bodyPr>
          <a:lstStyle>
            <a:lvl1pPr marL="0" indent="0">
              <a:buNone/>
              <a:defRPr sz="2400" b="0">
                <a:solidFill>
                  <a:srgbClr val="000000"/>
                </a:solidFill>
                <a:latin typeface="Arial"/>
                <a:cs typeface="Arial"/>
              </a:defRPr>
            </a:lvl1pPr>
            <a:lvl2pPr>
              <a:defRPr>
                <a:solidFill>
                  <a:schemeClr val="tx2"/>
                </a:solidFill>
                <a:latin typeface="Georgia"/>
                <a:cs typeface="Georgia"/>
              </a:defRPr>
            </a:lvl2pPr>
            <a:lvl3pPr>
              <a:defRPr>
                <a:solidFill>
                  <a:schemeClr val="tx2"/>
                </a:solidFill>
                <a:latin typeface="Georgia"/>
                <a:cs typeface="Georgia"/>
              </a:defRPr>
            </a:lvl3pPr>
            <a:lvl4pPr>
              <a:defRPr>
                <a:solidFill>
                  <a:schemeClr val="tx2"/>
                </a:solidFill>
                <a:latin typeface="Georgia"/>
                <a:cs typeface="Georgia"/>
              </a:defRPr>
            </a:lvl4pPr>
            <a:lvl5pPr>
              <a:defRPr>
                <a:solidFill>
                  <a:schemeClr val="tx2"/>
                </a:solidFill>
                <a:latin typeface="Georgia"/>
                <a:cs typeface="Georgia"/>
              </a:defRPr>
            </a:lvl5pPr>
          </a:lstStyle>
          <a:p>
            <a:pPr lvl="0"/>
            <a:r>
              <a:rPr lang="en-US" dirty="0"/>
              <a:t>Click to edit Master text styles</a:t>
            </a:r>
          </a:p>
        </p:txBody>
      </p:sp>
    </p:spTree>
    <p:extLst>
      <p:ext uri="{BB962C8B-B14F-4D97-AF65-F5344CB8AC3E}">
        <p14:creationId xmlns:p14="http://schemas.microsoft.com/office/powerpoint/2010/main" val="3827597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
            <a:ext cx="10622196" cy="923528"/>
          </a:xfrm>
        </p:spPr>
        <p:txBody>
          <a:bodyPr/>
          <a:lstStyle/>
          <a:p>
            <a:r>
              <a:rPr lang="en-US" dirty="0"/>
              <a:t>CLICK TO EDIT MASTER TITLE STYLE</a:t>
            </a:r>
          </a:p>
        </p:txBody>
      </p:sp>
      <p:sp>
        <p:nvSpPr>
          <p:cNvPr id="5" name="Text Placeholder 4"/>
          <p:cNvSpPr>
            <a:spLocks noGrp="1"/>
          </p:cNvSpPr>
          <p:nvPr>
            <p:ph type="body" sz="quarter" idx="10"/>
          </p:nvPr>
        </p:nvSpPr>
        <p:spPr>
          <a:xfrm>
            <a:off x="603504" y="950976"/>
            <a:ext cx="10621962" cy="455613"/>
          </a:xfrm>
        </p:spPr>
        <p:txBody>
          <a:bodyPr>
            <a:noAutofit/>
          </a:bodyPr>
          <a:lstStyle>
            <a:lvl1pPr marL="0" indent="0">
              <a:buNone/>
              <a:defRPr sz="1900"/>
            </a:lvl1pPr>
            <a:lvl2pPr marL="422157" indent="0">
              <a:buNone/>
              <a:defRPr/>
            </a:lvl2pPr>
            <a:lvl3pPr marL="834795" indent="0">
              <a:buNone/>
              <a:defRPr/>
            </a:lvl3pPr>
            <a:lvl4pPr marL="1187123" indent="0">
              <a:buNone/>
              <a:defRPr/>
            </a:lvl4pPr>
            <a:lvl5pPr marL="1531513" indent="0">
              <a:buNone/>
              <a:defRPr/>
            </a:lvl5pPr>
          </a:lstStyle>
          <a:p>
            <a:pPr lvl="0"/>
            <a:r>
              <a:rPr lang="en-US" dirty="0"/>
              <a:t>Click to edit Master text styles</a:t>
            </a:r>
          </a:p>
        </p:txBody>
      </p:sp>
    </p:spTree>
    <p:extLst>
      <p:ext uri="{BB962C8B-B14F-4D97-AF65-F5344CB8AC3E}">
        <p14:creationId xmlns:p14="http://schemas.microsoft.com/office/powerpoint/2010/main" val="3212627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ransition Slide">
    <p:spTree>
      <p:nvGrpSpPr>
        <p:cNvPr id="1" name=""/>
        <p:cNvGrpSpPr/>
        <p:nvPr/>
      </p:nvGrpSpPr>
      <p:grpSpPr>
        <a:xfrm>
          <a:off x="0" y="0"/>
          <a:ext cx="0" cy="0"/>
          <a:chOff x="0" y="0"/>
          <a:chExt cx="0" cy="0"/>
        </a:xfrm>
      </p:grpSpPr>
      <p:pic>
        <p:nvPicPr>
          <p:cNvPr id="10" name="Picture 9" descr="GettyImages-164456141_Red-01.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88825" cy="6858001"/>
          </a:xfrm>
          <a:prstGeom prst="rect">
            <a:avLst/>
          </a:prstGeom>
        </p:spPr>
      </p:pic>
      <p:sp>
        <p:nvSpPr>
          <p:cNvPr id="84" name="TextBox 83" hidden="1"/>
          <p:cNvSpPr txBox="1"/>
          <p:nvPr/>
        </p:nvSpPr>
        <p:spPr>
          <a:xfrm>
            <a:off x="11621914" y="6639465"/>
            <a:ext cx="109712"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sp>
        <p:nvSpPr>
          <p:cNvPr id="3" name="Text Placeholder 2"/>
          <p:cNvSpPr>
            <a:spLocks noGrp="1"/>
          </p:cNvSpPr>
          <p:nvPr>
            <p:ph type="body" sz="quarter" idx="10" hasCustomPrompt="1"/>
          </p:nvPr>
        </p:nvSpPr>
        <p:spPr>
          <a:xfrm>
            <a:off x="716098" y="2909236"/>
            <a:ext cx="9763032" cy="643253"/>
          </a:xfrm>
        </p:spPr>
        <p:txBody>
          <a:bodyPr anchor="ctr">
            <a:noAutofit/>
          </a:bodyPr>
          <a:lstStyle>
            <a:lvl1pPr marL="0" indent="0" algn="l" defTabSz="914285" rtl="0" eaLnBrk="1" latinLnBrk="0" hangingPunct="1">
              <a:lnSpc>
                <a:spcPct val="95000"/>
              </a:lnSpc>
              <a:spcBef>
                <a:spcPts val="0"/>
              </a:spcBef>
              <a:buNone/>
              <a:defRPr lang="en-US" sz="3900" b="1" kern="1200" baseline="0" dirty="0" smtClean="0">
                <a:solidFill>
                  <a:schemeClr val="bg1"/>
                </a:solidFill>
                <a:latin typeface="Arial"/>
                <a:ea typeface="+mn-ea"/>
                <a:cs typeface="Arial"/>
              </a:defRPr>
            </a:lvl1pPr>
          </a:lstStyle>
          <a:p>
            <a:pPr lvl="0"/>
            <a:r>
              <a:rPr lang="en-US" dirty="0"/>
              <a:t>CLOSING</a:t>
            </a:r>
          </a:p>
        </p:txBody>
      </p:sp>
      <p:sp>
        <p:nvSpPr>
          <p:cNvPr id="12" name="TextBox 11" hidden="1"/>
          <p:cNvSpPr txBox="1"/>
          <p:nvPr userDrawn="1"/>
        </p:nvSpPr>
        <p:spPr>
          <a:xfrm>
            <a:off x="11621914" y="6639465"/>
            <a:ext cx="109712"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spTree>
    <p:extLst>
      <p:ext uri="{BB962C8B-B14F-4D97-AF65-F5344CB8AC3E}">
        <p14:creationId xmlns:p14="http://schemas.microsoft.com/office/powerpoint/2010/main" val="1685301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55569" y="1480820"/>
            <a:ext cx="11001444" cy="4724400"/>
          </a:xfrm>
        </p:spPr>
        <p:txBody>
          <a:bodyPr>
            <a:normAutofit/>
          </a:bodyPr>
          <a:lstStyle>
            <a:lvl1pPr marL="0" marR="0" indent="0" algn="l" defTabSz="914172" rtl="0" eaLnBrk="1" fontAlgn="auto" latinLnBrk="0" hangingPunct="1">
              <a:lnSpc>
                <a:spcPct val="90000"/>
              </a:lnSpc>
              <a:spcBef>
                <a:spcPts val="1000"/>
              </a:spcBef>
              <a:spcAft>
                <a:spcPts val="0"/>
              </a:spcAft>
              <a:buClrTx/>
              <a:buSzTx/>
              <a:buFontTx/>
              <a:buNone/>
              <a:tabLst/>
              <a:defRPr sz="2400" b="0" i="0" baseline="0"/>
            </a:lvl1pPr>
            <a:lvl2pPr marL="685629" marR="0" indent="-228543" algn="l" defTabSz="914172" rtl="0" eaLnBrk="1" fontAlgn="auto" latinLnBrk="0" hangingPunct="1">
              <a:lnSpc>
                <a:spcPct val="90000"/>
              </a:lnSpc>
              <a:spcBef>
                <a:spcPts val="500"/>
              </a:spcBef>
              <a:spcAft>
                <a:spcPts val="0"/>
              </a:spcAft>
              <a:buClrTx/>
              <a:buSzTx/>
              <a:buFont typeface="Arial"/>
              <a:buChar char="•"/>
              <a:tabLst/>
              <a:defRPr sz="2400" b="0"/>
            </a:lvl2pPr>
            <a:lvl3pPr marL="1142715" marR="0" indent="-228543" algn="l" defTabSz="914172" rtl="0" eaLnBrk="1" fontAlgn="auto" latinLnBrk="0" hangingPunct="1">
              <a:lnSpc>
                <a:spcPct val="90000"/>
              </a:lnSpc>
              <a:spcBef>
                <a:spcPts val="500"/>
              </a:spcBef>
              <a:spcAft>
                <a:spcPts val="0"/>
              </a:spcAft>
              <a:buClrTx/>
              <a:buSzTx/>
              <a:buFont typeface=".AppleSystemUIFont" charset="-120"/>
              <a:buChar char="–"/>
              <a:tabLst/>
              <a:defRPr sz="2400" b="0"/>
            </a:lvl3pPr>
            <a:lvl4pPr marL="1599800" marR="0" indent="-228543" algn="l" defTabSz="914172" rtl="0" eaLnBrk="1" fontAlgn="auto" latinLnBrk="0" hangingPunct="1">
              <a:lnSpc>
                <a:spcPct val="90000"/>
              </a:lnSpc>
              <a:spcBef>
                <a:spcPts val="500"/>
              </a:spcBef>
              <a:spcAft>
                <a:spcPts val="0"/>
              </a:spcAft>
              <a:buClrTx/>
              <a:buSzTx/>
              <a:buFont typeface="Wingdings" charset="2"/>
              <a:buChar char="§"/>
              <a:tabLst/>
              <a:defRPr sz="2400" b="0"/>
            </a:lvl4pPr>
            <a:lvl5pPr marL="2056886" marR="0" indent="-228543" algn="l" defTabSz="914172" rtl="0" eaLnBrk="1" fontAlgn="auto" latinLnBrk="0" hangingPunct="1">
              <a:lnSpc>
                <a:spcPct val="90000"/>
              </a:lnSpc>
              <a:spcBef>
                <a:spcPts val="500"/>
              </a:spcBef>
              <a:spcAft>
                <a:spcPts val="0"/>
              </a:spcAft>
              <a:buClrTx/>
              <a:buSzTx/>
              <a:buFont typeface="Arial"/>
              <a:buChar char="•"/>
              <a:tabLst/>
              <a:defRPr sz="2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3"/>
          <p:cNvSpPr>
            <a:spLocks noGrp="1"/>
          </p:cNvSpPr>
          <p:nvPr>
            <p:ph type="title"/>
          </p:nvPr>
        </p:nvSpPr>
        <p:spPr>
          <a:xfrm>
            <a:off x="646685" y="500683"/>
            <a:ext cx="10993380" cy="857250"/>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045582012"/>
      </p:ext>
    </p:extLst>
  </p:cSld>
  <p:clrMapOvr>
    <a:masterClrMapping/>
  </p:clrMapOvr>
  <p:hf sldNum="0" hdr="0" ftr="0" dt="0"/>
  <p:extLst mod="1">
    <p:ext uri="{DCECCB84-F9BA-43D5-87BE-67443E8EF086}">
      <p15:sldGuideLst xmlns:p15="http://schemas.microsoft.com/office/powerpoint/2012/main">
        <p15:guide id="1" orient="horz" pos="168">
          <p15:clr>
            <a:srgbClr val="FBAE40"/>
          </p15:clr>
        </p15:guide>
        <p15:guide id="2" pos="191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with Bylin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59017" y="977238"/>
            <a:ext cx="10997996" cy="347979"/>
          </a:xfrm>
        </p:spPr>
        <p:txBody>
          <a:bodyPr>
            <a:noAutofit/>
          </a:bodyPr>
          <a:lstStyle>
            <a:lvl1pPr marL="0" indent="0" algn="l">
              <a:buNone/>
              <a:defRPr sz="2000" b="1" i="0" cap="all" baseline="0">
                <a:solidFill>
                  <a:schemeClr val="accent6"/>
                </a:solidFill>
              </a:defRPr>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en-US" dirty="0"/>
          </a:p>
        </p:txBody>
      </p:sp>
      <p:sp>
        <p:nvSpPr>
          <p:cNvPr id="7" name="Content Placeholder 2"/>
          <p:cNvSpPr>
            <a:spLocks noGrp="1"/>
          </p:cNvSpPr>
          <p:nvPr>
            <p:ph idx="13" hasCustomPrompt="1"/>
          </p:nvPr>
        </p:nvSpPr>
        <p:spPr>
          <a:xfrm>
            <a:off x="659017" y="1874586"/>
            <a:ext cx="10981047" cy="4330634"/>
          </a:xfrm>
        </p:spPr>
        <p:txBody>
          <a:bodyPr>
            <a:normAutofit/>
          </a:bodyPr>
          <a:lstStyle>
            <a:lvl1pPr marL="0" marR="0" indent="0" algn="l" defTabSz="914172" rtl="0" eaLnBrk="1" fontAlgn="auto" latinLnBrk="0" hangingPunct="1">
              <a:lnSpc>
                <a:spcPct val="90000"/>
              </a:lnSpc>
              <a:spcBef>
                <a:spcPts val="1000"/>
              </a:spcBef>
              <a:spcAft>
                <a:spcPts val="0"/>
              </a:spcAft>
              <a:buClrTx/>
              <a:buSzTx/>
              <a:buFontTx/>
              <a:buNone/>
              <a:tabLst/>
              <a:defRPr sz="2400" b="0" i="0" baseline="0"/>
            </a:lvl1pPr>
            <a:lvl2pPr marL="685629" marR="0" indent="-228543" algn="l" defTabSz="914172" rtl="0" eaLnBrk="1" fontAlgn="auto" latinLnBrk="0" hangingPunct="1">
              <a:lnSpc>
                <a:spcPct val="90000"/>
              </a:lnSpc>
              <a:spcBef>
                <a:spcPts val="500"/>
              </a:spcBef>
              <a:spcAft>
                <a:spcPts val="0"/>
              </a:spcAft>
              <a:buClrTx/>
              <a:buSzTx/>
              <a:buFont typeface="Arial"/>
              <a:buChar char="•"/>
              <a:tabLst/>
              <a:defRPr sz="2400" b="0"/>
            </a:lvl2pPr>
            <a:lvl3pPr marL="1142715" marR="0" indent="-228543" algn="l" defTabSz="914172" rtl="0" eaLnBrk="1" fontAlgn="auto" latinLnBrk="0" hangingPunct="1">
              <a:lnSpc>
                <a:spcPct val="90000"/>
              </a:lnSpc>
              <a:spcBef>
                <a:spcPts val="500"/>
              </a:spcBef>
              <a:spcAft>
                <a:spcPts val="0"/>
              </a:spcAft>
              <a:buClrTx/>
              <a:buSzTx/>
              <a:buFont typeface=".AppleSystemUIFont" charset="-120"/>
              <a:buChar char="–"/>
              <a:tabLst/>
              <a:defRPr sz="2400" b="0"/>
            </a:lvl3pPr>
            <a:lvl4pPr marL="1599800" marR="0" indent="-228543" algn="l" defTabSz="914172" rtl="0" eaLnBrk="1" fontAlgn="auto" latinLnBrk="0" hangingPunct="1">
              <a:lnSpc>
                <a:spcPct val="90000"/>
              </a:lnSpc>
              <a:spcBef>
                <a:spcPts val="500"/>
              </a:spcBef>
              <a:spcAft>
                <a:spcPts val="0"/>
              </a:spcAft>
              <a:buClrTx/>
              <a:buSzTx/>
              <a:buFont typeface="Wingdings" charset="2"/>
              <a:buChar char="§"/>
              <a:tabLst/>
              <a:defRPr sz="2400" b="0"/>
            </a:lvl4pPr>
            <a:lvl5pPr marL="2056886" marR="0" indent="-228543" algn="l" defTabSz="914172" rtl="0" eaLnBrk="1" fontAlgn="auto" latinLnBrk="0" hangingPunct="1">
              <a:lnSpc>
                <a:spcPct val="90000"/>
              </a:lnSpc>
              <a:spcBef>
                <a:spcPts val="500"/>
              </a:spcBef>
              <a:spcAft>
                <a:spcPts val="0"/>
              </a:spcAft>
              <a:buClrTx/>
              <a:buSzTx/>
              <a:buFont typeface="Arial"/>
              <a:buChar char="•"/>
              <a:tabLst/>
              <a:defRPr sz="2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3"/>
          <p:cNvSpPr>
            <a:spLocks noGrp="1"/>
          </p:cNvSpPr>
          <p:nvPr>
            <p:ph type="title"/>
          </p:nvPr>
        </p:nvSpPr>
        <p:spPr>
          <a:xfrm>
            <a:off x="646685" y="500683"/>
            <a:ext cx="10993380" cy="476555"/>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1777120767"/>
      </p:ext>
    </p:extLst>
  </p:cSld>
  <p:clrMapOvr>
    <a:masterClrMapping/>
  </p:clrMapOvr>
  <p:hf sldNum="0" hdr="0" ftr="0" dt="0"/>
  <p:extLst mod="1">
    <p:ext uri="{DCECCB84-F9BA-43D5-87BE-67443E8EF086}">
      <p15:sldGuideLst xmlns:p15="http://schemas.microsoft.com/office/powerpoint/2012/main">
        <p15:guide id="1" pos="734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646685" y="500683"/>
            <a:ext cx="10993380" cy="857250"/>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92857151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Byline ">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59017" y="977238"/>
            <a:ext cx="10997996" cy="347979"/>
          </a:xfrm>
        </p:spPr>
        <p:txBody>
          <a:bodyPr>
            <a:noAutofit/>
          </a:bodyPr>
          <a:lstStyle>
            <a:lvl1pPr marL="0" indent="0" algn="l">
              <a:buNone/>
              <a:defRPr sz="2000" b="1" i="0" cap="all" baseline="0">
                <a:solidFill>
                  <a:schemeClr val="accent6"/>
                </a:solidFill>
              </a:defRPr>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en-US" dirty="0"/>
          </a:p>
        </p:txBody>
      </p:sp>
      <p:sp>
        <p:nvSpPr>
          <p:cNvPr id="6" name="Title Placeholder 3"/>
          <p:cNvSpPr>
            <a:spLocks noGrp="1"/>
          </p:cNvSpPr>
          <p:nvPr>
            <p:ph type="title"/>
          </p:nvPr>
        </p:nvSpPr>
        <p:spPr>
          <a:xfrm>
            <a:off x="646685" y="500683"/>
            <a:ext cx="10993380" cy="476555"/>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716151281"/>
      </p:ext>
    </p:extLst>
  </p:cSld>
  <p:clrMapOvr>
    <a:masterClrMapping/>
  </p:clrMapOvr>
  <p:hf sldNum="0" hdr="0" ftr="0" dt="0"/>
  <p:extLst mod="1">
    <p:ext uri="{DCECCB84-F9BA-43D5-87BE-67443E8EF086}">
      <p15:sldGuideLst xmlns:p15="http://schemas.microsoft.com/office/powerpoint/2012/main">
        <p15:guide id="1" pos="734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18471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722" y="1488440"/>
            <a:ext cx="5458691" cy="4798060"/>
          </a:xfrm>
        </p:spPr>
        <p:txBody>
          <a:bodyPr>
            <a:normAutofit/>
          </a:bodyPr>
          <a:lstStyle>
            <a:lvl1pPr marL="0" indent="0">
              <a:buFont typeface="Arial" charset="0"/>
              <a:buNone/>
              <a:defRPr sz="2000" b="0" i="0" baseline="0"/>
            </a:lvl1pPr>
            <a:lvl2pPr marL="457086" indent="0">
              <a:buNone/>
              <a:defRPr sz="1800" b="0"/>
            </a:lvl2pPr>
            <a:lvl3pPr marL="914172" indent="0">
              <a:buNone/>
              <a:defRPr sz="1800" b="0"/>
            </a:lvl3pPr>
            <a:lvl4pPr marL="1371257" indent="0">
              <a:buNone/>
              <a:defRPr sz="1800" b="0"/>
            </a:lvl4pPr>
            <a:lvl5pPr marL="1828343" indent="0">
              <a:buNone/>
              <a:defRPr sz="1800" b="0"/>
            </a:lvl5pPr>
          </a:lstStyle>
          <a:p>
            <a:pPr lvl="0"/>
            <a:r>
              <a:rPr lang="en-US"/>
              <a:t>Edit Master text styles</a:t>
            </a:r>
          </a:p>
        </p:txBody>
      </p:sp>
      <p:sp>
        <p:nvSpPr>
          <p:cNvPr id="4" name="Content Placeholder 3"/>
          <p:cNvSpPr>
            <a:spLocks noGrp="1"/>
          </p:cNvSpPr>
          <p:nvPr>
            <p:ph sz="half" idx="2"/>
          </p:nvPr>
        </p:nvSpPr>
        <p:spPr>
          <a:xfrm>
            <a:off x="6259493" y="1488440"/>
            <a:ext cx="5397520" cy="4798060"/>
          </a:xfrm>
        </p:spPr>
        <p:txBody>
          <a:bodyPr>
            <a:normAutofit/>
          </a:bodyPr>
          <a:lstStyle>
            <a:lvl1pPr marL="0" indent="0">
              <a:buFont typeface="Arial" charset="0"/>
              <a:buNone/>
              <a:defRPr sz="2000" b="0" i="0" baseline="0"/>
            </a:lvl1pPr>
            <a:lvl2pPr marL="457086" indent="0">
              <a:buNone/>
              <a:defRPr sz="1800" b="0"/>
            </a:lvl2pPr>
            <a:lvl3pPr marL="914172" indent="0">
              <a:buNone/>
              <a:defRPr sz="1800" b="0"/>
            </a:lvl3pPr>
            <a:lvl4pPr marL="1371257" indent="0">
              <a:buNone/>
              <a:defRPr sz="1800" b="0"/>
            </a:lvl4pPr>
            <a:lvl5pPr marL="1828343" indent="0">
              <a:buNone/>
              <a:defRPr sz="1800" b="0"/>
            </a:lvl5pPr>
          </a:lstStyle>
          <a:p>
            <a:pPr lvl="0"/>
            <a:r>
              <a:rPr lang="en-US"/>
              <a:t>Edit Master text styles</a:t>
            </a:r>
          </a:p>
        </p:txBody>
      </p:sp>
      <p:sp>
        <p:nvSpPr>
          <p:cNvPr id="5" name="Title Placeholder 3"/>
          <p:cNvSpPr>
            <a:spLocks noGrp="1"/>
          </p:cNvSpPr>
          <p:nvPr>
            <p:ph type="title"/>
          </p:nvPr>
        </p:nvSpPr>
        <p:spPr>
          <a:xfrm>
            <a:off x="646685" y="500683"/>
            <a:ext cx="10993380" cy="857250"/>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77063261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2463" y="1485900"/>
            <a:ext cx="5441950" cy="526598"/>
          </a:xfrm>
        </p:spPr>
        <p:txBody>
          <a:bodyPr anchor="t" anchorCtr="0">
            <a:normAutofit/>
          </a:bodyPr>
          <a:lstStyle>
            <a:lvl1pPr marL="0" indent="0">
              <a:buNone/>
              <a:defRPr sz="2000" b="1" cap="all" baseline="0">
                <a:solidFill>
                  <a:schemeClr val="accent6"/>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Edit Master text styles</a:t>
            </a:r>
          </a:p>
        </p:txBody>
      </p:sp>
      <p:sp>
        <p:nvSpPr>
          <p:cNvPr id="4" name="Content Placeholder 3"/>
          <p:cNvSpPr>
            <a:spLocks noGrp="1"/>
          </p:cNvSpPr>
          <p:nvPr>
            <p:ph sz="half" idx="2" hasCustomPrompt="1"/>
          </p:nvPr>
        </p:nvSpPr>
        <p:spPr>
          <a:xfrm>
            <a:off x="652463" y="1847397"/>
            <a:ext cx="5441950" cy="4439103"/>
          </a:xfrm>
        </p:spPr>
        <p:txBody>
          <a:bodyPr>
            <a:normAutofit/>
          </a:bodyPr>
          <a:lstStyle>
            <a:lvl1pPr marL="0" marR="0" indent="0" algn="l" defTabSz="914172" rtl="0" eaLnBrk="1" fontAlgn="auto" latinLnBrk="0" hangingPunct="1">
              <a:lnSpc>
                <a:spcPct val="90000"/>
              </a:lnSpc>
              <a:spcBef>
                <a:spcPts val="1000"/>
              </a:spcBef>
              <a:spcAft>
                <a:spcPts val="0"/>
              </a:spcAft>
              <a:buClrTx/>
              <a:buSzTx/>
              <a:buFontTx/>
              <a:buNone/>
              <a:tabLst/>
              <a:defRPr sz="2000"/>
            </a:lvl1pPr>
            <a:lvl2pPr marL="685629" marR="0" indent="-228543" algn="l" defTabSz="914172" rtl="0" eaLnBrk="1" fontAlgn="auto" latinLnBrk="0" hangingPunct="1">
              <a:lnSpc>
                <a:spcPct val="90000"/>
              </a:lnSpc>
              <a:spcBef>
                <a:spcPts val="500"/>
              </a:spcBef>
              <a:spcAft>
                <a:spcPts val="0"/>
              </a:spcAft>
              <a:buClrTx/>
              <a:buSzTx/>
              <a:buFont typeface="Arial"/>
              <a:buChar char="•"/>
              <a:tabLst/>
              <a:defRPr sz="2000"/>
            </a:lvl2pPr>
            <a:lvl3pPr marL="1142715" marR="0" indent="-228543" algn="l" defTabSz="914172" rtl="0" eaLnBrk="1" fontAlgn="auto" latinLnBrk="0" hangingPunct="1">
              <a:lnSpc>
                <a:spcPct val="90000"/>
              </a:lnSpc>
              <a:spcBef>
                <a:spcPts val="500"/>
              </a:spcBef>
              <a:spcAft>
                <a:spcPts val="0"/>
              </a:spcAft>
              <a:buClrTx/>
              <a:buSzTx/>
              <a:buFont typeface=".AppleSystemUIFont" charset="-120"/>
              <a:buChar char="–"/>
              <a:tabLst/>
              <a:defRPr sz="2000"/>
            </a:lvl3pPr>
            <a:lvl4pPr marL="1599800" marR="0" indent="-228543" algn="l" defTabSz="914172" rtl="0" eaLnBrk="1" fontAlgn="auto" latinLnBrk="0" hangingPunct="1">
              <a:lnSpc>
                <a:spcPct val="90000"/>
              </a:lnSpc>
              <a:spcBef>
                <a:spcPts val="500"/>
              </a:spcBef>
              <a:spcAft>
                <a:spcPts val="0"/>
              </a:spcAft>
              <a:buClrTx/>
              <a:buSzTx/>
              <a:buFont typeface="Wingdings" charset="2"/>
              <a:buChar char="§"/>
              <a:tabLst/>
              <a:defRPr sz="2000"/>
            </a:lvl4pPr>
            <a:lvl5pPr marL="2056886" marR="0" indent="-228543" algn="l" defTabSz="914172" rtl="0" eaLnBrk="1" fontAlgn="auto" latinLnBrk="0" hangingPunct="1">
              <a:lnSpc>
                <a:spcPct val="90000"/>
              </a:lnSpc>
              <a:spcBef>
                <a:spcPts val="500"/>
              </a:spcBef>
              <a:spcAft>
                <a:spcPts val="0"/>
              </a:spcAft>
              <a:buClrTx/>
              <a:buSzTx/>
              <a:buFont typeface="Arial"/>
              <a:buChar char="•"/>
              <a:tabLst/>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48529" y="1485900"/>
            <a:ext cx="5391536" cy="526598"/>
          </a:xfrm>
        </p:spPr>
        <p:txBody>
          <a:bodyPr anchor="t" anchorCtr="0">
            <a:normAutofit/>
          </a:bodyPr>
          <a:lstStyle>
            <a:lvl1pPr marL="0" indent="0">
              <a:buNone/>
              <a:defRPr sz="2000" b="1" cap="all" baseline="0">
                <a:solidFill>
                  <a:schemeClr val="accent6"/>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6248529" y="1847397"/>
            <a:ext cx="5391536" cy="4439103"/>
          </a:xfrm>
        </p:spPr>
        <p:txBody>
          <a:bodyPr>
            <a:normAutofit/>
          </a:bodyPr>
          <a:lstStyle>
            <a:lvl1pPr marL="0" marR="0" indent="0" algn="l" defTabSz="914172" rtl="0" eaLnBrk="1" fontAlgn="auto" latinLnBrk="0" hangingPunct="1">
              <a:lnSpc>
                <a:spcPct val="90000"/>
              </a:lnSpc>
              <a:spcBef>
                <a:spcPts val="1000"/>
              </a:spcBef>
              <a:spcAft>
                <a:spcPts val="0"/>
              </a:spcAft>
              <a:buClrTx/>
              <a:buSzTx/>
              <a:buFontTx/>
              <a:buNone/>
              <a:tabLst/>
              <a:defRPr sz="2000"/>
            </a:lvl1pPr>
            <a:lvl2pPr marL="685629" marR="0" indent="-228543" algn="l" defTabSz="914172" rtl="0" eaLnBrk="1" fontAlgn="auto" latinLnBrk="0" hangingPunct="1">
              <a:lnSpc>
                <a:spcPct val="90000"/>
              </a:lnSpc>
              <a:spcBef>
                <a:spcPts val="500"/>
              </a:spcBef>
              <a:spcAft>
                <a:spcPts val="0"/>
              </a:spcAft>
              <a:buClrTx/>
              <a:buSzTx/>
              <a:buFont typeface="Arial"/>
              <a:buChar char="•"/>
              <a:tabLst/>
              <a:defRPr sz="2000"/>
            </a:lvl2pPr>
            <a:lvl3pPr marL="1142715" marR="0" indent="-228543" algn="l" defTabSz="914172" rtl="0" eaLnBrk="1" fontAlgn="auto" latinLnBrk="0" hangingPunct="1">
              <a:lnSpc>
                <a:spcPct val="90000"/>
              </a:lnSpc>
              <a:spcBef>
                <a:spcPts val="500"/>
              </a:spcBef>
              <a:spcAft>
                <a:spcPts val="0"/>
              </a:spcAft>
              <a:buClrTx/>
              <a:buSzTx/>
              <a:buFont typeface=".AppleSystemUIFont" charset="-120"/>
              <a:buChar char="–"/>
              <a:tabLst/>
              <a:defRPr sz="2000"/>
            </a:lvl3pPr>
            <a:lvl4pPr marL="1599800" marR="0" indent="-228543" algn="l" defTabSz="914172" rtl="0" eaLnBrk="1" fontAlgn="auto" latinLnBrk="0" hangingPunct="1">
              <a:lnSpc>
                <a:spcPct val="90000"/>
              </a:lnSpc>
              <a:spcBef>
                <a:spcPts val="500"/>
              </a:spcBef>
              <a:spcAft>
                <a:spcPts val="0"/>
              </a:spcAft>
              <a:buClrTx/>
              <a:buSzTx/>
              <a:buFont typeface="Wingdings" charset="2"/>
              <a:buChar char="§"/>
              <a:tabLst/>
              <a:defRPr sz="2000"/>
            </a:lvl4pPr>
            <a:lvl5pPr marL="2056886" marR="0" indent="-228543" algn="l" defTabSz="914172" rtl="0" eaLnBrk="1" fontAlgn="auto" latinLnBrk="0" hangingPunct="1">
              <a:lnSpc>
                <a:spcPct val="90000"/>
              </a:lnSpc>
              <a:spcBef>
                <a:spcPts val="500"/>
              </a:spcBef>
              <a:spcAft>
                <a:spcPts val="0"/>
              </a:spcAft>
              <a:buClrTx/>
              <a:buSzTx/>
              <a:buFont typeface="Arial"/>
              <a:buChar char="•"/>
              <a:tabLst/>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3"/>
          <p:cNvSpPr>
            <a:spLocks noGrp="1"/>
          </p:cNvSpPr>
          <p:nvPr>
            <p:ph type="title"/>
          </p:nvPr>
        </p:nvSpPr>
        <p:spPr>
          <a:xfrm>
            <a:off x="646685" y="500683"/>
            <a:ext cx="10993380" cy="857250"/>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84843073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with picture">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365971" y="1471756"/>
            <a:ext cx="5274094" cy="4828781"/>
          </a:xfrm>
        </p:spPr>
        <p:txBody>
          <a:bodyPr>
            <a:normAutofit/>
          </a:bodyPr>
          <a:lstStyle>
            <a:lvl1pPr>
              <a:defRPr sz="1800"/>
            </a:lvl1pPr>
          </a:lstStyle>
          <a:p>
            <a:r>
              <a:rPr lang="en-US"/>
              <a:t>Click icon to add picture</a:t>
            </a:r>
            <a:endParaRPr lang="en-US" dirty="0"/>
          </a:p>
        </p:txBody>
      </p:sp>
      <p:sp>
        <p:nvSpPr>
          <p:cNvPr id="9" name="Text Placeholder 8"/>
          <p:cNvSpPr>
            <a:spLocks noGrp="1"/>
          </p:cNvSpPr>
          <p:nvPr>
            <p:ph type="body" sz="quarter" idx="14" hasCustomPrompt="1"/>
          </p:nvPr>
        </p:nvSpPr>
        <p:spPr>
          <a:xfrm>
            <a:off x="639763" y="1471756"/>
            <a:ext cx="5454650" cy="4814744"/>
          </a:xfrm>
        </p:spPr>
        <p:txBody>
          <a:bodyPr>
            <a:normAutofit/>
          </a:bodyPr>
          <a:lstStyle>
            <a:lvl1pPr marL="0" marR="0" indent="0" algn="l" defTabSz="914172" rtl="0" eaLnBrk="1" fontAlgn="auto" latinLnBrk="0" hangingPunct="1">
              <a:lnSpc>
                <a:spcPct val="90000"/>
              </a:lnSpc>
              <a:spcBef>
                <a:spcPts val="1000"/>
              </a:spcBef>
              <a:spcAft>
                <a:spcPts val="0"/>
              </a:spcAft>
              <a:buClrTx/>
              <a:buSzTx/>
              <a:buFontTx/>
              <a:buNone/>
              <a:tabLst/>
              <a:defRPr sz="2400" b="0" i="0" baseline="0"/>
            </a:lvl1pPr>
            <a:lvl2pPr marL="685629" marR="0" indent="-228543" algn="l" defTabSz="914172" rtl="0" eaLnBrk="1" fontAlgn="auto" latinLnBrk="0" hangingPunct="1">
              <a:lnSpc>
                <a:spcPct val="90000"/>
              </a:lnSpc>
              <a:spcBef>
                <a:spcPts val="500"/>
              </a:spcBef>
              <a:spcAft>
                <a:spcPts val="0"/>
              </a:spcAft>
              <a:buClrTx/>
              <a:buSzTx/>
              <a:buFont typeface="Arial"/>
              <a:buChar char="•"/>
              <a:tabLst/>
              <a:defRPr sz="2400" b="0"/>
            </a:lvl2pPr>
            <a:lvl3pPr marL="1142715" marR="0" indent="-228543" algn="l" defTabSz="914172" rtl="0" eaLnBrk="1" fontAlgn="auto" latinLnBrk="0" hangingPunct="1">
              <a:lnSpc>
                <a:spcPct val="90000"/>
              </a:lnSpc>
              <a:spcBef>
                <a:spcPts val="500"/>
              </a:spcBef>
              <a:spcAft>
                <a:spcPts val="0"/>
              </a:spcAft>
              <a:buClrTx/>
              <a:buSzTx/>
              <a:buFont typeface=".AppleSystemUIFont" charset="-120"/>
              <a:buChar char="–"/>
              <a:tabLst/>
              <a:defRPr sz="2400" b="0"/>
            </a:lvl3pPr>
            <a:lvl4pPr marL="1599800" marR="0" indent="-228543" algn="l" defTabSz="914172" rtl="0" eaLnBrk="1" fontAlgn="auto" latinLnBrk="0" hangingPunct="1">
              <a:lnSpc>
                <a:spcPct val="90000"/>
              </a:lnSpc>
              <a:spcBef>
                <a:spcPts val="500"/>
              </a:spcBef>
              <a:spcAft>
                <a:spcPts val="0"/>
              </a:spcAft>
              <a:buClrTx/>
              <a:buSzTx/>
              <a:buFont typeface="Wingdings" charset="2"/>
              <a:buChar char="§"/>
              <a:tabLst/>
              <a:defRPr sz="2400" b="0"/>
            </a:lvl4pPr>
            <a:lvl5pPr marL="2056886" marR="0" indent="-228543" algn="l" defTabSz="914172" rtl="0" eaLnBrk="1" fontAlgn="auto" latinLnBrk="0" hangingPunct="1">
              <a:lnSpc>
                <a:spcPct val="90000"/>
              </a:lnSpc>
              <a:spcBef>
                <a:spcPts val="500"/>
              </a:spcBef>
              <a:spcAft>
                <a:spcPts val="0"/>
              </a:spcAft>
              <a:buClrTx/>
              <a:buSzTx/>
              <a:buFont typeface="Arial"/>
              <a:buChar char="•"/>
              <a:tabLst/>
              <a:defRPr sz="2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3"/>
          <p:cNvSpPr>
            <a:spLocks noGrp="1"/>
          </p:cNvSpPr>
          <p:nvPr>
            <p:ph type="title"/>
          </p:nvPr>
        </p:nvSpPr>
        <p:spPr>
          <a:xfrm>
            <a:off x="646685" y="500683"/>
            <a:ext cx="10993380" cy="857250"/>
          </a:xfrm>
          <a:prstGeom prst="rect">
            <a:avLst/>
          </a:prstGeom>
        </p:spPr>
        <p:txBody>
          <a:bodyPr vert="horz" lIns="91440" tIns="45720" rIns="91440" bIns="4572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42352042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Column Graphic">
    <p:spTree>
      <p:nvGrpSpPr>
        <p:cNvPr id="1" name=""/>
        <p:cNvGrpSpPr/>
        <p:nvPr/>
      </p:nvGrpSpPr>
      <p:grpSpPr>
        <a:xfrm>
          <a:off x="0" y="0"/>
          <a:ext cx="0" cy="0"/>
          <a:chOff x="0" y="0"/>
          <a:chExt cx="0" cy="0"/>
        </a:xfrm>
      </p:grpSpPr>
      <p:sp>
        <p:nvSpPr>
          <p:cNvPr id="8" name="Flowchart: Process 16"/>
          <p:cNvSpPr/>
          <p:nvPr/>
        </p:nvSpPr>
        <p:spPr>
          <a:xfrm>
            <a:off x="7674742"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9" name="Flowchart: Process 16"/>
          <p:cNvSpPr/>
          <p:nvPr/>
        </p:nvSpPr>
        <p:spPr>
          <a:xfrm>
            <a:off x="4703779"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10" name="Flowchart: Process 16"/>
          <p:cNvSpPr/>
          <p:nvPr/>
        </p:nvSpPr>
        <p:spPr>
          <a:xfrm>
            <a:off x="1720884"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11" name="Shape 782"/>
          <p:cNvSpPr>
            <a:spLocks/>
          </p:cNvSpPr>
          <p:nvPr/>
        </p:nvSpPr>
        <p:spPr bwMode="auto">
          <a:xfrm>
            <a:off x="1909776"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endParaRPr lang="en-US" sz="3599" dirty="0"/>
          </a:p>
        </p:txBody>
      </p:sp>
      <p:sp>
        <p:nvSpPr>
          <p:cNvPr id="12" name="Shape 782"/>
          <p:cNvSpPr>
            <a:spLocks/>
          </p:cNvSpPr>
          <p:nvPr/>
        </p:nvSpPr>
        <p:spPr bwMode="auto">
          <a:xfrm>
            <a:off x="4913865"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endParaRPr lang="en-US" sz="3599" dirty="0"/>
          </a:p>
        </p:txBody>
      </p:sp>
      <p:sp>
        <p:nvSpPr>
          <p:cNvPr id="13" name="Shape 782"/>
          <p:cNvSpPr>
            <a:spLocks/>
          </p:cNvSpPr>
          <p:nvPr/>
        </p:nvSpPr>
        <p:spPr bwMode="auto">
          <a:xfrm>
            <a:off x="7854686"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nchor="ctr"/>
          <a:lstStyle/>
          <a:p>
            <a:endParaRPr lang="en-US" sz="3599" dirty="0"/>
          </a:p>
        </p:txBody>
      </p:sp>
      <p:sp>
        <p:nvSpPr>
          <p:cNvPr id="28" name="Title 1"/>
          <p:cNvSpPr>
            <a:spLocks noGrp="1"/>
          </p:cNvSpPr>
          <p:nvPr>
            <p:ph type="ctrTitle"/>
          </p:nvPr>
        </p:nvSpPr>
        <p:spPr>
          <a:xfrm>
            <a:off x="741363" y="495336"/>
            <a:ext cx="10775989" cy="779318"/>
          </a:xfrm>
          <a:prstGeom prst="rect">
            <a:avLst/>
          </a:prstGeom>
        </p:spPr>
        <p:txBody>
          <a:bodyPr anchor="t" anchorCtr="0">
            <a:noAutofit/>
          </a:bodyPr>
          <a:lstStyle>
            <a:lvl1pPr algn="ctr">
              <a:defRPr sz="3200" baseline="0"/>
            </a:lvl1pPr>
          </a:lstStyle>
          <a:p>
            <a:r>
              <a:rPr lang="en-US"/>
              <a:t>Click to edit Master title style</a:t>
            </a:r>
            <a:endParaRPr lang="en-US" dirty="0"/>
          </a:p>
        </p:txBody>
      </p:sp>
      <p:sp>
        <p:nvSpPr>
          <p:cNvPr id="20" name="Text Placeholder 19"/>
          <p:cNvSpPr>
            <a:spLocks noGrp="1"/>
          </p:cNvSpPr>
          <p:nvPr>
            <p:ph type="body" sz="quarter" idx="10" hasCustomPrompt="1"/>
          </p:nvPr>
        </p:nvSpPr>
        <p:spPr>
          <a:xfrm>
            <a:off x="2020362" y="1764130"/>
            <a:ext cx="2117174" cy="514350"/>
          </a:xfrm>
        </p:spPr>
        <p:txBody>
          <a:bodyPr anchor="ctr" anchorCtr="0">
            <a:normAutofit/>
          </a:bodyPr>
          <a:lstStyle>
            <a:lvl1pPr algn="ctr">
              <a:defRPr sz="1800" b="1" i="0" cap="all" baseline="0">
                <a:solidFill>
                  <a:schemeClr val="bg1"/>
                </a:solidFill>
              </a:defRPr>
            </a:lvl1pPr>
          </a:lstStyle>
          <a:p>
            <a:pPr lvl="0"/>
            <a:r>
              <a:rPr lang="en-US" dirty="0"/>
              <a:t>Click to edit </a:t>
            </a:r>
            <a:br>
              <a:rPr lang="en-US" dirty="0"/>
            </a:br>
            <a:r>
              <a:rPr lang="en-US" dirty="0"/>
              <a:t>Master </a:t>
            </a:r>
            <a:r>
              <a:rPr lang="en-US" dirty="0" err="1"/>
              <a:t>texT</a:t>
            </a:r>
            <a:endParaRPr lang="en-US" dirty="0"/>
          </a:p>
        </p:txBody>
      </p:sp>
      <p:sp>
        <p:nvSpPr>
          <p:cNvPr id="26" name="Text Placeholder 19"/>
          <p:cNvSpPr>
            <a:spLocks noGrp="1"/>
          </p:cNvSpPr>
          <p:nvPr>
            <p:ph type="body" sz="quarter" idx="11" hasCustomPrompt="1"/>
          </p:nvPr>
        </p:nvSpPr>
        <p:spPr>
          <a:xfrm>
            <a:off x="5051531" y="1764130"/>
            <a:ext cx="2117174" cy="514350"/>
          </a:xfrm>
        </p:spPr>
        <p:txBody>
          <a:bodyPr anchor="ctr" anchorCtr="0">
            <a:normAutofit/>
          </a:bodyPr>
          <a:lstStyle>
            <a:lvl1pPr algn="ctr">
              <a:defRPr sz="1800" b="1" i="0" cap="all" baseline="0">
                <a:solidFill>
                  <a:schemeClr val="bg1"/>
                </a:solidFill>
              </a:defRPr>
            </a:lvl1pPr>
          </a:lstStyle>
          <a:p>
            <a:pPr lvl="0"/>
            <a:r>
              <a:rPr lang="en-US" dirty="0"/>
              <a:t>Click to edit </a:t>
            </a:r>
            <a:br>
              <a:rPr lang="en-US" dirty="0"/>
            </a:br>
            <a:r>
              <a:rPr lang="en-US" dirty="0"/>
              <a:t>Master </a:t>
            </a:r>
            <a:r>
              <a:rPr lang="en-US" dirty="0" err="1"/>
              <a:t>texT</a:t>
            </a:r>
            <a:endParaRPr lang="en-US" dirty="0"/>
          </a:p>
        </p:txBody>
      </p:sp>
      <p:sp>
        <p:nvSpPr>
          <p:cNvPr id="27" name="Text Placeholder 19"/>
          <p:cNvSpPr>
            <a:spLocks noGrp="1"/>
          </p:cNvSpPr>
          <p:nvPr>
            <p:ph type="body" sz="quarter" idx="12" hasCustomPrompt="1"/>
          </p:nvPr>
        </p:nvSpPr>
        <p:spPr>
          <a:xfrm>
            <a:off x="8002509" y="1764130"/>
            <a:ext cx="2117174" cy="514350"/>
          </a:xfrm>
        </p:spPr>
        <p:txBody>
          <a:bodyPr anchor="ctr" anchorCtr="0">
            <a:normAutofit/>
          </a:bodyPr>
          <a:lstStyle>
            <a:lvl1pPr algn="ctr">
              <a:defRPr sz="1800" b="1" i="0" cap="all" baseline="0">
                <a:solidFill>
                  <a:schemeClr val="bg1"/>
                </a:solidFill>
              </a:defRPr>
            </a:lvl1pPr>
          </a:lstStyle>
          <a:p>
            <a:pPr lvl="0"/>
            <a:r>
              <a:rPr lang="en-US" dirty="0"/>
              <a:t>Click to edit </a:t>
            </a:r>
            <a:br>
              <a:rPr lang="en-US" dirty="0"/>
            </a:br>
            <a:r>
              <a:rPr lang="en-US" dirty="0"/>
              <a:t>Master </a:t>
            </a:r>
            <a:r>
              <a:rPr lang="en-US" dirty="0" err="1"/>
              <a:t>texT</a:t>
            </a:r>
            <a:endParaRPr lang="en-US" dirty="0"/>
          </a:p>
        </p:txBody>
      </p:sp>
      <p:sp>
        <p:nvSpPr>
          <p:cNvPr id="22" name="Text Placeholder 21"/>
          <p:cNvSpPr>
            <a:spLocks noGrp="1"/>
          </p:cNvSpPr>
          <p:nvPr>
            <p:ph type="body" sz="quarter" idx="13" hasCustomPrompt="1"/>
          </p:nvPr>
        </p:nvSpPr>
        <p:spPr>
          <a:xfrm>
            <a:off x="1716726" y="2919580"/>
            <a:ext cx="2773894" cy="3160378"/>
          </a:xfrm>
          <a:noFill/>
          <a:ln>
            <a:noFill/>
          </a:ln>
        </p:spPr>
        <p:txBody>
          <a:bodyPr>
            <a:normAutofit/>
          </a:bodyPr>
          <a:lstStyle>
            <a:lvl1pPr algn="ctr">
              <a:defRPr sz="1800" baseline="0">
                <a:ln>
                  <a:noFill/>
                </a:ln>
                <a:solidFill>
                  <a:schemeClr val="tx1"/>
                </a:solidFill>
              </a:defRPr>
            </a:lvl1pPr>
            <a:lvl2pPr algn="ctr">
              <a:defRPr sz="2500" baseline="0">
                <a:solidFill>
                  <a:schemeClr val="tx1"/>
                </a:solidFill>
              </a:defRPr>
            </a:lvl2pPr>
            <a:lvl3pPr algn="ctr">
              <a:defRPr sz="2500" baseline="0">
                <a:solidFill>
                  <a:schemeClr val="tx1"/>
                </a:solidFill>
              </a:defRPr>
            </a:lvl3pPr>
            <a:lvl4pPr algn="ctr">
              <a:defRPr sz="2500" baseline="0">
                <a:solidFill>
                  <a:schemeClr val="tx1"/>
                </a:solidFill>
              </a:defRPr>
            </a:lvl4pPr>
            <a:lvl5pPr algn="ctr">
              <a:defRPr sz="2500" baseline="0">
                <a:solidFill>
                  <a:schemeClr val="tx1"/>
                </a:solidFill>
              </a:defRPr>
            </a:lvl5pPr>
          </a:lstStyle>
          <a:p>
            <a:pPr lvl="0"/>
            <a:r>
              <a:rPr lang="en-US" dirty="0"/>
              <a:t>Text</a:t>
            </a:r>
          </a:p>
          <a:p>
            <a:pPr lvl="0"/>
            <a:r>
              <a:rPr lang="en-US" dirty="0"/>
              <a:t>Text</a:t>
            </a:r>
          </a:p>
          <a:p>
            <a:pPr lvl="0"/>
            <a:r>
              <a:rPr lang="en-US" dirty="0"/>
              <a:t>Text</a:t>
            </a:r>
          </a:p>
          <a:p>
            <a:pPr lvl="0"/>
            <a:r>
              <a:rPr lang="en-US" dirty="0"/>
              <a:t>Text </a:t>
            </a:r>
          </a:p>
        </p:txBody>
      </p:sp>
      <p:sp>
        <p:nvSpPr>
          <p:cNvPr id="30" name="Text Placeholder 21"/>
          <p:cNvSpPr>
            <a:spLocks noGrp="1"/>
          </p:cNvSpPr>
          <p:nvPr>
            <p:ph type="body" sz="quarter" idx="14" hasCustomPrompt="1"/>
          </p:nvPr>
        </p:nvSpPr>
        <p:spPr>
          <a:xfrm>
            <a:off x="4699780" y="2919580"/>
            <a:ext cx="2773894" cy="3160378"/>
          </a:xfrm>
          <a:noFill/>
          <a:ln>
            <a:noFill/>
          </a:ln>
        </p:spPr>
        <p:txBody>
          <a:bodyPr>
            <a:normAutofit/>
          </a:bodyPr>
          <a:lstStyle>
            <a:lvl1pPr algn="ctr">
              <a:defRPr sz="1800" baseline="0">
                <a:ln>
                  <a:noFill/>
                </a:ln>
                <a:solidFill>
                  <a:schemeClr val="tx1"/>
                </a:solidFill>
              </a:defRPr>
            </a:lvl1pPr>
            <a:lvl2pPr algn="ctr">
              <a:defRPr sz="2500" baseline="0">
                <a:solidFill>
                  <a:schemeClr val="tx1"/>
                </a:solidFill>
              </a:defRPr>
            </a:lvl2pPr>
            <a:lvl3pPr algn="ctr">
              <a:defRPr sz="2500" baseline="0">
                <a:solidFill>
                  <a:schemeClr val="tx1"/>
                </a:solidFill>
              </a:defRPr>
            </a:lvl3pPr>
            <a:lvl4pPr algn="ctr">
              <a:defRPr sz="2500" baseline="0">
                <a:solidFill>
                  <a:schemeClr val="tx1"/>
                </a:solidFill>
              </a:defRPr>
            </a:lvl4pPr>
            <a:lvl5pPr algn="ctr">
              <a:defRPr sz="2500" baseline="0">
                <a:solidFill>
                  <a:schemeClr val="tx1"/>
                </a:solidFill>
              </a:defRPr>
            </a:lvl5pPr>
          </a:lstStyle>
          <a:p>
            <a:pPr lvl="0"/>
            <a:r>
              <a:rPr lang="en-US" dirty="0"/>
              <a:t>Text</a:t>
            </a:r>
          </a:p>
          <a:p>
            <a:pPr lvl="0"/>
            <a:r>
              <a:rPr lang="en-US" dirty="0"/>
              <a:t>Text</a:t>
            </a:r>
          </a:p>
          <a:p>
            <a:pPr lvl="0"/>
            <a:r>
              <a:rPr lang="en-US" dirty="0"/>
              <a:t>Text</a:t>
            </a:r>
          </a:p>
          <a:p>
            <a:pPr lvl="0"/>
            <a:r>
              <a:rPr lang="en-US" dirty="0"/>
              <a:t>Text </a:t>
            </a:r>
          </a:p>
        </p:txBody>
      </p:sp>
      <p:sp>
        <p:nvSpPr>
          <p:cNvPr id="35" name="Text Placeholder 21"/>
          <p:cNvSpPr>
            <a:spLocks noGrp="1"/>
          </p:cNvSpPr>
          <p:nvPr>
            <p:ph type="body" sz="quarter" idx="15" hasCustomPrompt="1"/>
          </p:nvPr>
        </p:nvSpPr>
        <p:spPr>
          <a:xfrm>
            <a:off x="7666796" y="2919580"/>
            <a:ext cx="2773894" cy="3160378"/>
          </a:xfrm>
          <a:noFill/>
          <a:ln>
            <a:noFill/>
          </a:ln>
        </p:spPr>
        <p:txBody>
          <a:bodyPr>
            <a:normAutofit/>
          </a:bodyPr>
          <a:lstStyle>
            <a:lvl1pPr algn="ctr">
              <a:defRPr sz="1800" baseline="0">
                <a:ln>
                  <a:noFill/>
                </a:ln>
                <a:solidFill>
                  <a:schemeClr val="tx1"/>
                </a:solidFill>
              </a:defRPr>
            </a:lvl1pPr>
            <a:lvl2pPr algn="ctr">
              <a:defRPr sz="2500" baseline="0">
                <a:solidFill>
                  <a:schemeClr val="tx1"/>
                </a:solidFill>
              </a:defRPr>
            </a:lvl2pPr>
            <a:lvl3pPr algn="ctr">
              <a:defRPr sz="2500" baseline="0">
                <a:solidFill>
                  <a:schemeClr val="tx1"/>
                </a:solidFill>
              </a:defRPr>
            </a:lvl3pPr>
            <a:lvl4pPr algn="ctr">
              <a:defRPr sz="2500" baseline="0">
                <a:solidFill>
                  <a:schemeClr val="tx1"/>
                </a:solidFill>
              </a:defRPr>
            </a:lvl4pPr>
            <a:lvl5pPr algn="ctr">
              <a:defRPr sz="2500" baseline="0">
                <a:solidFill>
                  <a:schemeClr val="tx1"/>
                </a:solidFill>
              </a:defRPr>
            </a:lvl5pPr>
          </a:lstStyle>
          <a:p>
            <a:pPr lvl="0"/>
            <a:r>
              <a:rPr lang="en-US" dirty="0"/>
              <a:t>Text</a:t>
            </a:r>
          </a:p>
          <a:p>
            <a:pPr lvl="0"/>
            <a:r>
              <a:rPr lang="en-US" dirty="0"/>
              <a:t>Text</a:t>
            </a:r>
          </a:p>
          <a:p>
            <a:pPr lvl="0"/>
            <a:r>
              <a:rPr lang="en-US" dirty="0"/>
              <a:t>Text</a:t>
            </a:r>
          </a:p>
          <a:p>
            <a:pPr lvl="0"/>
            <a:r>
              <a:rPr lang="en-US" dirty="0"/>
              <a:t>Text </a:t>
            </a:r>
          </a:p>
        </p:txBody>
      </p:sp>
    </p:spTree>
    <p:extLst>
      <p:ext uri="{BB962C8B-B14F-4D97-AF65-F5344CB8AC3E}">
        <p14:creationId xmlns:p14="http://schemas.microsoft.com/office/powerpoint/2010/main" val="4114204340"/>
      </p:ext>
    </p:extLst>
  </p:cSld>
  <p:clrMapOvr>
    <a:masterClrMapping/>
  </p:clrMapOvr>
  <p:hf sldNum="0" hdr="0" ftr="0" dt="0"/>
  <p:extLst mod="1">
    <p:ext uri="{DCECCB84-F9BA-43D5-87BE-67443E8EF086}">
      <p15:sldGuideLst xmlns:p15="http://schemas.microsoft.com/office/powerpoint/2012/main">
        <p15:guide id="1" pos="19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Column Graphic">
    <p:spTree>
      <p:nvGrpSpPr>
        <p:cNvPr id="1" name=""/>
        <p:cNvGrpSpPr/>
        <p:nvPr/>
      </p:nvGrpSpPr>
      <p:grpSpPr>
        <a:xfrm>
          <a:off x="0" y="0"/>
          <a:ext cx="0" cy="0"/>
          <a:chOff x="0" y="0"/>
          <a:chExt cx="0" cy="0"/>
        </a:xfrm>
      </p:grpSpPr>
      <p:sp>
        <p:nvSpPr>
          <p:cNvPr id="8" name="Flowchart: Process 16"/>
          <p:cNvSpPr/>
          <p:nvPr/>
        </p:nvSpPr>
        <p:spPr>
          <a:xfrm>
            <a:off x="6150758"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9" name="Flowchart: Process 16"/>
          <p:cNvSpPr/>
          <p:nvPr/>
        </p:nvSpPr>
        <p:spPr>
          <a:xfrm>
            <a:off x="3276022"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10" name="Flowchart: Process 16"/>
          <p:cNvSpPr/>
          <p:nvPr/>
        </p:nvSpPr>
        <p:spPr>
          <a:xfrm>
            <a:off x="389353"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11" name="Shape 782"/>
          <p:cNvSpPr>
            <a:spLocks/>
          </p:cNvSpPr>
          <p:nvPr/>
        </p:nvSpPr>
        <p:spPr bwMode="auto">
          <a:xfrm>
            <a:off x="578245"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1"/>
          </a:solidFill>
          <a:ln>
            <a:noFill/>
          </a:ln>
          <a:effectLst>
            <a:outerShdw blurRad="114300" dist="50800" dir="5400000" algn="ctr" rotWithShape="0">
              <a:srgbClr val="000000">
                <a:alpha val="43137"/>
              </a:srgbClr>
            </a:outerShdw>
          </a:effectLst>
        </p:spPr>
        <p:txBody>
          <a:bodyPr lIns="0" tIns="0" rIns="0" bIns="0" anchor="ctr"/>
          <a:lstStyle/>
          <a:p>
            <a:endParaRPr lang="en-US" sz="3599" b="0" i="0" dirty="0">
              <a:latin typeface="Calibri Regular" charset="0"/>
              <a:ea typeface="Calibri Regular" charset="0"/>
            </a:endParaRPr>
          </a:p>
        </p:txBody>
      </p:sp>
      <p:sp>
        <p:nvSpPr>
          <p:cNvPr id="15" name="Flowchart: Process 16"/>
          <p:cNvSpPr/>
          <p:nvPr/>
        </p:nvSpPr>
        <p:spPr>
          <a:xfrm>
            <a:off x="9024661"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20" name="Flowchart: Process 16"/>
          <p:cNvSpPr/>
          <p:nvPr/>
        </p:nvSpPr>
        <p:spPr>
          <a:xfrm>
            <a:off x="6150758"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30" name="Flowchart: Process 16"/>
          <p:cNvSpPr/>
          <p:nvPr/>
        </p:nvSpPr>
        <p:spPr>
          <a:xfrm>
            <a:off x="3276022"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31" name="Flowchart: Process 16"/>
          <p:cNvSpPr/>
          <p:nvPr/>
        </p:nvSpPr>
        <p:spPr>
          <a:xfrm>
            <a:off x="389353"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32" name="Shape 782"/>
          <p:cNvSpPr>
            <a:spLocks/>
          </p:cNvSpPr>
          <p:nvPr/>
        </p:nvSpPr>
        <p:spPr bwMode="auto">
          <a:xfrm>
            <a:off x="578245"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1"/>
          </a:solidFill>
          <a:ln>
            <a:noFill/>
          </a:ln>
          <a:effectLst>
            <a:outerShdw blurRad="114300" dist="50800" dir="5400000" algn="ctr" rotWithShape="0">
              <a:srgbClr val="000000">
                <a:alpha val="43137"/>
              </a:srgbClr>
            </a:outerShdw>
          </a:effectLst>
        </p:spPr>
        <p:txBody>
          <a:bodyPr lIns="0" tIns="0" rIns="0" bIns="0" anchor="ctr"/>
          <a:lstStyle/>
          <a:p>
            <a:endParaRPr lang="en-US" sz="3599" b="0" i="0" dirty="0">
              <a:latin typeface="Calibri Regular" charset="0"/>
              <a:ea typeface="Calibri Regular" charset="0"/>
            </a:endParaRPr>
          </a:p>
        </p:txBody>
      </p:sp>
      <p:sp>
        <p:nvSpPr>
          <p:cNvPr id="33" name="Shape 782"/>
          <p:cNvSpPr>
            <a:spLocks/>
          </p:cNvSpPr>
          <p:nvPr/>
        </p:nvSpPr>
        <p:spPr bwMode="auto">
          <a:xfrm>
            <a:off x="3486108"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rgbClr val="022742"/>
          </a:solidFill>
          <a:ln>
            <a:noFill/>
          </a:ln>
          <a:effectLst>
            <a:outerShdw blurRad="114300" dist="50800" dir="5400000" algn="ctr" rotWithShape="0">
              <a:srgbClr val="000000">
                <a:alpha val="43137"/>
              </a:srgbClr>
            </a:outerShdw>
          </a:effectLst>
        </p:spPr>
        <p:txBody>
          <a:bodyPr lIns="0" tIns="0" rIns="0" bIns="0" anchor="ctr"/>
          <a:lstStyle/>
          <a:p>
            <a:endParaRPr lang="en-US" sz="3599" b="0" i="0" dirty="0">
              <a:latin typeface="Calibri Regular" charset="0"/>
              <a:ea typeface="Calibri Regular" charset="0"/>
            </a:endParaRPr>
          </a:p>
        </p:txBody>
      </p:sp>
      <p:sp>
        <p:nvSpPr>
          <p:cNvPr id="34" name="Shape 782"/>
          <p:cNvSpPr>
            <a:spLocks/>
          </p:cNvSpPr>
          <p:nvPr/>
        </p:nvSpPr>
        <p:spPr bwMode="auto">
          <a:xfrm>
            <a:off x="6330702"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3"/>
          </a:solidFill>
          <a:ln>
            <a:noFill/>
          </a:ln>
          <a:effectLst>
            <a:outerShdw blurRad="114300" dist="50800" dir="5400000" algn="ctr" rotWithShape="0">
              <a:srgbClr val="000000">
                <a:alpha val="43137"/>
              </a:srgbClr>
            </a:outerShdw>
          </a:effectLst>
        </p:spPr>
        <p:txBody>
          <a:bodyPr lIns="0" tIns="0" rIns="0" bIns="0" anchor="ctr"/>
          <a:lstStyle/>
          <a:p>
            <a:endParaRPr lang="en-US" sz="3599" b="0" i="0" dirty="0">
              <a:latin typeface="Calibri Regular" charset="0"/>
              <a:ea typeface="Calibri Regular" charset="0"/>
            </a:endParaRPr>
          </a:p>
        </p:txBody>
      </p:sp>
      <p:sp>
        <p:nvSpPr>
          <p:cNvPr id="36" name="Flowchart: Process 16"/>
          <p:cNvSpPr/>
          <p:nvPr/>
        </p:nvSpPr>
        <p:spPr>
          <a:xfrm>
            <a:off x="9024661" y="1506248"/>
            <a:ext cx="2779256" cy="457098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37" name="Shape 782"/>
          <p:cNvSpPr>
            <a:spLocks/>
          </p:cNvSpPr>
          <p:nvPr/>
        </p:nvSpPr>
        <p:spPr bwMode="auto">
          <a:xfrm>
            <a:off x="9204605"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rgbClr val="820909"/>
          </a:solidFill>
          <a:ln>
            <a:noFill/>
          </a:ln>
          <a:effectLst>
            <a:outerShdw blurRad="114300" dist="50800" dir="5400000" algn="ctr" rotWithShape="0">
              <a:srgbClr val="000000">
                <a:alpha val="43137"/>
              </a:srgbClr>
            </a:outerShdw>
          </a:effectLst>
        </p:spPr>
        <p:txBody>
          <a:bodyPr lIns="0" tIns="0" rIns="0" bIns="0" anchor="ctr"/>
          <a:lstStyle/>
          <a:p>
            <a:endParaRPr lang="en-US" sz="3599" b="0" i="0" dirty="0">
              <a:latin typeface="Calibri Regular" charset="0"/>
              <a:ea typeface="Calibri Regular" charset="0"/>
            </a:endParaRPr>
          </a:p>
        </p:txBody>
      </p:sp>
      <p:sp>
        <p:nvSpPr>
          <p:cNvPr id="22" name="Text Placeholder 21"/>
          <p:cNvSpPr>
            <a:spLocks noGrp="1"/>
          </p:cNvSpPr>
          <p:nvPr>
            <p:ph type="body" sz="quarter" idx="15" hasCustomPrompt="1"/>
          </p:nvPr>
        </p:nvSpPr>
        <p:spPr>
          <a:xfrm>
            <a:off x="369539" y="2919580"/>
            <a:ext cx="2773894" cy="3160378"/>
          </a:xfrm>
          <a:noFill/>
          <a:ln>
            <a:noFill/>
          </a:ln>
        </p:spPr>
        <p:txBody>
          <a:bodyPr>
            <a:normAutofit/>
          </a:bodyPr>
          <a:lstStyle>
            <a:lvl1pPr algn="ctr">
              <a:defRPr sz="1800" baseline="0">
                <a:ln>
                  <a:noFill/>
                </a:ln>
                <a:solidFill>
                  <a:schemeClr val="tx1"/>
                </a:solidFill>
              </a:defRPr>
            </a:lvl1pPr>
            <a:lvl2pPr algn="ctr">
              <a:defRPr sz="2500" baseline="0">
                <a:solidFill>
                  <a:schemeClr val="tx1"/>
                </a:solidFill>
              </a:defRPr>
            </a:lvl2pPr>
            <a:lvl3pPr algn="ctr">
              <a:defRPr sz="2500" baseline="0">
                <a:solidFill>
                  <a:schemeClr val="tx1"/>
                </a:solidFill>
              </a:defRPr>
            </a:lvl3pPr>
            <a:lvl4pPr algn="ctr">
              <a:defRPr sz="2500" baseline="0">
                <a:solidFill>
                  <a:schemeClr val="tx1"/>
                </a:solidFill>
              </a:defRPr>
            </a:lvl4pPr>
            <a:lvl5pPr algn="ctr">
              <a:defRPr sz="2500" baseline="0">
                <a:solidFill>
                  <a:schemeClr val="tx1"/>
                </a:solidFill>
              </a:defRPr>
            </a:lvl5pPr>
          </a:lstStyle>
          <a:p>
            <a:pPr lvl="0"/>
            <a:r>
              <a:rPr lang="en-US" dirty="0"/>
              <a:t>Text</a:t>
            </a:r>
          </a:p>
          <a:p>
            <a:pPr lvl="0"/>
            <a:r>
              <a:rPr lang="en-US" dirty="0"/>
              <a:t>Text</a:t>
            </a:r>
          </a:p>
          <a:p>
            <a:pPr lvl="0"/>
            <a:r>
              <a:rPr lang="en-US" dirty="0"/>
              <a:t>Text</a:t>
            </a:r>
          </a:p>
          <a:p>
            <a:pPr lvl="0"/>
            <a:r>
              <a:rPr lang="en-US" dirty="0"/>
              <a:t>Text </a:t>
            </a:r>
          </a:p>
        </p:txBody>
      </p:sp>
      <p:sp>
        <p:nvSpPr>
          <p:cNvPr id="24" name="Text Placeholder 21"/>
          <p:cNvSpPr>
            <a:spLocks noGrp="1"/>
          </p:cNvSpPr>
          <p:nvPr>
            <p:ph type="body" sz="quarter" idx="17" hasCustomPrompt="1"/>
          </p:nvPr>
        </p:nvSpPr>
        <p:spPr>
          <a:xfrm>
            <a:off x="3272404" y="2919580"/>
            <a:ext cx="2773894" cy="3160378"/>
          </a:xfrm>
          <a:noFill/>
          <a:ln>
            <a:noFill/>
          </a:ln>
        </p:spPr>
        <p:txBody>
          <a:bodyPr>
            <a:normAutofit/>
          </a:bodyPr>
          <a:lstStyle>
            <a:lvl1pPr algn="ctr">
              <a:defRPr sz="1800" baseline="0">
                <a:ln>
                  <a:noFill/>
                </a:ln>
                <a:solidFill>
                  <a:schemeClr val="tx1"/>
                </a:solidFill>
              </a:defRPr>
            </a:lvl1pPr>
            <a:lvl2pPr algn="ctr">
              <a:defRPr sz="2500" baseline="0">
                <a:solidFill>
                  <a:schemeClr val="tx1"/>
                </a:solidFill>
              </a:defRPr>
            </a:lvl2pPr>
            <a:lvl3pPr algn="ctr">
              <a:defRPr sz="2500" baseline="0">
                <a:solidFill>
                  <a:schemeClr val="tx1"/>
                </a:solidFill>
              </a:defRPr>
            </a:lvl3pPr>
            <a:lvl4pPr algn="ctr">
              <a:defRPr sz="2500" baseline="0">
                <a:solidFill>
                  <a:schemeClr val="tx1"/>
                </a:solidFill>
              </a:defRPr>
            </a:lvl4pPr>
            <a:lvl5pPr algn="ctr">
              <a:defRPr sz="2500" baseline="0">
                <a:solidFill>
                  <a:schemeClr val="tx1"/>
                </a:solidFill>
              </a:defRPr>
            </a:lvl5pPr>
          </a:lstStyle>
          <a:p>
            <a:pPr lvl="0"/>
            <a:r>
              <a:rPr lang="en-US" dirty="0"/>
              <a:t>Text</a:t>
            </a:r>
          </a:p>
          <a:p>
            <a:pPr lvl="0"/>
            <a:r>
              <a:rPr lang="en-US" dirty="0"/>
              <a:t>Text</a:t>
            </a:r>
          </a:p>
          <a:p>
            <a:pPr lvl="0"/>
            <a:r>
              <a:rPr lang="en-US" dirty="0"/>
              <a:t>Text</a:t>
            </a:r>
          </a:p>
          <a:p>
            <a:pPr lvl="0"/>
            <a:r>
              <a:rPr lang="en-US" dirty="0"/>
              <a:t>Text </a:t>
            </a:r>
          </a:p>
        </p:txBody>
      </p:sp>
      <p:sp>
        <p:nvSpPr>
          <p:cNvPr id="26" name="Text Placeholder 21"/>
          <p:cNvSpPr>
            <a:spLocks noGrp="1"/>
          </p:cNvSpPr>
          <p:nvPr>
            <p:ph type="body" sz="quarter" idx="19" hasCustomPrompt="1"/>
          </p:nvPr>
        </p:nvSpPr>
        <p:spPr>
          <a:xfrm>
            <a:off x="6159231" y="2919580"/>
            <a:ext cx="2773894" cy="3160378"/>
          </a:xfrm>
          <a:noFill/>
          <a:ln>
            <a:noFill/>
          </a:ln>
        </p:spPr>
        <p:txBody>
          <a:bodyPr>
            <a:normAutofit/>
          </a:bodyPr>
          <a:lstStyle>
            <a:lvl1pPr algn="ctr">
              <a:defRPr sz="1800" baseline="0">
                <a:ln>
                  <a:noFill/>
                </a:ln>
                <a:solidFill>
                  <a:schemeClr val="tx1"/>
                </a:solidFill>
              </a:defRPr>
            </a:lvl1pPr>
            <a:lvl2pPr algn="ctr">
              <a:defRPr sz="2500" baseline="0">
                <a:solidFill>
                  <a:schemeClr val="tx1"/>
                </a:solidFill>
              </a:defRPr>
            </a:lvl2pPr>
            <a:lvl3pPr algn="ctr">
              <a:defRPr sz="2500" baseline="0">
                <a:solidFill>
                  <a:schemeClr val="tx1"/>
                </a:solidFill>
              </a:defRPr>
            </a:lvl3pPr>
            <a:lvl4pPr algn="ctr">
              <a:defRPr sz="2500" baseline="0">
                <a:solidFill>
                  <a:schemeClr val="tx1"/>
                </a:solidFill>
              </a:defRPr>
            </a:lvl4pPr>
            <a:lvl5pPr algn="ctr">
              <a:defRPr sz="2500" baseline="0">
                <a:solidFill>
                  <a:schemeClr val="tx1"/>
                </a:solidFill>
              </a:defRPr>
            </a:lvl5pPr>
          </a:lstStyle>
          <a:p>
            <a:pPr lvl="0"/>
            <a:r>
              <a:rPr lang="en-US" dirty="0"/>
              <a:t>Text</a:t>
            </a:r>
          </a:p>
          <a:p>
            <a:pPr lvl="0"/>
            <a:r>
              <a:rPr lang="en-US" dirty="0"/>
              <a:t>Text</a:t>
            </a:r>
          </a:p>
          <a:p>
            <a:pPr lvl="0"/>
            <a:r>
              <a:rPr lang="en-US" dirty="0"/>
              <a:t>Text</a:t>
            </a:r>
          </a:p>
          <a:p>
            <a:pPr lvl="0"/>
            <a:r>
              <a:rPr lang="en-US" dirty="0"/>
              <a:t>Text </a:t>
            </a:r>
          </a:p>
        </p:txBody>
      </p:sp>
      <p:sp>
        <p:nvSpPr>
          <p:cNvPr id="29" name="Text Placeholder 21"/>
          <p:cNvSpPr>
            <a:spLocks noGrp="1"/>
          </p:cNvSpPr>
          <p:nvPr>
            <p:ph type="body" sz="quarter" idx="21" hasCustomPrompt="1"/>
          </p:nvPr>
        </p:nvSpPr>
        <p:spPr>
          <a:xfrm>
            <a:off x="9030020" y="2919580"/>
            <a:ext cx="2773894" cy="3160378"/>
          </a:xfrm>
          <a:noFill/>
          <a:ln>
            <a:noFill/>
          </a:ln>
        </p:spPr>
        <p:txBody>
          <a:bodyPr>
            <a:normAutofit/>
          </a:bodyPr>
          <a:lstStyle>
            <a:lvl1pPr algn="ctr">
              <a:defRPr sz="1800" baseline="0">
                <a:ln>
                  <a:noFill/>
                </a:ln>
                <a:solidFill>
                  <a:schemeClr val="tx1"/>
                </a:solidFill>
              </a:defRPr>
            </a:lvl1pPr>
            <a:lvl2pPr algn="ctr">
              <a:defRPr sz="2500" baseline="0">
                <a:solidFill>
                  <a:schemeClr val="tx1"/>
                </a:solidFill>
              </a:defRPr>
            </a:lvl2pPr>
            <a:lvl3pPr algn="ctr">
              <a:defRPr sz="2500" baseline="0">
                <a:solidFill>
                  <a:schemeClr val="tx1"/>
                </a:solidFill>
              </a:defRPr>
            </a:lvl3pPr>
            <a:lvl4pPr algn="ctr">
              <a:defRPr sz="2500" baseline="0">
                <a:solidFill>
                  <a:schemeClr val="tx1"/>
                </a:solidFill>
              </a:defRPr>
            </a:lvl4pPr>
            <a:lvl5pPr algn="ctr">
              <a:defRPr sz="2500" baseline="0">
                <a:solidFill>
                  <a:schemeClr val="tx1"/>
                </a:solidFill>
              </a:defRPr>
            </a:lvl5pPr>
          </a:lstStyle>
          <a:p>
            <a:pPr lvl="0"/>
            <a:r>
              <a:rPr lang="en-US" dirty="0"/>
              <a:t>Text</a:t>
            </a:r>
          </a:p>
          <a:p>
            <a:pPr lvl="0"/>
            <a:r>
              <a:rPr lang="en-US" dirty="0"/>
              <a:t>Text</a:t>
            </a:r>
          </a:p>
          <a:p>
            <a:pPr lvl="0"/>
            <a:r>
              <a:rPr lang="en-US" dirty="0"/>
              <a:t>Text</a:t>
            </a:r>
          </a:p>
          <a:p>
            <a:pPr lvl="0"/>
            <a:r>
              <a:rPr lang="en-US" dirty="0"/>
              <a:t>Text </a:t>
            </a:r>
          </a:p>
        </p:txBody>
      </p:sp>
      <p:sp>
        <p:nvSpPr>
          <p:cNvPr id="12" name="Shape 782"/>
          <p:cNvSpPr>
            <a:spLocks/>
          </p:cNvSpPr>
          <p:nvPr/>
        </p:nvSpPr>
        <p:spPr bwMode="auto">
          <a:xfrm>
            <a:off x="3486108"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rgbClr val="022742"/>
          </a:solidFill>
          <a:ln>
            <a:noFill/>
          </a:ln>
          <a:effectLst>
            <a:outerShdw blurRad="114300" dist="50800" dir="5400000" algn="ctr" rotWithShape="0">
              <a:srgbClr val="000000">
                <a:alpha val="43137"/>
              </a:srgbClr>
            </a:outerShdw>
          </a:effectLst>
        </p:spPr>
        <p:txBody>
          <a:bodyPr lIns="0" tIns="0" rIns="0" bIns="0" anchor="ctr"/>
          <a:lstStyle/>
          <a:p>
            <a:endParaRPr lang="en-US" sz="3599" b="0" i="0" dirty="0">
              <a:latin typeface="Calibri Regular" charset="0"/>
              <a:ea typeface="Calibri Regular" charset="0"/>
            </a:endParaRPr>
          </a:p>
        </p:txBody>
      </p:sp>
      <p:sp>
        <p:nvSpPr>
          <p:cNvPr id="13" name="Shape 782"/>
          <p:cNvSpPr>
            <a:spLocks/>
          </p:cNvSpPr>
          <p:nvPr/>
        </p:nvSpPr>
        <p:spPr bwMode="auto">
          <a:xfrm>
            <a:off x="6330702"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chemeClr val="accent3"/>
          </a:solidFill>
          <a:ln>
            <a:noFill/>
          </a:ln>
          <a:effectLst>
            <a:outerShdw blurRad="114300" dist="50800" dir="5400000" algn="ctr" rotWithShape="0">
              <a:srgbClr val="000000">
                <a:alpha val="43137"/>
              </a:srgbClr>
            </a:outerShdw>
          </a:effectLst>
        </p:spPr>
        <p:txBody>
          <a:bodyPr lIns="0" tIns="0" rIns="0" bIns="0" anchor="ctr"/>
          <a:lstStyle/>
          <a:p>
            <a:endParaRPr lang="en-US" sz="3599" b="0" i="0" dirty="0">
              <a:latin typeface="Calibri Regular" charset="0"/>
              <a:ea typeface="Calibri Regular" charset="0"/>
            </a:endParaRPr>
          </a:p>
        </p:txBody>
      </p:sp>
      <p:sp>
        <p:nvSpPr>
          <p:cNvPr id="16" name="Shape 782"/>
          <p:cNvSpPr>
            <a:spLocks/>
          </p:cNvSpPr>
          <p:nvPr/>
        </p:nvSpPr>
        <p:spPr bwMode="auto">
          <a:xfrm>
            <a:off x="9204605" y="1577090"/>
            <a:ext cx="2394403" cy="9872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 name="connsiteX0" fmla="*/ 1408 w 21600"/>
              <a:gd name="connsiteY0" fmla="*/ 0 h 21600"/>
              <a:gd name="connsiteX1" fmla="*/ 0 w 21600"/>
              <a:gd name="connsiteY1" fmla="*/ 873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600"/>
              <a:gd name="connsiteY0" fmla="*/ 0 h 21600"/>
              <a:gd name="connsiteX1" fmla="*/ 0 w 21600"/>
              <a:gd name="connsiteY1" fmla="*/ 3519 h 21600"/>
              <a:gd name="connsiteX2" fmla="*/ 0 w 21600"/>
              <a:gd name="connsiteY2" fmla="*/ 19208 h 21600"/>
              <a:gd name="connsiteX3" fmla="*/ 1408 w 21600"/>
              <a:gd name="connsiteY3" fmla="*/ 20081 h 21600"/>
              <a:gd name="connsiteX4" fmla="*/ 9360 w 21600"/>
              <a:gd name="connsiteY4" fmla="*/ 20081 h 21600"/>
              <a:gd name="connsiteX5" fmla="*/ 10800 w 21600"/>
              <a:gd name="connsiteY5" fmla="*/ 21600 h 21600"/>
              <a:gd name="connsiteX6" fmla="*/ 12240 w 21600"/>
              <a:gd name="connsiteY6" fmla="*/ 20081 h 21600"/>
              <a:gd name="connsiteX7" fmla="*/ 20192 w 21600"/>
              <a:gd name="connsiteY7" fmla="*/ 20081 h 21600"/>
              <a:gd name="connsiteX8" fmla="*/ 21600 w 21600"/>
              <a:gd name="connsiteY8" fmla="*/ 19208 h 21600"/>
              <a:gd name="connsiteX9" fmla="*/ 21600 w 21600"/>
              <a:gd name="connsiteY9" fmla="*/ 3038 h 21600"/>
              <a:gd name="connsiteX10" fmla="*/ 20192 w 21600"/>
              <a:gd name="connsiteY10" fmla="*/ 0 h 21600"/>
              <a:gd name="connsiteX11" fmla="*/ 1408 w 21600"/>
              <a:gd name="connsiteY11" fmla="*/ 0 h 21600"/>
              <a:gd name="connsiteX0" fmla="*/ 1408 w 21799"/>
              <a:gd name="connsiteY0" fmla="*/ 0 h 21600"/>
              <a:gd name="connsiteX1" fmla="*/ 0 w 21799"/>
              <a:gd name="connsiteY1" fmla="*/ 3519 h 21600"/>
              <a:gd name="connsiteX2" fmla="*/ 0 w 21799"/>
              <a:gd name="connsiteY2" fmla="*/ 19208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99"/>
              <a:gd name="connsiteY0" fmla="*/ 0 h 21600"/>
              <a:gd name="connsiteX1" fmla="*/ 0 w 21799"/>
              <a:gd name="connsiteY1" fmla="*/ 3519 h 21600"/>
              <a:gd name="connsiteX2" fmla="*/ 0 w 21799"/>
              <a:gd name="connsiteY2" fmla="*/ 16803 h 21600"/>
              <a:gd name="connsiteX3" fmla="*/ 1408 w 21799"/>
              <a:gd name="connsiteY3" fmla="*/ 20081 h 21600"/>
              <a:gd name="connsiteX4" fmla="*/ 9360 w 21799"/>
              <a:gd name="connsiteY4" fmla="*/ 20081 h 21600"/>
              <a:gd name="connsiteX5" fmla="*/ 10800 w 21799"/>
              <a:gd name="connsiteY5" fmla="*/ 21600 h 21600"/>
              <a:gd name="connsiteX6" fmla="*/ 12240 w 21799"/>
              <a:gd name="connsiteY6" fmla="*/ 20081 h 21600"/>
              <a:gd name="connsiteX7" fmla="*/ 20192 w 21799"/>
              <a:gd name="connsiteY7" fmla="*/ 20081 h 21600"/>
              <a:gd name="connsiteX8" fmla="*/ 21799 w 21799"/>
              <a:gd name="connsiteY8" fmla="*/ 16562 h 21600"/>
              <a:gd name="connsiteX9" fmla="*/ 21600 w 21799"/>
              <a:gd name="connsiteY9" fmla="*/ 3038 h 21600"/>
              <a:gd name="connsiteX10" fmla="*/ 20192 w 21799"/>
              <a:gd name="connsiteY10" fmla="*/ 0 h 21600"/>
              <a:gd name="connsiteX11" fmla="*/ 1408 w 21799"/>
              <a:gd name="connsiteY11" fmla="*/ 0 h 21600"/>
              <a:gd name="connsiteX0" fmla="*/ 1408 w 21700"/>
              <a:gd name="connsiteY0" fmla="*/ 0 h 21600"/>
              <a:gd name="connsiteX1" fmla="*/ 0 w 21700"/>
              <a:gd name="connsiteY1" fmla="*/ 3519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08 w 21700"/>
              <a:gd name="connsiteY0" fmla="*/ 0 h 21600"/>
              <a:gd name="connsiteX1" fmla="*/ 24 w 21700"/>
              <a:gd name="connsiteY1" fmla="*/ 3756 h 21600"/>
              <a:gd name="connsiteX2" fmla="*/ 0 w 21700"/>
              <a:gd name="connsiteY2" fmla="*/ 16803 h 21600"/>
              <a:gd name="connsiteX3" fmla="*/ 1408 w 21700"/>
              <a:gd name="connsiteY3" fmla="*/ 20081 h 21600"/>
              <a:gd name="connsiteX4" fmla="*/ 9360 w 21700"/>
              <a:gd name="connsiteY4" fmla="*/ 20081 h 21600"/>
              <a:gd name="connsiteX5" fmla="*/ 10800 w 21700"/>
              <a:gd name="connsiteY5" fmla="*/ 21600 h 21600"/>
              <a:gd name="connsiteX6" fmla="*/ 12240 w 21700"/>
              <a:gd name="connsiteY6" fmla="*/ 20081 h 21600"/>
              <a:gd name="connsiteX7" fmla="*/ 20192 w 21700"/>
              <a:gd name="connsiteY7" fmla="*/ 20081 h 21600"/>
              <a:gd name="connsiteX8" fmla="*/ 21700 w 21700"/>
              <a:gd name="connsiteY8" fmla="*/ 16562 h 21600"/>
              <a:gd name="connsiteX9" fmla="*/ 21600 w 21700"/>
              <a:gd name="connsiteY9" fmla="*/ 3038 h 21600"/>
              <a:gd name="connsiteX10" fmla="*/ 20192 w 21700"/>
              <a:gd name="connsiteY10" fmla="*/ 0 h 21600"/>
              <a:gd name="connsiteX11" fmla="*/ 1408 w 21700"/>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07 w 21707"/>
              <a:gd name="connsiteY9" fmla="*/ 3038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07"/>
              <a:gd name="connsiteY0" fmla="*/ 0 h 21600"/>
              <a:gd name="connsiteX1" fmla="*/ 31 w 21707"/>
              <a:gd name="connsiteY1" fmla="*/ 3756 h 21600"/>
              <a:gd name="connsiteX2" fmla="*/ 7 w 21707"/>
              <a:gd name="connsiteY2" fmla="*/ 16803 h 21600"/>
              <a:gd name="connsiteX3" fmla="*/ 1415 w 21707"/>
              <a:gd name="connsiteY3" fmla="*/ 20081 h 21600"/>
              <a:gd name="connsiteX4" fmla="*/ 9367 w 21707"/>
              <a:gd name="connsiteY4" fmla="*/ 20081 h 21600"/>
              <a:gd name="connsiteX5" fmla="*/ 10807 w 21707"/>
              <a:gd name="connsiteY5" fmla="*/ 21600 h 21600"/>
              <a:gd name="connsiteX6" fmla="*/ 12247 w 21707"/>
              <a:gd name="connsiteY6" fmla="*/ 20081 h 21600"/>
              <a:gd name="connsiteX7" fmla="*/ 20199 w 21707"/>
              <a:gd name="connsiteY7" fmla="*/ 20081 h 21600"/>
              <a:gd name="connsiteX8" fmla="*/ 21707 w 21707"/>
              <a:gd name="connsiteY8" fmla="*/ 16562 h 21600"/>
              <a:gd name="connsiteX9" fmla="*/ 21631 w 21707"/>
              <a:gd name="connsiteY9" fmla="*/ 3750 h 21600"/>
              <a:gd name="connsiteX10" fmla="*/ 20199 w 21707"/>
              <a:gd name="connsiteY10" fmla="*/ 0 h 21600"/>
              <a:gd name="connsiteX11" fmla="*/ 1415 w 21707"/>
              <a:gd name="connsiteY11" fmla="*/ 0 h 21600"/>
              <a:gd name="connsiteX0" fmla="*/ 1415 w 21746"/>
              <a:gd name="connsiteY0" fmla="*/ 0 h 21600"/>
              <a:gd name="connsiteX1" fmla="*/ 31 w 21746"/>
              <a:gd name="connsiteY1" fmla="*/ 3756 h 21600"/>
              <a:gd name="connsiteX2" fmla="*/ 7 w 21746"/>
              <a:gd name="connsiteY2" fmla="*/ 16803 h 21600"/>
              <a:gd name="connsiteX3" fmla="*/ 1415 w 21746"/>
              <a:gd name="connsiteY3" fmla="*/ 20081 h 21600"/>
              <a:gd name="connsiteX4" fmla="*/ 9367 w 21746"/>
              <a:gd name="connsiteY4" fmla="*/ 20081 h 21600"/>
              <a:gd name="connsiteX5" fmla="*/ 10807 w 21746"/>
              <a:gd name="connsiteY5" fmla="*/ 21600 h 21600"/>
              <a:gd name="connsiteX6" fmla="*/ 12247 w 21746"/>
              <a:gd name="connsiteY6" fmla="*/ 20081 h 21600"/>
              <a:gd name="connsiteX7" fmla="*/ 20199 w 21746"/>
              <a:gd name="connsiteY7" fmla="*/ 20081 h 21600"/>
              <a:gd name="connsiteX8" fmla="*/ 21658 w 21746"/>
              <a:gd name="connsiteY8" fmla="*/ 16562 h 21600"/>
              <a:gd name="connsiteX9" fmla="*/ 21631 w 21746"/>
              <a:gd name="connsiteY9" fmla="*/ 3750 h 21600"/>
              <a:gd name="connsiteX10" fmla="*/ 20199 w 21746"/>
              <a:gd name="connsiteY10" fmla="*/ 0 h 21600"/>
              <a:gd name="connsiteX11" fmla="*/ 1415 w 21746"/>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415 w 21658"/>
              <a:gd name="connsiteY0" fmla="*/ 0 h 21600"/>
              <a:gd name="connsiteX1" fmla="*/ 31 w 21658"/>
              <a:gd name="connsiteY1" fmla="*/ 3756 h 21600"/>
              <a:gd name="connsiteX2" fmla="*/ 7 w 21658"/>
              <a:gd name="connsiteY2" fmla="*/ 16803 h 21600"/>
              <a:gd name="connsiteX3" fmla="*/ 1415 w 21658"/>
              <a:gd name="connsiteY3" fmla="*/ 20081 h 21600"/>
              <a:gd name="connsiteX4" fmla="*/ 9367 w 21658"/>
              <a:gd name="connsiteY4" fmla="*/ 20081 h 21600"/>
              <a:gd name="connsiteX5" fmla="*/ 10807 w 21658"/>
              <a:gd name="connsiteY5" fmla="*/ 21600 h 21600"/>
              <a:gd name="connsiteX6" fmla="*/ 12247 w 21658"/>
              <a:gd name="connsiteY6" fmla="*/ 20081 h 21600"/>
              <a:gd name="connsiteX7" fmla="*/ 20199 w 21658"/>
              <a:gd name="connsiteY7" fmla="*/ 20081 h 21600"/>
              <a:gd name="connsiteX8" fmla="*/ 21658 w 21658"/>
              <a:gd name="connsiteY8" fmla="*/ 16562 h 21600"/>
              <a:gd name="connsiteX9" fmla="*/ 21631 w 21658"/>
              <a:gd name="connsiteY9" fmla="*/ 3750 h 21600"/>
              <a:gd name="connsiteX10" fmla="*/ 20199 w 21658"/>
              <a:gd name="connsiteY10" fmla="*/ 0 h 21600"/>
              <a:gd name="connsiteX11" fmla="*/ 1415 w 21658"/>
              <a:gd name="connsiteY11" fmla="*/ 0 h 21600"/>
              <a:gd name="connsiteX0" fmla="*/ 1387 w 21630"/>
              <a:gd name="connsiteY0" fmla="*/ 0 h 21600"/>
              <a:gd name="connsiteX1" fmla="*/ 3 w 21630"/>
              <a:gd name="connsiteY1" fmla="*/ 3756 h 21600"/>
              <a:gd name="connsiteX2" fmla="*/ 28 w 21630"/>
              <a:gd name="connsiteY2" fmla="*/ 16862 h 21600"/>
              <a:gd name="connsiteX3" fmla="*/ 1387 w 21630"/>
              <a:gd name="connsiteY3" fmla="*/ 20081 h 21600"/>
              <a:gd name="connsiteX4" fmla="*/ 9339 w 21630"/>
              <a:gd name="connsiteY4" fmla="*/ 20081 h 21600"/>
              <a:gd name="connsiteX5" fmla="*/ 10779 w 21630"/>
              <a:gd name="connsiteY5" fmla="*/ 21600 h 21600"/>
              <a:gd name="connsiteX6" fmla="*/ 12219 w 21630"/>
              <a:gd name="connsiteY6" fmla="*/ 20081 h 21600"/>
              <a:gd name="connsiteX7" fmla="*/ 20171 w 21630"/>
              <a:gd name="connsiteY7" fmla="*/ 20081 h 21600"/>
              <a:gd name="connsiteX8" fmla="*/ 21630 w 21630"/>
              <a:gd name="connsiteY8" fmla="*/ 16562 h 21600"/>
              <a:gd name="connsiteX9" fmla="*/ 21603 w 21630"/>
              <a:gd name="connsiteY9" fmla="*/ 3750 h 21600"/>
              <a:gd name="connsiteX10" fmla="*/ 20171 w 21630"/>
              <a:gd name="connsiteY10" fmla="*/ 0 h 21600"/>
              <a:gd name="connsiteX11" fmla="*/ 1387 w 21630"/>
              <a:gd name="connsiteY11"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21600" extrusionOk="0">
                <a:moveTo>
                  <a:pt x="1387" y="0"/>
                </a:moveTo>
                <a:cubicBezTo>
                  <a:pt x="610" y="0"/>
                  <a:pt x="76" y="1316"/>
                  <a:pt x="3" y="3756"/>
                </a:cubicBezTo>
                <a:cubicBezTo>
                  <a:pt x="-5" y="8105"/>
                  <a:pt x="4" y="14422"/>
                  <a:pt x="28" y="16862"/>
                </a:cubicBezTo>
                <a:cubicBezTo>
                  <a:pt x="52" y="19302"/>
                  <a:pt x="610" y="20081"/>
                  <a:pt x="1387" y="20081"/>
                </a:cubicBezTo>
                <a:lnTo>
                  <a:pt x="9339" y="20081"/>
                </a:lnTo>
                <a:lnTo>
                  <a:pt x="10779" y="21600"/>
                </a:lnTo>
                <a:lnTo>
                  <a:pt x="12219" y="20081"/>
                </a:lnTo>
                <a:lnTo>
                  <a:pt x="20171" y="20081"/>
                </a:lnTo>
                <a:cubicBezTo>
                  <a:pt x="20948" y="20081"/>
                  <a:pt x="21630" y="19062"/>
                  <a:pt x="21630" y="16562"/>
                </a:cubicBezTo>
                <a:cubicBezTo>
                  <a:pt x="21630" y="14062"/>
                  <a:pt x="21577" y="6925"/>
                  <a:pt x="21603" y="3750"/>
                </a:cubicBezTo>
                <a:cubicBezTo>
                  <a:pt x="21629" y="575"/>
                  <a:pt x="20948" y="0"/>
                  <a:pt x="20171" y="0"/>
                </a:cubicBezTo>
                <a:lnTo>
                  <a:pt x="1387" y="0"/>
                </a:lnTo>
                <a:close/>
              </a:path>
            </a:pathLst>
          </a:custGeom>
          <a:solidFill>
            <a:srgbClr val="820909"/>
          </a:solidFill>
          <a:ln>
            <a:noFill/>
          </a:ln>
          <a:effectLst>
            <a:outerShdw blurRad="114300" dist="50800" dir="5400000" algn="ctr" rotWithShape="0">
              <a:srgbClr val="000000">
                <a:alpha val="43137"/>
              </a:srgbClr>
            </a:outerShdw>
          </a:effectLst>
        </p:spPr>
        <p:txBody>
          <a:bodyPr lIns="0" tIns="0" rIns="0" bIns="0" anchor="ctr"/>
          <a:lstStyle/>
          <a:p>
            <a:endParaRPr lang="en-US" sz="3599" b="0" i="0" dirty="0">
              <a:latin typeface="Calibri Regular" charset="0"/>
              <a:ea typeface="Calibri Regular" charset="0"/>
            </a:endParaRPr>
          </a:p>
        </p:txBody>
      </p:sp>
      <p:sp>
        <p:nvSpPr>
          <p:cNvPr id="21" name="Text Placeholder 19"/>
          <p:cNvSpPr>
            <a:spLocks noGrp="1"/>
          </p:cNvSpPr>
          <p:nvPr>
            <p:ph type="body" sz="quarter" idx="12" hasCustomPrompt="1"/>
          </p:nvPr>
        </p:nvSpPr>
        <p:spPr>
          <a:xfrm>
            <a:off x="705252" y="1764130"/>
            <a:ext cx="2117174" cy="514350"/>
          </a:xfrm>
        </p:spPr>
        <p:txBody>
          <a:bodyPr anchor="ctr" anchorCtr="0">
            <a:normAutofit/>
          </a:bodyPr>
          <a:lstStyle>
            <a:lvl1pPr algn="ctr">
              <a:defRPr sz="1800" b="1" i="0" cap="all" baseline="0">
                <a:solidFill>
                  <a:schemeClr val="bg1"/>
                </a:solidFill>
              </a:defRPr>
            </a:lvl1pPr>
          </a:lstStyle>
          <a:p>
            <a:pPr lvl="0"/>
            <a:r>
              <a:rPr lang="en-US" dirty="0"/>
              <a:t>Click to edit </a:t>
            </a:r>
            <a:br>
              <a:rPr lang="en-US" dirty="0"/>
            </a:br>
            <a:r>
              <a:rPr lang="en-US" dirty="0"/>
              <a:t>Master </a:t>
            </a:r>
            <a:r>
              <a:rPr lang="en-US" dirty="0" err="1"/>
              <a:t>texT</a:t>
            </a:r>
            <a:endParaRPr lang="en-US" dirty="0"/>
          </a:p>
        </p:txBody>
      </p:sp>
      <p:sp>
        <p:nvSpPr>
          <p:cNvPr id="23" name="Text Placeholder 19"/>
          <p:cNvSpPr>
            <a:spLocks noGrp="1"/>
          </p:cNvSpPr>
          <p:nvPr>
            <p:ph type="body" sz="quarter" idx="16" hasCustomPrompt="1"/>
          </p:nvPr>
        </p:nvSpPr>
        <p:spPr>
          <a:xfrm>
            <a:off x="3608117" y="1764130"/>
            <a:ext cx="2117174" cy="514350"/>
          </a:xfrm>
        </p:spPr>
        <p:txBody>
          <a:bodyPr anchor="ctr" anchorCtr="0">
            <a:normAutofit/>
          </a:bodyPr>
          <a:lstStyle>
            <a:lvl1pPr algn="ctr">
              <a:defRPr sz="1800" b="1" i="0" cap="all" baseline="0">
                <a:solidFill>
                  <a:schemeClr val="bg1"/>
                </a:solidFill>
              </a:defRPr>
            </a:lvl1pPr>
          </a:lstStyle>
          <a:p>
            <a:pPr lvl="0"/>
            <a:r>
              <a:rPr lang="en-US" dirty="0"/>
              <a:t>Click to edit </a:t>
            </a:r>
            <a:br>
              <a:rPr lang="en-US" dirty="0"/>
            </a:br>
            <a:r>
              <a:rPr lang="en-US" dirty="0"/>
              <a:t>Master </a:t>
            </a:r>
            <a:r>
              <a:rPr lang="en-US" dirty="0" err="1"/>
              <a:t>texT</a:t>
            </a:r>
            <a:endParaRPr lang="en-US" dirty="0"/>
          </a:p>
        </p:txBody>
      </p:sp>
      <p:sp>
        <p:nvSpPr>
          <p:cNvPr id="25" name="Text Placeholder 19"/>
          <p:cNvSpPr>
            <a:spLocks noGrp="1"/>
          </p:cNvSpPr>
          <p:nvPr>
            <p:ph type="body" sz="quarter" idx="18" hasCustomPrompt="1"/>
          </p:nvPr>
        </p:nvSpPr>
        <p:spPr>
          <a:xfrm>
            <a:off x="6494944" y="1764130"/>
            <a:ext cx="2117174" cy="514350"/>
          </a:xfrm>
        </p:spPr>
        <p:txBody>
          <a:bodyPr anchor="ctr" anchorCtr="0">
            <a:normAutofit/>
          </a:bodyPr>
          <a:lstStyle>
            <a:lvl1pPr algn="ctr">
              <a:defRPr sz="1800" b="1" i="0" cap="all" baseline="0">
                <a:solidFill>
                  <a:schemeClr val="bg1"/>
                </a:solidFill>
              </a:defRPr>
            </a:lvl1pPr>
          </a:lstStyle>
          <a:p>
            <a:pPr lvl="0"/>
            <a:r>
              <a:rPr lang="en-US" dirty="0"/>
              <a:t>Click to edit </a:t>
            </a:r>
            <a:br>
              <a:rPr lang="en-US" dirty="0"/>
            </a:br>
            <a:r>
              <a:rPr lang="en-US" dirty="0"/>
              <a:t>Master </a:t>
            </a:r>
            <a:r>
              <a:rPr lang="en-US" dirty="0" err="1"/>
              <a:t>texT</a:t>
            </a:r>
            <a:endParaRPr lang="en-US" dirty="0"/>
          </a:p>
        </p:txBody>
      </p:sp>
      <p:sp>
        <p:nvSpPr>
          <p:cNvPr id="27" name="Text Placeholder 19"/>
          <p:cNvSpPr>
            <a:spLocks noGrp="1"/>
          </p:cNvSpPr>
          <p:nvPr>
            <p:ph type="body" sz="quarter" idx="20" hasCustomPrompt="1"/>
          </p:nvPr>
        </p:nvSpPr>
        <p:spPr>
          <a:xfrm>
            <a:off x="9365733" y="1764130"/>
            <a:ext cx="2117174" cy="514350"/>
          </a:xfrm>
        </p:spPr>
        <p:txBody>
          <a:bodyPr anchor="ctr" anchorCtr="0">
            <a:normAutofit/>
          </a:bodyPr>
          <a:lstStyle>
            <a:lvl1pPr algn="ctr">
              <a:defRPr sz="1800" b="1" i="0" cap="all" baseline="0">
                <a:solidFill>
                  <a:schemeClr val="bg1"/>
                </a:solidFill>
              </a:defRPr>
            </a:lvl1pPr>
          </a:lstStyle>
          <a:p>
            <a:pPr lvl="0"/>
            <a:r>
              <a:rPr lang="en-US" dirty="0"/>
              <a:t>Click to edit </a:t>
            </a:r>
            <a:br>
              <a:rPr lang="en-US" dirty="0"/>
            </a:br>
            <a:r>
              <a:rPr lang="en-US" dirty="0"/>
              <a:t>Master </a:t>
            </a:r>
            <a:r>
              <a:rPr lang="en-US" dirty="0" err="1"/>
              <a:t>texT</a:t>
            </a:r>
            <a:endParaRPr lang="en-US" dirty="0"/>
          </a:p>
        </p:txBody>
      </p:sp>
      <p:sp>
        <p:nvSpPr>
          <p:cNvPr id="28" name="Title 1"/>
          <p:cNvSpPr>
            <a:spLocks noGrp="1"/>
          </p:cNvSpPr>
          <p:nvPr>
            <p:ph type="ctrTitle"/>
          </p:nvPr>
        </p:nvSpPr>
        <p:spPr>
          <a:xfrm>
            <a:off x="741363" y="495336"/>
            <a:ext cx="10775989" cy="779318"/>
          </a:xfrm>
          <a:prstGeom prst="rect">
            <a:avLst/>
          </a:prstGeom>
        </p:spPr>
        <p:txBody>
          <a:bodyPr anchor="t" anchorCtr="0">
            <a:noAutofit/>
          </a:bodyPr>
          <a:lstStyle>
            <a:lvl1pPr algn="ctr">
              <a:defRPr sz="3200" baseline="0"/>
            </a:lvl1pPr>
          </a:lstStyle>
          <a:p>
            <a:r>
              <a:rPr lang="en-US"/>
              <a:t>Click to edit Master title style</a:t>
            </a:r>
            <a:endParaRPr lang="en-US" dirty="0"/>
          </a:p>
        </p:txBody>
      </p:sp>
    </p:spTree>
    <p:extLst>
      <p:ext uri="{BB962C8B-B14F-4D97-AF65-F5344CB8AC3E}">
        <p14:creationId xmlns:p14="http://schemas.microsoft.com/office/powerpoint/2010/main" val="3752738869"/>
      </p:ext>
    </p:extLst>
  </p:cSld>
  <p:clrMapOvr>
    <a:masterClrMapping/>
  </p:clrMapOvr>
  <p:hf sldNum="0" hdr="0" ftr="0" dt="0"/>
  <p:extLst mod="1">
    <p:ext uri="{DCECCB84-F9BA-43D5-87BE-67443E8EF086}">
      <p15:sldGuideLst xmlns:p15="http://schemas.microsoft.com/office/powerpoint/2012/main">
        <p15:guide id="1" pos="19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ransition Slide">
    <p:spTree>
      <p:nvGrpSpPr>
        <p:cNvPr id="1" name="Shape 1385"/>
        <p:cNvGrpSpPr/>
        <p:nvPr/>
      </p:nvGrpSpPr>
      <p:grpSpPr>
        <a:xfrm>
          <a:off x="0" y="0"/>
          <a:ext cx="0" cy="0"/>
          <a:chOff x="0" y="0"/>
          <a:chExt cx="0" cy="0"/>
        </a:xfrm>
      </p:grpSpPr>
      <p:pic>
        <p:nvPicPr>
          <p:cNvPr id="1386" name="Shape 1386" descr="GettyImages-164456141_Red-01.png"/>
          <p:cNvPicPr preferRelativeResize="0"/>
          <p:nvPr/>
        </p:nvPicPr>
        <p:blipFill rotWithShape="1">
          <a:blip r:embed="rId2">
            <a:alphaModFix/>
          </a:blip>
          <a:srcRect/>
          <a:stretch/>
        </p:blipFill>
        <p:spPr>
          <a:xfrm>
            <a:off x="12923" y="-1"/>
            <a:ext cx="12003656" cy="6478588"/>
          </a:xfrm>
          <a:prstGeom prst="rect">
            <a:avLst/>
          </a:prstGeom>
          <a:noFill/>
          <a:ln>
            <a:noFill/>
          </a:ln>
        </p:spPr>
      </p:pic>
      <p:sp>
        <p:nvSpPr>
          <p:cNvPr id="1387" name="Shape 1387"/>
          <p:cNvSpPr txBox="1">
            <a:spLocks noGrp="1"/>
          </p:cNvSpPr>
          <p:nvPr>
            <p:ph type="body" idx="1"/>
          </p:nvPr>
        </p:nvSpPr>
        <p:spPr>
          <a:xfrm>
            <a:off x="586878" y="2909236"/>
            <a:ext cx="7739184" cy="643200"/>
          </a:xfrm>
          <a:prstGeom prst="rect">
            <a:avLst/>
          </a:prstGeom>
          <a:noFill/>
          <a:ln>
            <a:noFill/>
          </a:ln>
        </p:spPr>
        <p:txBody>
          <a:bodyPr wrap="square" lIns="91425" tIns="91425" rIns="91425" bIns="91425" anchor="ctr" anchorCtr="0"/>
          <a:lstStyle>
            <a:lvl1pPr marL="0" marR="0" lvl="0" indent="0" algn="l" rtl="0">
              <a:lnSpc>
                <a:spcPct val="95000"/>
              </a:lnSpc>
              <a:spcBef>
                <a:spcPts val="0"/>
              </a:spcBef>
              <a:buClr>
                <a:schemeClr val="lt1"/>
              </a:buClr>
              <a:buFont typeface="Arial"/>
              <a:buNone/>
              <a:defRPr sz="3999" b="0" i="0" u="none" strike="noStrike" cap="none">
                <a:solidFill>
                  <a:schemeClr val="lt1"/>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cxnSp>
        <p:nvCxnSpPr>
          <p:cNvPr id="1388" name="Shape 1388"/>
          <p:cNvCxnSpPr/>
          <p:nvPr/>
        </p:nvCxnSpPr>
        <p:spPr>
          <a:xfrm>
            <a:off x="8326219" y="0"/>
            <a:ext cx="0" cy="6499200"/>
          </a:xfrm>
          <a:prstGeom prst="straightConnector1">
            <a:avLst/>
          </a:prstGeom>
          <a:noFill/>
          <a:ln w="25400" cap="flat" cmpd="sng">
            <a:solidFill>
              <a:schemeClr val="lt1"/>
            </a:solidFill>
            <a:prstDash val="solid"/>
            <a:round/>
            <a:headEnd type="none" w="med" len="med"/>
            <a:tailEnd type="none" w="med" len="med"/>
          </a:ln>
        </p:spPr>
      </p:cxnSp>
      <p:cxnSp>
        <p:nvCxnSpPr>
          <p:cNvPr id="1389" name="Shape 1389"/>
          <p:cNvCxnSpPr/>
          <p:nvPr/>
        </p:nvCxnSpPr>
        <p:spPr>
          <a:xfrm>
            <a:off x="8326220" y="1931243"/>
            <a:ext cx="3862594" cy="0"/>
          </a:xfrm>
          <a:prstGeom prst="straightConnector1">
            <a:avLst/>
          </a:prstGeom>
          <a:noFill/>
          <a:ln w="25400" cap="flat" cmpd="sng">
            <a:solidFill>
              <a:schemeClr val="lt1"/>
            </a:solidFill>
            <a:prstDash val="solid"/>
            <a:round/>
            <a:headEnd type="none" w="med" len="med"/>
            <a:tailEnd type="none" w="med" len="med"/>
          </a:ln>
        </p:spPr>
      </p:cxnSp>
      <p:cxnSp>
        <p:nvCxnSpPr>
          <p:cNvPr id="1390" name="Shape 1390"/>
          <p:cNvCxnSpPr/>
          <p:nvPr/>
        </p:nvCxnSpPr>
        <p:spPr>
          <a:xfrm>
            <a:off x="1" y="4984497"/>
            <a:ext cx="8326231" cy="0"/>
          </a:xfrm>
          <a:prstGeom prst="straightConnector1">
            <a:avLst/>
          </a:prstGeom>
          <a:noFill/>
          <a:ln w="25400" cap="flat" cmpd="sng">
            <a:solidFill>
              <a:schemeClr val="lt1"/>
            </a:solidFill>
            <a:prstDash val="solid"/>
            <a:round/>
            <a:headEnd type="none" w="med" len="med"/>
            <a:tailEnd type="none" w="med" len="med"/>
          </a:ln>
        </p:spPr>
      </p:cxnSp>
      <p:cxnSp>
        <p:nvCxnSpPr>
          <p:cNvPr id="1391" name="Shape 1391"/>
          <p:cNvCxnSpPr/>
          <p:nvPr/>
        </p:nvCxnSpPr>
        <p:spPr>
          <a:xfrm>
            <a:off x="10758242" y="1931244"/>
            <a:ext cx="0" cy="4568000"/>
          </a:xfrm>
          <a:prstGeom prst="straightConnector1">
            <a:avLst/>
          </a:prstGeom>
          <a:noFill/>
          <a:ln w="25400" cap="flat" cmpd="sng">
            <a:solidFill>
              <a:schemeClr val="lt1"/>
            </a:solidFill>
            <a:prstDash val="solid"/>
            <a:round/>
            <a:headEnd type="none" w="med" len="med"/>
            <a:tailEnd type="none" w="med" len="med"/>
          </a:ln>
        </p:spPr>
      </p:cxnSp>
      <p:cxnSp>
        <p:nvCxnSpPr>
          <p:cNvPr id="1392" name="Shape 1392"/>
          <p:cNvCxnSpPr/>
          <p:nvPr/>
        </p:nvCxnSpPr>
        <p:spPr>
          <a:xfrm>
            <a:off x="10758245" y="3389637"/>
            <a:ext cx="1430427" cy="0"/>
          </a:xfrm>
          <a:prstGeom prst="straightConnector1">
            <a:avLst/>
          </a:prstGeom>
          <a:noFill/>
          <a:ln w="25400" cap="flat" cmpd="sng">
            <a:solidFill>
              <a:schemeClr val="lt1"/>
            </a:solidFill>
            <a:prstDash val="solid"/>
            <a:round/>
            <a:headEnd type="none" w="med" len="med"/>
            <a:tailEnd type="none" w="med" len="med"/>
          </a:ln>
        </p:spPr>
      </p:cxnSp>
      <p:cxnSp>
        <p:nvCxnSpPr>
          <p:cNvPr id="1393" name="Shape 1393"/>
          <p:cNvCxnSpPr/>
          <p:nvPr/>
        </p:nvCxnSpPr>
        <p:spPr>
          <a:xfrm>
            <a:off x="0" y="6499387"/>
            <a:ext cx="12188825" cy="0"/>
          </a:xfrm>
          <a:prstGeom prst="straightConnector1">
            <a:avLst/>
          </a:prstGeom>
          <a:noFill/>
          <a:ln w="25400" cap="flat" cmpd="sng">
            <a:solidFill>
              <a:srgbClr val="FFFFFF"/>
            </a:solidFill>
            <a:prstDash val="solid"/>
            <a:round/>
            <a:headEnd type="none" w="med" len="med"/>
            <a:tailEnd type="none" w="med" len="med"/>
          </a:ln>
        </p:spPr>
      </p:cxnSp>
    </p:spTree>
  </p:cSld>
  <p:clrMapOvr>
    <a:masterClrMapping/>
  </p:clrMapOvr>
  <p:transition spd="med">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Items + Text">
    <p:spTree>
      <p:nvGrpSpPr>
        <p:cNvPr id="1" name=""/>
        <p:cNvGrpSpPr/>
        <p:nvPr/>
      </p:nvGrpSpPr>
      <p:grpSpPr>
        <a:xfrm>
          <a:off x="0" y="0"/>
          <a:ext cx="0" cy="0"/>
          <a:chOff x="0" y="0"/>
          <a:chExt cx="0" cy="0"/>
        </a:xfrm>
      </p:grpSpPr>
      <p:sp>
        <p:nvSpPr>
          <p:cNvPr id="8" name="Flowchart: Process 16"/>
          <p:cNvSpPr/>
          <p:nvPr/>
        </p:nvSpPr>
        <p:spPr>
          <a:xfrm>
            <a:off x="6150758" y="1923768"/>
            <a:ext cx="2779256" cy="4362732"/>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9" name="Flowchart: Process 16"/>
          <p:cNvSpPr/>
          <p:nvPr/>
        </p:nvSpPr>
        <p:spPr>
          <a:xfrm>
            <a:off x="3276022" y="1923768"/>
            <a:ext cx="2779256" cy="4362732"/>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10" name="Flowchart: Process 16"/>
          <p:cNvSpPr/>
          <p:nvPr/>
        </p:nvSpPr>
        <p:spPr>
          <a:xfrm>
            <a:off x="389353" y="1923768"/>
            <a:ext cx="2779256" cy="4362732"/>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15" name="Flowchart: Process 16"/>
          <p:cNvSpPr/>
          <p:nvPr/>
        </p:nvSpPr>
        <p:spPr>
          <a:xfrm>
            <a:off x="9024661" y="1923768"/>
            <a:ext cx="2779256" cy="4362732"/>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599" b="0" i="0" dirty="0">
              <a:solidFill>
                <a:schemeClr val="bg1"/>
              </a:solidFill>
              <a:latin typeface="Calibri Regular" charset="0"/>
              <a:ea typeface="Calibri Regular" charset="0"/>
              <a:cs typeface="Calibri Regular" charset="0"/>
            </a:endParaRPr>
          </a:p>
        </p:txBody>
      </p:sp>
      <p:sp>
        <p:nvSpPr>
          <p:cNvPr id="21" name="Text Placeholder 19"/>
          <p:cNvSpPr>
            <a:spLocks noGrp="1"/>
          </p:cNvSpPr>
          <p:nvPr>
            <p:ph type="body" sz="quarter" idx="12"/>
          </p:nvPr>
        </p:nvSpPr>
        <p:spPr>
          <a:xfrm>
            <a:off x="389354" y="1340212"/>
            <a:ext cx="2779256" cy="514350"/>
          </a:xfrm>
        </p:spPr>
        <p:txBody>
          <a:bodyPr anchor="t" anchorCtr="0">
            <a:normAutofit/>
          </a:bodyPr>
          <a:lstStyle>
            <a:lvl1pPr algn="ctr">
              <a:defRPr sz="1800" b="1" i="0" cap="none" baseline="0">
                <a:solidFill>
                  <a:schemeClr val="tx1"/>
                </a:solidFill>
              </a:defRPr>
            </a:lvl1pPr>
          </a:lstStyle>
          <a:p>
            <a:pPr lvl="0"/>
            <a:r>
              <a:rPr lang="en-US"/>
              <a:t>Edit Master text styles</a:t>
            </a:r>
          </a:p>
        </p:txBody>
      </p:sp>
      <p:sp>
        <p:nvSpPr>
          <p:cNvPr id="3" name="Text Placeholder 2"/>
          <p:cNvSpPr>
            <a:spLocks noGrp="1"/>
          </p:cNvSpPr>
          <p:nvPr>
            <p:ph type="body" sz="quarter" idx="16"/>
          </p:nvPr>
        </p:nvSpPr>
        <p:spPr>
          <a:xfrm>
            <a:off x="495172" y="2046006"/>
            <a:ext cx="2515693" cy="3994150"/>
          </a:xfrm>
        </p:spPr>
        <p:txBody>
          <a:bodyPr>
            <a:normAutofit/>
          </a:bodyPr>
          <a:lstStyle>
            <a:lvl1pPr>
              <a:defRPr sz="1800" baseline="0"/>
            </a:lvl1pPr>
            <a:lvl2pPr>
              <a:defRPr sz="1800" baseline="0"/>
            </a:lvl2pPr>
            <a:lvl3pPr>
              <a:defRPr sz="1800" baseline="0"/>
            </a:lvl3pPr>
            <a:lvl4pPr>
              <a:defRPr sz="1800" baseline="0"/>
            </a:lvl4pPr>
            <a:lvl5pPr>
              <a:defRPr sz="1500" baseline="0"/>
            </a:lvl5pPr>
          </a:lstStyle>
          <a:p>
            <a:pPr lvl="0"/>
            <a:r>
              <a:rPr lang="en-US"/>
              <a:t>Edit Master text styles</a:t>
            </a:r>
          </a:p>
          <a:p>
            <a:pPr lvl="1"/>
            <a:r>
              <a:rPr lang="en-US"/>
              <a:t>Second level</a:t>
            </a:r>
          </a:p>
          <a:p>
            <a:pPr lvl="2"/>
            <a:r>
              <a:rPr lang="en-US"/>
              <a:t>Third level</a:t>
            </a:r>
          </a:p>
          <a:p>
            <a:pPr lvl="3"/>
            <a:r>
              <a:rPr lang="en-US"/>
              <a:t>Fourth level</a:t>
            </a:r>
          </a:p>
        </p:txBody>
      </p:sp>
      <p:sp>
        <p:nvSpPr>
          <p:cNvPr id="31" name="Text Placeholder 2"/>
          <p:cNvSpPr>
            <a:spLocks noGrp="1"/>
          </p:cNvSpPr>
          <p:nvPr>
            <p:ph type="body" sz="quarter" idx="17"/>
          </p:nvPr>
        </p:nvSpPr>
        <p:spPr>
          <a:xfrm>
            <a:off x="3397007" y="2046006"/>
            <a:ext cx="2515693" cy="3994150"/>
          </a:xfrm>
        </p:spPr>
        <p:txBody>
          <a:bodyPr>
            <a:normAutofit/>
          </a:bodyPr>
          <a:lstStyle>
            <a:lvl1pPr>
              <a:defRPr sz="1800" baseline="0"/>
            </a:lvl1pPr>
            <a:lvl2pPr>
              <a:defRPr sz="1800" baseline="0"/>
            </a:lvl2pPr>
            <a:lvl3pPr>
              <a:defRPr sz="1800" baseline="0"/>
            </a:lvl3pPr>
            <a:lvl4pPr>
              <a:defRPr sz="1800" baseline="0"/>
            </a:lvl4pPr>
            <a:lvl5pPr>
              <a:defRPr sz="1500" baseline="0"/>
            </a:lvl5pPr>
          </a:lstStyle>
          <a:p>
            <a:pPr lvl="0"/>
            <a:r>
              <a:rPr lang="en-US"/>
              <a:t>Edit Master text styles</a:t>
            </a:r>
          </a:p>
          <a:p>
            <a:pPr lvl="1"/>
            <a:r>
              <a:rPr lang="en-US"/>
              <a:t>Second level</a:t>
            </a:r>
          </a:p>
          <a:p>
            <a:pPr lvl="2"/>
            <a:r>
              <a:rPr lang="en-US"/>
              <a:t>Third level</a:t>
            </a:r>
          </a:p>
          <a:p>
            <a:pPr lvl="3"/>
            <a:r>
              <a:rPr lang="en-US"/>
              <a:t>Fourth level</a:t>
            </a:r>
          </a:p>
        </p:txBody>
      </p:sp>
      <p:sp>
        <p:nvSpPr>
          <p:cNvPr id="32" name="Text Placeholder 2"/>
          <p:cNvSpPr>
            <a:spLocks noGrp="1"/>
          </p:cNvSpPr>
          <p:nvPr>
            <p:ph type="body" sz="quarter" idx="18"/>
          </p:nvPr>
        </p:nvSpPr>
        <p:spPr>
          <a:xfrm>
            <a:off x="6273682" y="2046006"/>
            <a:ext cx="2515693" cy="3994150"/>
          </a:xfrm>
        </p:spPr>
        <p:txBody>
          <a:bodyPr>
            <a:normAutofit/>
          </a:bodyPr>
          <a:lstStyle>
            <a:lvl1pPr>
              <a:defRPr sz="1800" baseline="0"/>
            </a:lvl1pPr>
            <a:lvl2pPr>
              <a:defRPr sz="1800" baseline="0"/>
            </a:lvl2pPr>
            <a:lvl3pPr>
              <a:defRPr sz="1800" baseline="0"/>
            </a:lvl3pPr>
            <a:lvl4pPr>
              <a:defRPr sz="1800" baseline="0"/>
            </a:lvl4pPr>
            <a:lvl5pPr>
              <a:defRPr sz="1500" baseline="0"/>
            </a:lvl5pPr>
          </a:lstStyle>
          <a:p>
            <a:pPr lvl="0"/>
            <a:r>
              <a:rPr lang="en-US"/>
              <a:t>Edit Master text styles</a:t>
            </a:r>
          </a:p>
          <a:p>
            <a:pPr lvl="1"/>
            <a:r>
              <a:rPr lang="en-US"/>
              <a:t>Second level</a:t>
            </a:r>
          </a:p>
          <a:p>
            <a:pPr lvl="2"/>
            <a:r>
              <a:rPr lang="en-US"/>
              <a:t>Third level</a:t>
            </a:r>
          </a:p>
          <a:p>
            <a:pPr lvl="3"/>
            <a:r>
              <a:rPr lang="en-US"/>
              <a:t>Fourth level</a:t>
            </a:r>
          </a:p>
        </p:txBody>
      </p:sp>
      <p:sp>
        <p:nvSpPr>
          <p:cNvPr id="34" name="Text Placeholder 2"/>
          <p:cNvSpPr>
            <a:spLocks noGrp="1"/>
          </p:cNvSpPr>
          <p:nvPr>
            <p:ph type="body" sz="quarter" idx="19"/>
          </p:nvPr>
        </p:nvSpPr>
        <p:spPr>
          <a:xfrm>
            <a:off x="9150357" y="2046006"/>
            <a:ext cx="2515693" cy="3994150"/>
          </a:xfrm>
        </p:spPr>
        <p:txBody>
          <a:bodyPr>
            <a:normAutofit/>
          </a:bodyPr>
          <a:lstStyle>
            <a:lvl1pPr>
              <a:defRPr sz="1800" baseline="0"/>
            </a:lvl1pPr>
            <a:lvl2pPr>
              <a:defRPr sz="1800" baseline="0"/>
            </a:lvl2pPr>
            <a:lvl3pPr>
              <a:defRPr sz="1800" baseline="0"/>
            </a:lvl3pPr>
            <a:lvl4pPr>
              <a:defRPr sz="1800" baseline="0"/>
            </a:lvl4pPr>
            <a:lvl5pPr>
              <a:defRPr sz="1500" baseline="0"/>
            </a:lvl5pPr>
          </a:lstStyle>
          <a:p>
            <a:pPr lvl="0"/>
            <a:r>
              <a:rPr lang="en-US"/>
              <a:t>Edit Master text styles</a:t>
            </a:r>
          </a:p>
          <a:p>
            <a:pPr lvl="1"/>
            <a:r>
              <a:rPr lang="en-US"/>
              <a:t>Second level</a:t>
            </a:r>
          </a:p>
          <a:p>
            <a:pPr lvl="2"/>
            <a:r>
              <a:rPr lang="en-US"/>
              <a:t>Third level</a:t>
            </a:r>
          </a:p>
          <a:p>
            <a:pPr lvl="3"/>
            <a:r>
              <a:rPr lang="en-US"/>
              <a:t>Fourth level</a:t>
            </a:r>
          </a:p>
        </p:txBody>
      </p:sp>
      <p:sp>
        <p:nvSpPr>
          <p:cNvPr id="17" name="Title Placeholder 3"/>
          <p:cNvSpPr>
            <a:spLocks noGrp="1"/>
          </p:cNvSpPr>
          <p:nvPr>
            <p:ph type="title"/>
          </p:nvPr>
        </p:nvSpPr>
        <p:spPr>
          <a:xfrm>
            <a:off x="646685" y="500683"/>
            <a:ext cx="10993380" cy="85725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18" name="Text Placeholder 19"/>
          <p:cNvSpPr>
            <a:spLocks noGrp="1"/>
          </p:cNvSpPr>
          <p:nvPr>
            <p:ph type="body" sz="quarter" idx="20"/>
          </p:nvPr>
        </p:nvSpPr>
        <p:spPr>
          <a:xfrm>
            <a:off x="3276022" y="1340212"/>
            <a:ext cx="2779256" cy="514350"/>
          </a:xfrm>
        </p:spPr>
        <p:txBody>
          <a:bodyPr anchor="t" anchorCtr="0">
            <a:normAutofit/>
          </a:bodyPr>
          <a:lstStyle>
            <a:lvl1pPr algn="ctr">
              <a:defRPr sz="1800" b="1" i="0" cap="none" baseline="0">
                <a:solidFill>
                  <a:schemeClr val="tx1"/>
                </a:solidFill>
              </a:defRPr>
            </a:lvl1pPr>
          </a:lstStyle>
          <a:p>
            <a:pPr lvl="0"/>
            <a:r>
              <a:rPr lang="en-US"/>
              <a:t>Edit Master text styles</a:t>
            </a:r>
          </a:p>
        </p:txBody>
      </p:sp>
      <p:sp>
        <p:nvSpPr>
          <p:cNvPr id="22" name="Text Placeholder 19"/>
          <p:cNvSpPr>
            <a:spLocks noGrp="1"/>
          </p:cNvSpPr>
          <p:nvPr>
            <p:ph type="body" sz="quarter" idx="21"/>
          </p:nvPr>
        </p:nvSpPr>
        <p:spPr>
          <a:xfrm>
            <a:off x="6150758" y="1340212"/>
            <a:ext cx="2779256" cy="514350"/>
          </a:xfrm>
        </p:spPr>
        <p:txBody>
          <a:bodyPr anchor="t" anchorCtr="0">
            <a:normAutofit/>
          </a:bodyPr>
          <a:lstStyle>
            <a:lvl1pPr algn="ctr">
              <a:defRPr sz="1800" b="1" i="0" cap="none" baseline="0">
                <a:solidFill>
                  <a:schemeClr val="tx1"/>
                </a:solidFill>
              </a:defRPr>
            </a:lvl1pPr>
          </a:lstStyle>
          <a:p>
            <a:pPr lvl="0"/>
            <a:r>
              <a:rPr lang="en-US"/>
              <a:t>Edit Master text styles</a:t>
            </a:r>
          </a:p>
        </p:txBody>
      </p:sp>
      <p:sp>
        <p:nvSpPr>
          <p:cNvPr id="23" name="Text Placeholder 19"/>
          <p:cNvSpPr>
            <a:spLocks noGrp="1"/>
          </p:cNvSpPr>
          <p:nvPr>
            <p:ph type="body" sz="quarter" idx="22"/>
          </p:nvPr>
        </p:nvSpPr>
        <p:spPr>
          <a:xfrm>
            <a:off x="9024661" y="1340212"/>
            <a:ext cx="2779256" cy="514350"/>
          </a:xfrm>
        </p:spPr>
        <p:txBody>
          <a:bodyPr anchor="t" anchorCtr="0">
            <a:normAutofit/>
          </a:bodyPr>
          <a:lstStyle>
            <a:lvl1pPr algn="ctr">
              <a:defRPr sz="1800" b="1" i="0" cap="none"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54963158"/>
      </p:ext>
    </p:extLst>
  </p:cSld>
  <p:clrMapOvr>
    <a:masterClrMapping/>
  </p:clrMapOvr>
  <p:hf sldNum="0" hdr="0" ftr="0" dt="0"/>
  <p:extLst mod="1">
    <p:ext uri="{DCECCB84-F9BA-43D5-87BE-67443E8EF086}">
      <p15:sldGuideLst xmlns:p15="http://schemas.microsoft.com/office/powerpoint/2012/main">
        <p15:guide id="1" pos="19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hart">
    <p:spTree>
      <p:nvGrpSpPr>
        <p:cNvPr id="1" name=""/>
        <p:cNvGrpSpPr/>
        <p:nvPr/>
      </p:nvGrpSpPr>
      <p:grpSpPr>
        <a:xfrm>
          <a:off x="0" y="0"/>
          <a:ext cx="0" cy="0"/>
          <a:chOff x="0" y="0"/>
          <a:chExt cx="0" cy="0"/>
        </a:xfrm>
      </p:grpSpPr>
      <p:graphicFrame>
        <p:nvGraphicFramePr>
          <p:cNvPr id="5" name="Chart 4"/>
          <p:cNvGraphicFramePr/>
          <p:nvPr>
            <p:extLst/>
          </p:nvPr>
        </p:nvGraphicFramePr>
        <p:xfrm>
          <a:off x="2031471" y="527161"/>
          <a:ext cx="8125884"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4351923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ie Chart">
    <p:spTree>
      <p:nvGrpSpPr>
        <p:cNvPr id="1" name=""/>
        <p:cNvGrpSpPr/>
        <p:nvPr/>
      </p:nvGrpSpPr>
      <p:grpSpPr>
        <a:xfrm>
          <a:off x="0" y="0"/>
          <a:ext cx="0" cy="0"/>
          <a:chOff x="0" y="0"/>
          <a:chExt cx="0" cy="0"/>
        </a:xfrm>
      </p:grpSpPr>
      <p:graphicFrame>
        <p:nvGraphicFramePr>
          <p:cNvPr id="5" name="Chart 4"/>
          <p:cNvGraphicFramePr/>
          <p:nvPr>
            <p:extLst/>
          </p:nvPr>
        </p:nvGraphicFramePr>
        <p:xfrm>
          <a:off x="2031471" y="527161"/>
          <a:ext cx="8125884"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5225330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041B31"/>
        </a:solidFill>
        <a:effectLst/>
      </p:bgPr>
    </p:bg>
    <p:spTree>
      <p:nvGrpSpPr>
        <p:cNvPr id="1" name=""/>
        <p:cNvGrpSpPr/>
        <p:nvPr/>
      </p:nvGrpSpPr>
      <p:grpSpPr>
        <a:xfrm>
          <a:off x="0" y="0"/>
          <a:ext cx="0" cy="0"/>
          <a:chOff x="0" y="0"/>
          <a:chExt cx="0" cy="0"/>
        </a:xfrm>
      </p:grpSpPr>
      <p:grpSp>
        <p:nvGrpSpPr>
          <p:cNvPr id="2" name="Group 1"/>
          <p:cNvGrpSpPr/>
          <p:nvPr/>
        </p:nvGrpSpPr>
        <p:grpSpPr>
          <a:xfrm>
            <a:off x="0" y="2188"/>
            <a:ext cx="12188825" cy="6858000"/>
            <a:chOff x="0" y="2188"/>
            <a:chExt cx="12188825" cy="6858000"/>
          </a:xfrm>
        </p:grpSpPr>
        <p:pic>
          <p:nvPicPr>
            <p:cNvPr id="4" name="Picture 3">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5"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11">
            <a:extLst>
              <a:ext uri="{FF2B5EF4-FFF2-40B4-BE49-F238E27FC236}">
                <a16:creationId xmlns:a16="http://schemas.microsoft.com/office/drawing/2014/main" id="{839C75F1-DA5F-364D-AB84-9D40DF017B5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6072" y="5440805"/>
            <a:ext cx="2422863" cy="82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F712430E-0EC1-BF45-B5CC-36FD4FA0D55F}"/>
              </a:ext>
            </a:extLst>
          </p:cNvPr>
          <p:cNvCxnSpPr/>
          <p:nvPr/>
        </p:nvCxnSpPr>
        <p:spPr>
          <a:xfrm>
            <a:off x="3427849" y="5440806"/>
            <a:ext cx="1" cy="771869"/>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 Placeholder 2">
            <a:extLst>
              <a:ext uri="{FF2B5EF4-FFF2-40B4-BE49-F238E27FC236}">
                <a16:creationId xmlns:a16="http://schemas.microsoft.com/office/drawing/2014/main" id="{551375FA-9577-9D4A-A95E-7E9109ECA3B1}"/>
              </a:ext>
            </a:extLst>
          </p:cNvPr>
          <p:cNvSpPr>
            <a:spLocks noGrp="1"/>
          </p:cNvSpPr>
          <p:nvPr>
            <p:ph type="body" sz="quarter" idx="10" hasCustomPrompt="1"/>
          </p:nvPr>
        </p:nvSpPr>
        <p:spPr>
          <a:xfrm>
            <a:off x="962568" y="1708110"/>
            <a:ext cx="10044955" cy="2030513"/>
          </a:xfrm>
          <a:prstGeom prst="rect">
            <a:avLst/>
          </a:prstGeom>
        </p:spPr>
        <p:txBody>
          <a:bodyPr>
            <a:noAutofit/>
          </a:bodyPr>
          <a:lstStyle>
            <a:lvl1pPr marL="0" indent="0">
              <a:buNone/>
              <a:defRPr sz="4000" b="1" i="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edit Cover Slide Title</a:t>
            </a:r>
          </a:p>
        </p:txBody>
      </p:sp>
      <p:sp>
        <p:nvSpPr>
          <p:cNvPr id="9" name="Text Placeholder 2">
            <a:extLst>
              <a:ext uri="{FF2B5EF4-FFF2-40B4-BE49-F238E27FC236}">
                <a16:creationId xmlns:a16="http://schemas.microsoft.com/office/drawing/2014/main" id="{9650EBCC-31B8-AA43-872D-11AC1064E99C}"/>
              </a:ext>
            </a:extLst>
          </p:cNvPr>
          <p:cNvSpPr>
            <a:spLocks noGrp="1"/>
          </p:cNvSpPr>
          <p:nvPr>
            <p:ph type="body" sz="quarter" idx="11" hasCustomPrompt="1"/>
          </p:nvPr>
        </p:nvSpPr>
        <p:spPr>
          <a:xfrm>
            <a:off x="962569" y="2514225"/>
            <a:ext cx="9240044" cy="1227597"/>
          </a:xfrm>
          <a:prstGeom prst="rect">
            <a:avLst/>
          </a:prstGeom>
        </p:spPr>
        <p:txBody>
          <a:bodyPr/>
          <a:lstStyle>
            <a:lvl1pPr marL="0" indent="0">
              <a:buNone/>
              <a:defRPr sz="3000" b="0" i="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Second level sub header</a:t>
            </a:r>
          </a:p>
        </p:txBody>
      </p:sp>
      <p:sp>
        <p:nvSpPr>
          <p:cNvPr id="10" name="Text Placeholder 2">
            <a:extLst>
              <a:ext uri="{FF2B5EF4-FFF2-40B4-BE49-F238E27FC236}">
                <a16:creationId xmlns:a16="http://schemas.microsoft.com/office/drawing/2014/main" id="{DF8E266D-53AA-3748-BAA2-43F62DF16434}"/>
              </a:ext>
            </a:extLst>
          </p:cNvPr>
          <p:cNvSpPr>
            <a:spLocks noGrp="1"/>
          </p:cNvSpPr>
          <p:nvPr>
            <p:ph type="body" sz="quarter" idx="12" hasCustomPrompt="1"/>
          </p:nvPr>
        </p:nvSpPr>
        <p:spPr>
          <a:xfrm>
            <a:off x="3789989" y="5473994"/>
            <a:ext cx="6497011" cy="469606"/>
          </a:xfrm>
          <a:prstGeom prst="rect">
            <a:avLst/>
          </a:prstGeom>
        </p:spPr>
        <p:txBody>
          <a:bodyPr/>
          <a:lstStyle>
            <a:lvl1pPr marL="0" indent="0">
              <a:buNone/>
              <a:defRPr sz="2500" b="1" i="0" cap="all" baseline="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edit PRESENTER NAME</a:t>
            </a:r>
          </a:p>
        </p:txBody>
      </p:sp>
      <p:sp>
        <p:nvSpPr>
          <p:cNvPr id="11" name="Text Placeholder 2">
            <a:extLst>
              <a:ext uri="{FF2B5EF4-FFF2-40B4-BE49-F238E27FC236}">
                <a16:creationId xmlns:a16="http://schemas.microsoft.com/office/drawing/2014/main" id="{531AD1A4-AA58-6449-82C2-5F29F8EAB33B}"/>
              </a:ext>
            </a:extLst>
          </p:cNvPr>
          <p:cNvSpPr>
            <a:spLocks noGrp="1"/>
          </p:cNvSpPr>
          <p:nvPr>
            <p:ph type="body" sz="quarter" idx="13" hasCustomPrompt="1"/>
          </p:nvPr>
        </p:nvSpPr>
        <p:spPr>
          <a:xfrm>
            <a:off x="3789991" y="5943225"/>
            <a:ext cx="6497010" cy="565860"/>
          </a:xfrm>
          <a:prstGeom prst="rect">
            <a:avLst/>
          </a:prstGeom>
        </p:spPr>
        <p:txBody>
          <a:bodyPr/>
          <a:lstStyle>
            <a:lvl1pPr marL="0" indent="0">
              <a:buNone/>
              <a:defRPr sz="2200" b="0" i="0" baseline="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enter presenter title</a:t>
            </a:r>
          </a:p>
        </p:txBody>
      </p:sp>
    </p:spTree>
    <p:extLst>
      <p:ext uri="{BB962C8B-B14F-4D97-AF65-F5344CB8AC3E}">
        <p14:creationId xmlns:p14="http://schemas.microsoft.com/office/powerpoint/2010/main" val="4055794332"/>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Extra Room">
    <p:bg>
      <p:bgPr>
        <a:solidFill>
          <a:srgbClr val="041B31"/>
        </a:solidFill>
        <a:effectLst/>
      </p:bgPr>
    </p:bg>
    <p:spTree>
      <p:nvGrpSpPr>
        <p:cNvPr id="1" name=""/>
        <p:cNvGrpSpPr/>
        <p:nvPr/>
      </p:nvGrpSpPr>
      <p:grpSpPr>
        <a:xfrm>
          <a:off x="0" y="0"/>
          <a:ext cx="0" cy="0"/>
          <a:chOff x="0" y="0"/>
          <a:chExt cx="0" cy="0"/>
        </a:xfrm>
      </p:grpSpPr>
      <p:grpSp>
        <p:nvGrpSpPr>
          <p:cNvPr id="12" name="Group 11"/>
          <p:cNvGrpSpPr/>
          <p:nvPr/>
        </p:nvGrpSpPr>
        <p:grpSpPr>
          <a:xfrm>
            <a:off x="0" y="2188"/>
            <a:ext cx="12188825" cy="6858000"/>
            <a:chOff x="0" y="2188"/>
            <a:chExt cx="12188825" cy="6858000"/>
          </a:xfrm>
        </p:grpSpPr>
        <p:pic>
          <p:nvPicPr>
            <p:cNvPr id="13" name="Picture 12">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14"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11">
            <a:extLst>
              <a:ext uri="{FF2B5EF4-FFF2-40B4-BE49-F238E27FC236}">
                <a16:creationId xmlns:a16="http://schemas.microsoft.com/office/drawing/2014/main" id="{839C75F1-DA5F-364D-AB84-9D40DF017B5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4579" y="965348"/>
            <a:ext cx="2422863" cy="82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2">
            <a:extLst>
              <a:ext uri="{FF2B5EF4-FFF2-40B4-BE49-F238E27FC236}">
                <a16:creationId xmlns:a16="http://schemas.microsoft.com/office/drawing/2014/main" id="{551375FA-9577-9D4A-A95E-7E9109ECA3B1}"/>
              </a:ext>
            </a:extLst>
          </p:cNvPr>
          <p:cNvSpPr>
            <a:spLocks noGrp="1"/>
          </p:cNvSpPr>
          <p:nvPr>
            <p:ph type="body" sz="quarter" idx="10" hasCustomPrompt="1"/>
          </p:nvPr>
        </p:nvSpPr>
        <p:spPr>
          <a:xfrm>
            <a:off x="962569" y="1950391"/>
            <a:ext cx="10403770" cy="2042875"/>
          </a:xfrm>
          <a:prstGeom prst="rect">
            <a:avLst/>
          </a:prstGeom>
        </p:spPr>
        <p:txBody>
          <a:bodyPr>
            <a:noAutofit/>
          </a:bodyPr>
          <a:lstStyle>
            <a:lvl1pPr marL="0" indent="0">
              <a:buNone/>
              <a:defRPr sz="4000" b="1" i="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edit Cover Slide Title</a:t>
            </a:r>
          </a:p>
        </p:txBody>
      </p:sp>
      <p:sp>
        <p:nvSpPr>
          <p:cNvPr id="9" name="Text Placeholder 2">
            <a:extLst>
              <a:ext uri="{FF2B5EF4-FFF2-40B4-BE49-F238E27FC236}">
                <a16:creationId xmlns:a16="http://schemas.microsoft.com/office/drawing/2014/main" id="{9650EBCC-31B8-AA43-872D-11AC1064E99C}"/>
              </a:ext>
            </a:extLst>
          </p:cNvPr>
          <p:cNvSpPr>
            <a:spLocks noGrp="1"/>
          </p:cNvSpPr>
          <p:nvPr>
            <p:ph type="body" sz="quarter" idx="11" hasCustomPrompt="1"/>
          </p:nvPr>
        </p:nvSpPr>
        <p:spPr>
          <a:xfrm>
            <a:off x="962569" y="2756506"/>
            <a:ext cx="9240044" cy="1227597"/>
          </a:xfrm>
          <a:prstGeom prst="rect">
            <a:avLst/>
          </a:prstGeom>
        </p:spPr>
        <p:txBody>
          <a:bodyPr/>
          <a:lstStyle>
            <a:lvl1pPr marL="0" indent="0">
              <a:buNone/>
              <a:defRPr sz="3000" b="0" i="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Second level sub header</a:t>
            </a:r>
          </a:p>
        </p:txBody>
      </p:sp>
      <p:sp>
        <p:nvSpPr>
          <p:cNvPr id="10" name="Text Placeholder 2">
            <a:extLst>
              <a:ext uri="{FF2B5EF4-FFF2-40B4-BE49-F238E27FC236}">
                <a16:creationId xmlns:a16="http://schemas.microsoft.com/office/drawing/2014/main" id="{DF8E266D-53AA-3748-BAA2-43F62DF16434}"/>
              </a:ext>
            </a:extLst>
          </p:cNvPr>
          <p:cNvSpPr>
            <a:spLocks noGrp="1"/>
          </p:cNvSpPr>
          <p:nvPr>
            <p:ph type="body" sz="quarter" idx="12" hasCustomPrompt="1"/>
          </p:nvPr>
        </p:nvSpPr>
        <p:spPr>
          <a:xfrm>
            <a:off x="6868470" y="4760206"/>
            <a:ext cx="5242250" cy="469606"/>
          </a:xfrm>
          <a:prstGeom prst="rect">
            <a:avLst/>
          </a:prstGeom>
        </p:spPr>
        <p:txBody>
          <a:bodyPr/>
          <a:lstStyle>
            <a:lvl1pPr marL="0" indent="0">
              <a:buNone/>
              <a:defRPr sz="2500" b="1" i="0" cap="all" baseline="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edit PRESENTER NAME</a:t>
            </a:r>
          </a:p>
        </p:txBody>
      </p:sp>
      <p:sp>
        <p:nvSpPr>
          <p:cNvPr id="11" name="Text Placeholder 2">
            <a:extLst>
              <a:ext uri="{FF2B5EF4-FFF2-40B4-BE49-F238E27FC236}">
                <a16:creationId xmlns:a16="http://schemas.microsoft.com/office/drawing/2014/main" id="{531AD1A4-AA58-6449-82C2-5F29F8EAB33B}"/>
              </a:ext>
            </a:extLst>
          </p:cNvPr>
          <p:cNvSpPr>
            <a:spLocks noGrp="1"/>
          </p:cNvSpPr>
          <p:nvPr>
            <p:ph type="body" sz="quarter" idx="13" hasCustomPrompt="1"/>
          </p:nvPr>
        </p:nvSpPr>
        <p:spPr>
          <a:xfrm>
            <a:off x="6868471" y="5146141"/>
            <a:ext cx="5242249" cy="1628564"/>
          </a:xfrm>
          <a:prstGeom prst="rect">
            <a:avLst/>
          </a:prstGeom>
        </p:spPr>
        <p:txBody>
          <a:bodyPr>
            <a:normAutofit/>
          </a:bodyPr>
          <a:lstStyle>
            <a:lvl1pPr marL="0" indent="0">
              <a:lnSpc>
                <a:spcPct val="100000"/>
              </a:lnSpc>
              <a:spcBef>
                <a:spcPts val="0"/>
              </a:spcBef>
              <a:buNone/>
              <a:defRPr sz="2000" b="0" i="0" baseline="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enter presenter title</a:t>
            </a:r>
          </a:p>
          <a:p>
            <a:pPr lvl="0"/>
            <a:r>
              <a:rPr lang="en-US" dirty="0"/>
              <a:t>Click to enter email address</a:t>
            </a:r>
          </a:p>
          <a:p>
            <a:pPr lvl="0"/>
            <a:r>
              <a:rPr lang="en-US" dirty="0"/>
              <a:t>Click to enter phone number</a:t>
            </a:r>
          </a:p>
          <a:p>
            <a:pPr lvl="0"/>
            <a:r>
              <a:rPr lang="en-US" dirty="0"/>
              <a:t>Click to enter date</a:t>
            </a:r>
          </a:p>
        </p:txBody>
      </p:sp>
    </p:spTree>
    <p:extLst>
      <p:ext uri="{BB962C8B-B14F-4D97-AF65-F5344CB8AC3E}">
        <p14:creationId xmlns:p14="http://schemas.microsoft.com/office/powerpoint/2010/main" val="220014127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Title Slide with Partner Logo">
    <p:bg>
      <p:bgPr>
        <a:solidFill>
          <a:srgbClr val="041B31"/>
        </a:solidFill>
        <a:effectLst/>
      </p:bgPr>
    </p:bg>
    <p:spTree>
      <p:nvGrpSpPr>
        <p:cNvPr id="1" name=""/>
        <p:cNvGrpSpPr/>
        <p:nvPr/>
      </p:nvGrpSpPr>
      <p:grpSpPr>
        <a:xfrm>
          <a:off x="0" y="0"/>
          <a:ext cx="0" cy="0"/>
          <a:chOff x="0" y="0"/>
          <a:chExt cx="0" cy="0"/>
        </a:xfrm>
      </p:grpSpPr>
      <p:grpSp>
        <p:nvGrpSpPr>
          <p:cNvPr id="13" name="Group 12"/>
          <p:cNvGrpSpPr/>
          <p:nvPr/>
        </p:nvGrpSpPr>
        <p:grpSpPr>
          <a:xfrm>
            <a:off x="0" y="2188"/>
            <a:ext cx="12188825" cy="6858000"/>
            <a:chOff x="0" y="2188"/>
            <a:chExt cx="12188825" cy="6858000"/>
          </a:xfrm>
        </p:grpSpPr>
        <p:pic>
          <p:nvPicPr>
            <p:cNvPr id="14" name="Picture 13">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15"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11">
            <a:extLst>
              <a:ext uri="{FF2B5EF4-FFF2-40B4-BE49-F238E27FC236}">
                <a16:creationId xmlns:a16="http://schemas.microsoft.com/office/drawing/2014/main" id="{839C75F1-DA5F-364D-AB84-9D40DF017B5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1363" y="3513487"/>
            <a:ext cx="2422863" cy="82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F712430E-0EC1-BF45-B5CC-36FD4FA0D55F}"/>
              </a:ext>
            </a:extLst>
          </p:cNvPr>
          <p:cNvCxnSpPr/>
          <p:nvPr/>
        </p:nvCxnSpPr>
        <p:spPr>
          <a:xfrm>
            <a:off x="3316626" y="3627335"/>
            <a:ext cx="0" cy="60030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 Placeholder 2">
            <a:extLst>
              <a:ext uri="{FF2B5EF4-FFF2-40B4-BE49-F238E27FC236}">
                <a16:creationId xmlns:a16="http://schemas.microsoft.com/office/drawing/2014/main" id="{551375FA-9577-9D4A-A95E-7E9109ECA3B1}"/>
              </a:ext>
            </a:extLst>
          </p:cNvPr>
          <p:cNvSpPr>
            <a:spLocks noGrp="1"/>
          </p:cNvSpPr>
          <p:nvPr>
            <p:ph type="body" sz="quarter" idx="10" hasCustomPrompt="1"/>
          </p:nvPr>
        </p:nvSpPr>
        <p:spPr>
          <a:xfrm>
            <a:off x="962569" y="1078190"/>
            <a:ext cx="10357472" cy="2046975"/>
          </a:xfrm>
          <a:prstGeom prst="rect">
            <a:avLst/>
          </a:prstGeom>
        </p:spPr>
        <p:txBody>
          <a:bodyPr>
            <a:noAutofit/>
          </a:bodyPr>
          <a:lstStyle>
            <a:lvl1pPr marL="0" indent="0">
              <a:buNone/>
              <a:defRPr sz="4000" b="1" i="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edit Cover Slide Title</a:t>
            </a:r>
          </a:p>
        </p:txBody>
      </p:sp>
      <p:sp>
        <p:nvSpPr>
          <p:cNvPr id="9" name="Text Placeholder 2">
            <a:extLst>
              <a:ext uri="{FF2B5EF4-FFF2-40B4-BE49-F238E27FC236}">
                <a16:creationId xmlns:a16="http://schemas.microsoft.com/office/drawing/2014/main" id="{9650EBCC-31B8-AA43-872D-11AC1064E99C}"/>
              </a:ext>
            </a:extLst>
          </p:cNvPr>
          <p:cNvSpPr>
            <a:spLocks noGrp="1"/>
          </p:cNvSpPr>
          <p:nvPr>
            <p:ph type="body" sz="quarter" idx="11" hasCustomPrompt="1"/>
          </p:nvPr>
        </p:nvSpPr>
        <p:spPr>
          <a:xfrm>
            <a:off x="962569" y="1884305"/>
            <a:ext cx="9240044" cy="1227597"/>
          </a:xfrm>
          <a:prstGeom prst="rect">
            <a:avLst/>
          </a:prstGeom>
        </p:spPr>
        <p:txBody>
          <a:bodyPr/>
          <a:lstStyle>
            <a:lvl1pPr marL="0" indent="0">
              <a:buNone/>
              <a:defRPr sz="3000" b="0" i="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Second level sub header</a:t>
            </a:r>
          </a:p>
        </p:txBody>
      </p:sp>
      <p:sp>
        <p:nvSpPr>
          <p:cNvPr id="10" name="Text Placeholder 2">
            <a:extLst>
              <a:ext uri="{FF2B5EF4-FFF2-40B4-BE49-F238E27FC236}">
                <a16:creationId xmlns:a16="http://schemas.microsoft.com/office/drawing/2014/main" id="{DF8E266D-53AA-3748-BAA2-43F62DF16434}"/>
              </a:ext>
            </a:extLst>
          </p:cNvPr>
          <p:cNvSpPr>
            <a:spLocks noGrp="1"/>
          </p:cNvSpPr>
          <p:nvPr>
            <p:ph type="body" sz="quarter" idx="12" hasCustomPrompt="1"/>
          </p:nvPr>
        </p:nvSpPr>
        <p:spPr>
          <a:xfrm>
            <a:off x="6690794" y="5682332"/>
            <a:ext cx="5399605" cy="469606"/>
          </a:xfrm>
          <a:prstGeom prst="rect">
            <a:avLst/>
          </a:prstGeom>
        </p:spPr>
        <p:txBody>
          <a:bodyPr/>
          <a:lstStyle>
            <a:lvl1pPr marL="0" indent="0">
              <a:buNone/>
              <a:defRPr sz="2500" b="1" i="0" cap="all" baseline="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edit PRESENTER NAME</a:t>
            </a:r>
          </a:p>
        </p:txBody>
      </p:sp>
      <p:sp>
        <p:nvSpPr>
          <p:cNvPr id="11" name="Text Placeholder 2">
            <a:extLst>
              <a:ext uri="{FF2B5EF4-FFF2-40B4-BE49-F238E27FC236}">
                <a16:creationId xmlns:a16="http://schemas.microsoft.com/office/drawing/2014/main" id="{531AD1A4-AA58-6449-82C2-5F29F8EAB33B}"/>
              </a:ext>
            </a:extLst>
          </p:cNvPr>
          <p:cNvSpPr>
            <a:spLocks noGrp="1"/>
          </p:cNvSpPr>
          <p:nvPr>
            <p:ph type="body" sz="quarter" idx="13" hasCustomPrompt="1"/>
          </p:nvPr>
        </p:nvSpPr>
        <p:spPr>
          <a:xfrm>
            <a:off x="6690796" y="6151563"/>
            <a:ext cx="5399604" cy="565860"/>
          </a:xfrm>
          <a:prstGeom prst="rect">
            <a:avLst/>
          </a:prstGeom>
        </p:spPr>
        <p:txBody>
          <a:bodyPr/>
          <a:lstStyle>
            <a:lvl1pPr marL="0" indent="0">
              <a:buNone/>
              <a:defRPr sz="2200" b="0" i="0" baseline="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enter presenter title</a:t>
            </a:r>
          </a:p>
        </p:txBody>
      </p:sp>
      <p:sp>
        <p:nvSpPr>
          <p:cNvPr id="12" name="Picture Placeholder 11">
            <a:extLst>
              <a:ext uri="{FF2B5EF4-FFF2-40B4-BE49-F238E27FC236}">
                <a16:creationId xmlns:a16="http://schemas.microsoft.com/office/drawing/2014/main" id="{B70160E2-67AB-DF42-9ACA-D2E7C40FDF59}"/>
              </a:ext>
            </a:extLst>
          </p:cNvPr>
          <p:cNvSpPr>
            <a:spLocks noGrp="1"/>
          </p:cNvSpPr>
          <p:nvPr>
            <p:ph type="pic" sz="quarter" idx="14" hasCustomPrompt="1"/>
          </p:nvPr>
        </p:nvSpPr>
        <p:spPr>
          <a:xfrm>
            <a:off x="3644508" y="3457464"/>
            <a:ext cx="2278529" cy="1007859"/>
          </a:xfrm>
        </p:spPr>
        <p:txBody>
          <a:bodyPr/>
          <a:lstStyle>
            <a:lvl1pPr>
              <a:defRPr>
                <a:solidFill>
                  <a:schemeClr val="bg1"/>
                </a:solidFill>
              </a:defRPr>
            </a:lvl1pPr>
          </a:lstStyle>
          <a:p>
            <a:r>
              <a:rPr lang="en-US" dirty="0"/>
              <a:t>Partner Logo</a:t>
            </a:r>
          </a:p>
        </p:txBody>
      </p:sp>
    </p:spTree>
    <p:extLst>
      <p:ext uri="{BB962C8B-B14F-4D97-AF65-F5344CB8AC3E}">
        <p14:creationId xmlns:p14="http://schemas.microsoft.com/office/powerpoint/2010/main" val="544427614"/>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itle and Sub-header">
    <p:bg>
      <p:bgPr>
        <a:solidFill>
          <a:srgbClr val="041B31"/>
        </a:solidFill>
        <a:effectLst/>
      </p:bgPr>
    </p:bg>
    <p:spTree>
      <p:nvGrpSpPr>
        <p:cNvPr id="1" name=""/>
        <p:cNvGrpSpPr/>
        <p:nvPr/>
      </p:nvGrpSpPr>
      <p:grpSpPr>
        <a:xfrm>
          <a:off x="0" y="0"/>
          <a:ext cx="0" cy="0"/>
          <a:chOff x="0" y="0"/>
          <a:chExt cx="0" cy="0"/>
        </a:xfrm>
      </p:grpSpPr>
      <p:grpSp>
        <p:nvGrpSpPr>
          <p:cNvPr id="9" name="Group 8"/>
          <p:cNvGrpSpPr/>
          <p:nvPr/>
        </p:nvGrpSpPr>
        <p:grpSpPr>
          <a:xfrm>
            <a:off x="0" y="2188"/>
            <a:ext cx="12188825" cy="6858000"/>
            <a:chOff x="0" y="2188"/>
            <a:chExt cx="12188825" cy="6858000"/>
          </a:xfrm>
        </p:grpSpPr>
        <p:pic>
          <p:nvPicPr>
            <p:cNvPr id="10" name="Picture 9">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11"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11">
            <a:extLst>
              <a:ext uri="{FF2B5EF4-FFF2-40B4-BE49-F238E27FC236}">
                <a16:creationId xmlns:a16="http://schemas.microsoft.com/office/drawing/2014/main" id="{2E3D0241-31DD-274D-9863-90A9D1CB22B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6072" y="5440805"/>
            <a:ext cx="2422863" cy="82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a:extLst>
              <a:ext uri="{FF2B5EF4-FFF2-40B4-BE49-F238E27FC236}">
                <a16:creationId xmlns:a16="http://schemas.microsoft.com/office/drawing/2014/main" id="{0119F00C-ABB1-5A47-98FD-74E518603910}"/>
              </a:ext>
            </a:extLst>
          </p:cNvPr>
          <p:cNvSpPr>
            <a:spLocks noGrp="1"/>
          </p:cNvSpPr>
          <p:nvPr>
            <p:ph type="body" sz="quarter" idx="10" hasCustomPrompt="1"/>
          </p:nvPr>
        </p:nvSpPr>
        <p:spPr>
          <a:xfrm>
            <a:off x="962568" y="1708110"/>
            <a:ext cx="10253299" cy="2018938"/>
          </a:xfrm>
          <a:prstGeom prst="rect">
            <a:avLst/>
          </a:prstGeom>
        </p:spPr>
        <p:txBody>
          <a:bodyPr>
            <a:noAutofit/>
          </a:bodyPr>
          <a:lstStyle>
            <a:lvl1pPr marL="0" indent="0">
              <a:buNone/>
              <a:defRPr sz="4000" b="1" i="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edit Cover Slide Title</a:t>
            </a:r>
          </a:p>
        </p:txBody>
      </p:sp>
      <p:sp>
        <p:nvSpPr>
          <p:cNvPr id="8" name="Text Placeholder 2">
            <a:extLst>
              <a:ext uri="{FF2B5EF4-FFF2-40B4-BE49-F238E27FC236}">
                <a16:creationId xmlns:a16="http://schemas.microsoft.com/office/drawing/2014/main" id="{E843CFC9-13D8-7D48-9C40-F52D231DE2BB}"/>
              </a:ext>
            </a:extLst>
          </p:cNvPr>
          <p:cNvSpPr>
            <a:spLocks noGrp="1"/>
          </p:cNvSpPr>
          <p:nvPr>
            <p:ph type="body" sz="quarter" idx="11" hasCustomPrompt="1"/>
          </p:nvPr>
        </p:nvSpPr>
        <p:spPr>
          <a:xfrm>
            <a:off x="962569" y="2514225"/>
            <a:ext cx="9240044" cy="1227597"/>
          </a:xfrm>
          <a:prstGeom prst="rect">
            <a:avLst/>
          </a:prstGeom>
        </p:spPr>
        <p:txBody>
          <a:bodyPr/>
          <a:lstStyle>
            <a:lvl1pPr marL="0" indent="0">
              <a:buNone/>
              <a:defRPr sz="3000" b="0" i="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Second level sub header</a:t>
            </a:r>
          </a:p>
        </p:txBody>
      </p:sp>
    </p:spTree>
    <p:extLst>
      <p:ext uri="{BB962C8B-B14F-4D97-AF65-F5344CB8AC3E}">
        <p14:creationId xmlns:p14="http://schemas.microsoft.com/office/powerpoint/2010/main" val="3349986734"/>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without Sub-header">
    <p:bg>
      <p:bgPr>
        <a:solidFill>
          <a:srgbClr val="041B31"/>
        </a:solidFill>
        <a:effectLst/>
      </p:bgPr>
    </p:bg>
    <p:spTree>
      <p:nvGrpSpPr>
        <p:cNvPr id="1" name=""/>
        <p:cNvGrpSpPr/>
        <p:nvPr/>
      </p:nvGrpSpPr>
      <p:grpSpPr>
        <a:xfrm>
          <a:off x="0" y="0"/>
          <a:ext cx="0" cy="0"/>
          <a:chOff x="0" y="0"/>
          <a:chExt cx="0" cy="0"/>
        </a:xfrm>
      </p:grpSpPr>
      <p:grpSp>
        <p:nvGrpSpPr>
          <p:cNvPr id="8" name="Group 7"/>
          <p:cNvGrpSpPr/>
          <p:nvPr/>
        </p:nvGrpSpPr>
        <p:grpSpPr>
          <a:xfrm>
            <a:off x="0" y="2188"/>
            <a:ext cx="12188825" cy="6858000"/>
            <a:chOff x="0" y="2188"/>
            <a:chExt cx="12188825" cy="6858000"/>
          </a:xfrm>
        </p:grpSpPr>
        <p:pic>
          <p:nvPicPr>
            <p:cNvPr id="9" name="Picture 8">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10"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11">
            <a:extLst>
              <a:ext uri="{FF2B5EF4-FFF2-40B4-BE49-F238E27FC236}">
                <a16:creationId xmlns:a16="http://schemas.microsoft.com/office/drawing/2014/main" id="{2E3D0241-31DD-274D-9863-90A9D1CB22B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6072" y="5440805"/>
            <a:ext cx="2422863" cy="82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a:extLst>
              <a:ext uri="{FF2B5EF4-FFF2-40B4-BE49-F238E27FC236}">
                <a16:creationId xmlns:a16="http://schemas.microsoft.com/office/drawing/2014/main" id="{0119F00C-ABB1-5A47-98FD-74E518603910}"/>
              </a:ext>
            </a:extLst>
          </p:cNvPr>
          <p:cNvSpPr>
            <a:spLocks noGrp="1"/>
          </p:cNvSpPr>
          <p:nvPr>
            <p:ph type="body" sz="quarter" idx="10" hasCustomPrompt="1"/>
          </p:nvPr>
        </p:nvSpPr>
        <p:spPr>
          <a:xfrm>
            <a:off x="962568" y="1708110"/>
            <a:ext cx="10241725" cy="2921763"/>
          </a:xfrm>
          <a:prstGeom prst="rect">
            <a:avLst/>
          </a:prstGeom>
        </p:spPr>
        <p:txBody>
          <a:bodyPr>
            <a:noAutofit/>
          </a:bodyPr>
          <a:lstStyle>
            <a:lvl1pPr marL="0" indent="0">
              <a:buNone/>
              <a:defRPr sz="4000" b="1" i="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Click to edit Cover Slide Title</a:t>
            </a:r>
          </a:p>
        </p:txBody>
      </p:sp>
    </p:spTree>
    <p:extLst>
      <p:ext uri="{BB962C8B-B14F-4D97-AF65-F5344CB8AC3E}">
        <p14:creationId xmlns:p14="http://schemas.microsoft.com/office/powerpoint/2010/main" val="1833705075"/>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ransition Slide">
    <p:bg>
      <p:bgPr>
        <a:solidFill>
          <a:srgbClr val="041B31"/>
        </a:solidFill>
        <a:effectLst/>
      </p:bgPr>
    </p:bg>
    <p:spTree>
      <p:nvGrpSpPr>
        <p:cNvPr id="1" name=""/>
        <p:cNvGrpSpPr/>
        <p:nvPr/>
      </p:nvGrpSpPr>
      <p:grpSpPr>
        <a:xfrm>
          <a:off x="0" y="0"/>
          <a:ext cx="0" cy="0"/>
          <a:chOff x="0" y="0"/>
          <a:chExt cx="0" cy="0"/>
        </a:xfrm>
      </p:grpSpPr>
      <p:grpSp>
        <p:nvGrpSpPr>
          <p:cNvPr id="7" name="Group 6"/>
          <p:cNvGrpSpPr/>
          <p:nvPr/>
        </p:nvGrpSpPr>
        <p:grpSpPr>
          <a:xfrm>
            <a:off x="0" y="2188"/>
            <a:ext cx="12188825" cy="6858000"/>
            <a:chOff x="0" y="2188"/>
            <a:chExt cx="12188825" cy="6858000"/>
          </a:xfrm>
        </p:grpSpPr>
        <p:pic>
          <p:nvPicPr>
            <p:cNvPr id="8" name="Picture 7">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9"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Placeholder 2">
            <a:extLst>
              <a:ext uri="{FF2B5EF4-FFF2-40B4-BE49-F238E27FC236}">
                <a16:creationId xmlns:a16="http://schemas.microsoft.com/office/drawing/2014/main" id="{C6206CA8-B06A-4547-953F-31C085DBA637}"/>
              </a:ext>
            </a:extLst>
          </p:cNvPr>
          <p:cNvSpPr>
            <a:spLocks noGrp="1"/>
          </p:cNvSpPr>
          <p:nvPr>
            <p:ph type="body" sz="quarter" idx="10" hasCustomPrompt="1"/>
          </p:nvPr>
        </p:nvSpPr>
        <p:spPr>
          <a:xfrm>
            <a:off x="962569" y="3548941"/>
            <a:ext cx="9853821" cy="1997617"/>
          </a:xfrm>
          <a:prstGeom prst="rect">
            <a:avLst/>
          </a:prstGeom>
        </p:spPr>
        <p:txBody>
          <a:bodyPr/>
          <a:lstStyle>
            <a:lvl1pPr marL="0" indent="0">
              <a:spcBef>
                <a:spcPts val="0"/>
              </a:spcBef>
              <a:buNone/>
              <a:defRPr sz="4000" b="1" i="0" baseline="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Transition Slide Title that</a:t>
            </a:r>
          </a:p>
          <a:p>
            <a:pPr lvl="0"/>
            <a:r>
              <a:rPr lang="en-US" dirty="0"/>
              <a:t>has two lines of text</a:t>
            </a:r>
          </a:p>
        </p:txBody>
      </p:sp>
    </p:spTree>
    <p:extLst>
      <p:ext uri="{BB962C8B-B14F-4D97-AF65-F5344CB8AC3E}">
        <p14:creationId xmlns:p14="http://schemas.microsoft.com/office/powerpoint/2010/main" val="97211205"/>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ransition Slide with Subtitle">
    <p:bg>
      <p:bgPr>
        <a:solidFill>
          <a:srgbClr val="041B31"/>
        </a:solidFill>
        <a:effectLst/>
      </p:bgPr>
    </p:bg>
    <p:spTree>
      <p:nvGrpSpPr>
        <p:cNvPr id="1" name=""/>
        <p:cNvGrpSpPr/>
        <p:nvPr/>
      </p:nvGrpSpPr>
      <p:grpSpPr>
        <a:xfrm>
          <a:off x="0" y="0"/>
          <a:ext cx="0" cy="0"/>
          <a:chOff x="0" y="0"/>
          <a:chExt cx="0" cy="0"/>
        </a:xfrm>
      </p:grpSpPr>
      <p:grpSp>
        <p:nvGrpSpPr>
          <p:cNvPr id="8" name="Group 7"/>
          <p:cNvGrpSpPr/>
          <p:nvPr/>
        </p:nvGrpSpPr>
        <p:grpSpPr>
          <a:xfrm>
            <a:off x="0" y="2188"/>
            <a:ext cx="12188825" cy="6858000"/>
            <a:chOff x="0" y="2188"/>
            <a:chExt cx="12188825" cy="6858000"/>
          </a:xfrm>
        </p:grpSpPr>
        <p:pic>
          <p:nvPicPr>
            <p:cNvPr id="9" name="Picture 8">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10"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Placeholder 2">
            <a:extLst>
              <a:ext uri="{FF2B5EF4-FFF2-40B4-BE49-F238E27FC236}">
                <a16:creationId xmlns:a16="http://schemas.microsoft.com/office/drawing/2014/main" id="{C6206CA8-B06A-4547-953F-31C085DBA637}"/>
              </a:ext>
            </a:extLst>
          </p:cNvPr>
          <p:cNvSpPr>
            <a:spLocks noGrp="1"/>
          </p:cNvSpPr>
          <p:nvPr>
            <p:ph type="body" sz="quarter" idx="10" hasCustomPrompt="1"/>
          </p:nvPr>
        </p:nvSpPr>
        <p:spPr>
          <a:xfrm>
            <a:off x="962569" y="3548941"/>
            <a:ext cx="9853821" cy="1274071"/>
          </a:xfrm>
          <a:prstGeom prst="rect">
            <a:avLst/>
          </a:prstGeom>
        </p:spPr>
        <p:txBody>
          <a:bodyPr/>
          <a:lstStyle>
            <a:lvl1pPr marL="0" indent="0">
              <a:spcBef>
                <a:spcPts val="0"/>
              </a:spcBef>
              <a:buNone/>
              <a:defRPr sz="4000" b="1" i="0" baseline="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Transition Slide Title that</a:t>
            </a:r>
          </a:p>
          <a:p>
            <a:pPr lvl="0"/>
            <a:r>
              <a:rPr lang="en-US" dirty="0"/>
              <a:t>has two lines of text</a:t>
            </a:r>
          </a:p>
        </p:txBody>
      </p:sp>
      <p:sp>
        <p:nvSpPr>
          <p:cNvPr id="7" name="Text Placeholder 2">
            <a:extLst>
              <a:ext uri="{FF2B5EF4-FFF2-40B4-BE49-F238E27FC236}">
                <a16:creationId xmlns:a16="http://schemas.microsoft.com/office/drawing/2014/main" id="{416A0156-6F72-7F40-AB83-192320859CF8}"/>
              </a:ext>
            </a:extLst>
          </p:cNvPr>
          <p:cNvSpPr>
            <a:spLocks noGrp="1"/>
          </p:cNvSpPr>
          <p:nvPr>
            <p:ph type="body" sz="quarter" idx="11" hasCustomPrompt="1"/>
          </p:nvPr>
        </p:nvSpPr>
        <p:spPr>
          <a:xfrm>
            <a:off x="962569" y="4853262"/>
            <a:ext cx="9853821" cy="1274071"/>
          </a:xfrm>
          <a:prstGeom prst="rect">
            <a:avLst/>
          </a:prstGeom>
        </p:spPr>
        <p:txBody>
          <a:bodyPr>
            <a:normAutofit/>
          </a:bodyPr>
          <a:lstStyle>
            <a:lvl1pPr marL="0" indent="0">
              <a:spcBef>
                <a:spcPts val="0"/>
              </a:spcBef>
              <a:buNone/>
              <a:defRPr sz="3200" b="0" i="0" baseline="0">
                <a:solidFill>
                  <a:schemeClr val="bg1"/>
                </a:solidFill>
                <a:latin typeface="Calibri" charset="0"/>
                <a:ea typeface="Calibri" charset="0"/>
                <a:cs typeface="Calibri" charset="0"/>
              </a:defRPr>
            </a:lvl1pPr>
            <a:lvl2pPr marL="457086" indent="0">
              <a:buNone/>
              <a:defRPr>
                <a:solidFill>
                  <a:schemeClr val="bg1"/>
                </a:solidFill>
              </a:defRPr>
            </a:lvl2pPr>
            <a:lvl3pPr marL="914172" indent="0">
              <a:buNone/>
              <a:defRPr sz="3000">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Transition Slide Title that</a:t>
            </a:r>
          </a:p>
          <a:p>
            <a:pPr lvl="0"/>
            <a:r>
              <a:rPr lang="en-US" dirty="0"/>
              <a:t>has two lines of text</a:t>
            </a:r>
          </a:p>
        </p:txBody>
      </p:sp>
    </p:spTree>
    <p:extLst>
      <p:ext uri="{BB962C8B-B14F-4D97-AF65-F5344CB8AC3E}">
        <p14:creationId xmlns:p14="http://schemas.microsoft.com/office/powerpoint/2010/main" val="41606071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ver_2">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 y="-1"/>
            <a:ext cx="12188824" cy="6858001"/>
          </a:xfrm>
          <a:prstGeom prst="rect">
            <a:avLst/>
          </a:prstGeom>
        </p:spPr>
      </p:pic>
      <p:sp>
        <p:nvSpPr>
          <p:cNvPr id="4" name="Rectangle 3"/>
          <p:cNvSpPr/>
          <p:nvPr userDrawn="1"/>
        </p:nvSpPr>
        <p:spPr bwMode="auto">
          <a:xfrm>
            <a:off x="-7037" y="3"/>
            <a:ext cx="12195862" cy="6857997"/>
          </a:xfrm>
          <a:prstGeom prst="rect">
            <a:avLst/>
          </a:prstGeom>
          <a:solidFill>
            <a:srgbClr val="000000">
              <a:alpha val="60000"/>
            </a:srgbClr>
          </a:solidFill>
          <a:ln w="9525" algn="ctr">
            <a:noFill/>
            <a:round/>
            <a:headEnd/>
            <a:tailEnd/>
          </a:ln>
        </p:spPr>
        <p:txBody>
          <a:bodyPr lIns="91415" tIns="45709" rIns="91415" bIns="45709" rtlCol="0" anchor="ctr"/>
          <a:lstStyle/>
          <a:p>
            <a:pPr algn="ctr" eaLnBrk="0" hangingPunct="0"/>
            <a:endParaRPr lang="en-US" dirty="0">
              <a:solidFill>
                <a:srgbClr val="FFFFFF"/>
              </a:solidFill>
            </a:endParaRPr>
          </a:p>
        </p:txBody>
      </p:sp>
      <p:cxnSp>
        <p:nvCxnSpPr>
          <p:cNvPr id="9" name="Straight Connector 8"/>
          <p:cNvCxnSpPr/>
          <p:nvPr userDrawn="1"/>
        </p:nvCxnSpPr>
        <p:spPr bwMode="auto">
          <a:xfrm>
            <a:off x="0" y="5070160"/>
            <a:ext cx="8964734" cy="0"/>
          </a:xfrm>
          <a:prstGeom prst="line">
            <a:avLst/>
          </a:prstGeom>
          <a:noFill/>
          <a:ln w="25400" algn="ctr">
            <a:solidFill>
              <a:srgbClr val="FFFFFF"/>
            </a:solidFill>
            <a:round/>
            <a:headEnd/>
            <a:tailEnd/>
          </a:ln>
        </p:spPr>
      </p:cxnSp>
      <p:sp>
        <p:nvSpPr>
          <p:cNvPr id="18" name="Title 1"/>
          <p:cNvSpPr>
            <a:spLocks noGrp="1"/>
          </p:cNvSpPr>
          <p:nvPr>
            <p:ph type="title"/>
          </p:nvPr>
        </p:nvSpPr>
        <p:spPr>
          <a:xfrm>
            <a:off x="669495" y="1918417"/>
            <a:ext cx="7905929" cy="2962267"/>
          </a:xfrm>
        </p:spPr>
        <p:txBody>
          <a:bodyPr anchor="t">
            <a:normAutofit/>
          </a:bodyPr>
          <a:lstStyle>
            <a:lvl1pPr>
              <a:defRPr sz="3600" baseline="0">
                <a:solidFill>
                  <a:srgbClr val="FFFFFF"/>
                </a:solidFill>
              </a:defRPr>
            </a:lvl1pPr>
          </a:lstStyle>
          <a:p>
            <a:endParaRPr lang="en-US" dirty="0">
              <a:solidFill>
                <a:schemeClr val="bg1"/>
              </a:solidFill>
            </a:endParaRPr>
          </a:p>
        </p:txBody>
      </p:sp>
      <p:sp>
        <p:nvSpPr>
          <p:cNvPr id="13" name="Text Placeholder 40"/>
          <p:cNvSpPr>
            <a:spLocks noGrp="1"/>
          </p:cNvSpPr>
          <p:nvPr>
            <p:ph type="body" sz="quarter" idx="11" hasCustomPrompt="1"/>
          </p:nvPr>
        </p:nvSpPr>
        <p:spPr>
          <a:xfrm>
            <a:off x="669487" y="5324569"/>
            <a:ext cx="7905930" cy="1314899"/>
          </a:xfrm>
        </p:spPr>
        <p:txBody>
          <a:bodyPr anchor="t">
            <a:normAutofit/>
          </a:bodyPr>
          <a:lstStyle>
            <a:lvl1pPr marL="0" indent="0">
              <a:buNone/>
              <a:defRPr sz="2400" b="1">
                <a:solidFill>
                  <a:schemeClr val="bg1"/>
                </a:solidFill>
              </a:defRPr>
            </a:lvl1pPr>
          </a:lstStyle>
          <a:p>
            <a:pPr lvl="0"/>
            <a:r>
              <a:rPr lang="en-US" dirty="0"/>
              <a:t>Speaker Name</a:t>
            </a:r>
            <a:br>
              <a:rPr lang="en-US" dirty="0"/>
            </a:br>
            <a:r>
              <a:rPr lang="en-US" dirty="0"/>
              <a:t>Title</a:t>
            </a:r>
          </a:p>
          <a:p>
            <a:pPr lvl="0"/>
            <a:r>
              <a:rPr lang="en-US" dirty="0"/>
              <a:t>Date</a:t>
            </a:r>
          </a:p>
        </p:txBody>
      </p:sp>
      <p:cxnSp>
        <p:nvCxnSpPr>
          <p:cNvPr id="15" name="Straight Connector 14"/>
          <p:cNvCxnSpPr/>
          <p:nvPr userDrawn="1"/>
        </p:nvCxnSpPr>
        <p:spPr bwMode="auto">
          <a:xfrm>
            <a:off x="8970050" y="1776071"/>
            <a:ext cx="3224091" cy="0"/>
          </a:xfrm>
          <a:prstGeom prst="line">
            <a:avLst/>
          </a:prstGeom>
          <a:noFill/>
          <a:ln w="25400" algn="ctr">
            <a:solidFill>
              <a:srgbClr val="FFFFFF"/>
            </a:solidFill>
            <a:round/>
            <a:headEnd/>
            <a:tailEnd/>
          </a:ln>
        </p:spPr>
      </p:cxnSp>
      <p:cxnSp>
        <p:nvCxnSpPr>
          <p:cNvPr id="17" name="Straight Connector 16"/>
          <p:cNvCxnSpPr/>
          <p:nvPr userDrawn="1"/>
        </p:nvCxnSpPr>
        <p:spPr bwMode="auto">
          <a:xfrm>
            <a:off x="8964734" y="2989397"/>
            <a:ext cx="3224091" cy="0"/>
          </a:xfrm>
          <a:prstGeom prst="line">
            <a:avLst/>
          </a:prstGeom>
          <a:noFill/>
          <a:ln w="25400" algn="ctr">
            <a:solidFill>
              <a:srgbClr val="FFFFFF"/>
            </a:solidFill>
            <a:round/>
            <a:headEnd/>
            <a:tailEnd/>
          </a:ln>
        </p:spPr>
      </p:cxn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70050" y="1786552"/>
            <a:ext cx="3218776" cy="1195865"/>
          </a:xfrm>
          <a:prstGeom prst="rect">
            <a:avLst/>
          </a:prstGeom>
        </p:spPr>
      </p:pic>
      <p:cxnSp>
        <p:nvCxnSpPr>
          <p:cNvPr id="21" name="Straight Connector 20"/>
          <p:cNvCxnSpPr/>
          <p:nvPr userDrawn="1"/>
        </p:nvCxnSpPr>
        <p:spPr bwMode="auto">
          <a:xfrm>
            <a:off x="8964734" y="3"/>
            <a:ext cx="0" cy="6919676"/>
          </a:xfrm>
          <a:prstGeom prst="line">
            <a:avLst/>
          </a:prstGeom>
          <a:noFill/>
          <a:ln w="25400" algn="ctr">
            <a:solidFill>
              <a:srgbClr val="FFFFFF"/>
            </a:solidFill>
            <a:round/>
            <a:headEnd/>
            <a:tailEnd/>
          </a:ln>
        </p:spPr>
      </p:cxn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Quote">
    <p:bg>
      <p:bgPr>
        <a:solidFill>
          <a:srgbClr val="041B31"/>
        </a:solidFill>
        <a:effectLst/>
      </p:bgPr>
    </p:bg>
    <p:spTree>
      <p:nvGrpSpPr>
        <p:cNvPr id="1" name=""/>
        <p:cNvGrpSpPr/>
        <p:nvPr/>
      </p:nvGrpSpPr>
      <p:grpSpPr>
        <a:xfrm>
          <a:off x="0" y="0"/>
          <a:ext cx="0" cy="0"/>
          <a:chOff x="0" y="0"/>
          <a:chExt cx="0" cy="0"/>
        </a:xfrm>
      </p:grpSpPr>
      <p:grpSp>
        <p:nvGrpSpPr>
          <p:cNvPr id="6" name="Group 5"/>
          <p:cNvGrpSpPr/>
          <p:nvPr/>
        </p:nvGrpSpPr>
        <p:grpSpPr>
          <a:xfrm>
            <a:off x="0" y="2188"/>
            <a:ext cx="12188825" cy="6858000"/>
            <a:chOff x="0" y="2188"/>
            <a:chExt cx="12188825" cy="6858000"/>
          </a:xfrm>
        </p:grpSpPr>
        <p:pic>
          <p:nvPicPr>
            <p:cNvPr id="7" name="Picture 6">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9"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 Placeholder 7">
            <a:extLst>
              <a:ext uri="{FF2B5EF4-FFF2-40B4-BE49-F238E27FC236}">
                <a16:creationId xmlns:a16="http://schemas.microsoft.com/office/drawing/2014/main" id="{2361536B-F81A-E946-97E4-D5BAD27A3182}"/>
              </a:ext>
            </a:extLst>
          </p:cNvPr>
          <p:cNvSpPr>
            <a:spLocks noGrp="1"/>
          </p:cNvSpPr>
          <p:nvPr>
            <p:ph type="body" sz="quarter" idx="10" hasCustomPrompt="1"/>
          </p:nvPr>
        </p:nvSpPr>
        <p:spPr>
          <a:xfrm>
            <a:off x="1414835" y="1005839"/>
            <a:ext cx="9359153" cy="4225365"/>
          </a:xfrm>
        </p:spPr>
        <p:txBody>
          <a:bodyPr wrap="square">
            <a:normAutofit/>
          </a:bodyPr>
          <a:lstStyle>
            <a:lvl1pPr algn="l" hangingPunct="1">
              <a:lnSpc>
                <a:spcPct val="100000"/>
              </a:lnSpc>
              <a:defRPr sz="3600" baseline="0">
                <a:solidFill>
                  <a:schemeClr val="bg1"/>
                </a:solidFill>
              </a:defRPr>
            </a:lvl1pPr>
          </a:lstStyle>
          <a:p>
            <a:pPr lvl="0"/>
            <a:r>
              <a:rPr lang="en-US" dirty="0"/>
              <a:t>“MapR is an amazing solution for ABC Company. We have increased top line revenue growth, decreased bottom line expenses, sharpened our forward-looking visibility, and have begun to leverage predictive analytics to drive business process improvement”.</a:t>
            </a:r>
          </a:p>
        </p:txBody>
      </p:sp>
      <p:sp>
        <p:nvSpPr>
          <p:cNvPr id="12" name="Text Placeholder 11"/>
          <p:cNvSpPr>
            <a:spLocks noGrp="1"/>
          </p:cNvSpPr>
          <p:nvPr>
            <p:ph type="body" sz="quarter" idx="11" hasCustomPrompt="1"/>
          </p:nvPr>
        </p:nvSpPr>
        <p:spPr>
          <a:xfrm>
            <a:off x="1414835" y="5231204"/>
            <a:ext cx="8816285" cy="1003651"/>
          </a:xfrm>
        </p:spPr>
        <p:txBody>
          <a:bodyPr/>
          <a:lstStyle>
            <a:lvl1pPr algn="r">
              <a:defRPr i="1">
                <a:solidFill>
                  <a:schemeClr val="bg1"/>
                </a:solidFill>
              </a:defRPr>
            </a:lvl1pPr>
          </a:lstStyle>
          <a:p>
            <a:pPr lvl="0"/>
            <a:r>
              <a:rPr lang="en-US" dirty="0"/>
              <a:t>John Smith, CEO, ABC Company</a:t>
            </a:r>
          </a:p>
        </p:txBody>
      </p:sp>
    </p:spTree>
    <p:extLst>
      <p:ext uri="{BB962C8B-B14F-4D97-AF65-F5344CB8AC3E}">
        <p14:creationId xmlns:p14="http://schemas.microsoft.com/office/powerpoint/2010/main" val="83145271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Important Point">
    <p:bg>
      <p:bgPr>
        <a:solidFill>
          <a:srgbClr val="041B31"/>
        </a:solidFill>
        <a:effectLst/>
      </p:bgPr>
    </p:bg>
    <p:spTree>
      <p:nvGrpSpPr>
        <p:cNvPr id="1" name=""/>
        <p:cNvGrpSpPr/>
        <p:nvPr/>
      </p:nvGrpSpPr>
      <p:grpSpPr>
        <a:xfrm>
          <a:off x="0" y="0"/>
          <a:ext cx="0" cy="0"/>
          <a:chOff x="0" y="0"/>
          <a:chExt cx="0" cy="0"/>
        </a:xfrm>
      </p:grpSpPr>
      <p:grpSp>
        <p:nvGrpSpPr>
          <p:cNvPr id="6" name="Group 5"/>
          <p:cNvGrpSpPr/>
          <p:nvPr/>
        </p:nvGrpSpPr>
        <p:grpSpPr>
          <a:xfrm>
            <a:off x="0" y="2188"/>
            <a:ext cx="12188825" cy="6858000"/>
            <a:chOff x="0" y="2188"/>
            <a:chExt cx="12188825" cy="6858000"/>
          </a:xfrm>
        </p:grpSpPr>
        <p:pic>
          <p:nvPicPr>
            <p:cNvPr id="7" name="Picture 6">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9"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 Placeholder 7">
            <a:extLst>
              <a:ext uri="{FF2B5EF4-FFF2-40B4-BE49-F238E27FC236}">
                <a16:creationId xmlns:a16="http://schemas.microsoft.com/office/drawing/2014/main" id="{2361536B-F81A-E946-97E4-D5BAD27A3182}"/>
              </a:ext>
            </a:extLst>
          </p:cNvPr>
          <p:cNvSpPr>
            <a:spLocks noGrp="1"/>
          </p:cNvSpPr>
          <p:nvPr>
            <p:ph type="body" sz="quarter" idx="10" hasCustomPrompt="1"/>
          </p:nvPr>
        </p:nvSpPr>
        <p:spPr>
          <a:xfrm>
            <a:off x="1308847" y="760803"/>
            <a:ext cx="9359153" cy="5345358"/>
          </a:xfrm>
        </p:spPr>
        <p:txBody>
          <a:bodyPr anchor="ctr">
            <a:noAutofit/>
          </a:bodyPr>
          <a:lstStyle>
            <a:lvl1pPr algn="ctr">
              <a:defRPr lang="en-US" sz="3600" b="0" i="0" baseline="0" smtClean="0">
                <a:solidFill>
                  <a:schemeClr val="bg1"/>
                </a:solidFill>
                <a:effectLst/>
              </a:defRPr>
            </a:lvl1pPr>
          </a:lstStyle>
          <a:p>
            <a:pPr lvl="0"/>
            <a:r>
              <a:rPr lang="en-US" dirty="0"/>
              <a:t>MapR Technologies, Inc., provider of the industry’s leading data platform for AI and Analytics, enables enterprises to inject </a:t>
            </a:r>
            <a:br>
              <a:rPr lang="en-US" dirty="0"/>
            </a:br>
            <a:r>
              <a:rPr lang="en-US" dirty="0"/>
              <a:t>analytics into their business processes to increase revenue, reduce, costs, and mitigate risks. Global 2000 enterprises trust the MapR Data Platform to help them solve their most complex AI and analytics challenges.</a:t>
            </a:r>
          </a:p>
        </p:txBody>
      </p:sp>
    </p:spTree>
    <p:extLst>
      <p:ext uri="{BB962C8B-B14F-4D97-AF65-F5344CB8AC3E}">
        <p14:creationId xmlns:p14="http://schemas.microsoft.com/office/powerpoint/2010/main" val="4222385706"/>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Just Logo">
    <p:bg>
      <p:bgPr>
        <a:solidFill>
          <a:srgbClr val="041B31"/>
        </a:solidFill>
        <a:effectLst/>
      </p:bgPr>
    </p:bg>
    <p:spTree>
      <p:nvGrpSpPr>
        <p:cNvPr id="1" name=""/>
        <p:cNvGrpSpPr/>
        <p:nvPr/>
      </p:nvGrpSpPr>
      <p:grpSpPr>
        <a:xfrm>
          <a:off x="0" y="0"/>
          <a:ext cx="0" cy="0"/>
          <a:chOff x="0" y="0"/>
          <a:chExt cx="0" cy="0"/>
        </a:xfrm>
      </p:grpSpPr>
      <p:grpSp>
        <p:nvGrpSpPr>
          <p:cNvPr id="6" name="Group 5"/>
          <p:cNvGrpSpPr/>
          <p:nvPr/>
        </p:nvGrpSpPr>
        <p:grpSpPr>
          <a:xfrm>
            <a:off x="0" y="2188"/>
            <a:ext cx="12188825" cy="6858000"/>
            <a:chOff x="0" y="2188"/>
            <a:chExt cx="12188825" cy="6858000"/>
          </a:xfrm>
        </p:grpSpPr>
        <p:pic>
          <p:nvPicPr>
            <p:cNvPr id="7" name="Picture 6">
              <a:extLst>
                <a:ext uri="{FF2B5EF4-FFF2-40B4-BE49-F238E27FC236}">
                  <a16:creationId xmlns:a16="http://schemas.microsoft.com/office/drawing/2014/main" id="{3DA099B4-9C10-D24D-AF42-27BCB851DC5A}"/>
                </a:ext>
              </a:extLst>
            </p:cNvPr>
            <p:cNvPicPr>
              <a:picLocks noChangeAspect="1"/>
            </p:cNvPicPr>
            <p:nvPr/>
          </p:nvPicPr>
          <p:blipFill>
            <a:blip r:embed="rId2" cstate="screen">
              <a:alphaModFix amt="7000"/>
              <a:extLst>
                <a:ext uri="{28A0092B-C50C-407E-A947-70E740481C1C}">
                  <a14:useLocalDpi xmlns:a14="http://schemas.microsoft.com/office/drawing/2010/main"/>
                </a:ext>
              </a:extLst>
            </a:blip>
            <a:stretch>
              <a:fillRect/>
            </a:stretch>
          </p:blipFill>
          <p:spPr>
            <a:xfrm>
              <a:off x="0" y="2188"/>
              <a:ext cx="12188825" cy="6858000"/>
            </a:xfrm>
            <a:prstGeom prst="rect">
              <a:avLst/>
            </a:prstGeom>
            <a:effectLst>
              <a:outerShdw blurRad="50800" dist="50800" dir="5400000" algn="ctr" rotWithShape="0">
                <a:srgbClr val="000000"/>
              </a:outerShdw>
            </a:effectLst>
          </p:spPr>
        </p:pic>
        <p:pic>
          <p:nvPicPr>
            <p:cNvPr id="8" name="Picture 10">
              <a:extLst>
                <a:ext uri="{FF2B5EF4-FFF2-40B4-BE49-F238E27FC236}">
                  <a16:creationId xmlns:a16="http://schemas.microsoft.com/office/drawing/2014/main" id="{E0F997D8-32E1-9049-B328-967451FAA59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r="8643" b="9340"/>
            <a:stretch>
              <a:fillRect/>
            </a:stretch>
          </p:blipFill>
          <p:spPr bwMode="auto">
            <a:xfrm>
              <a:off x="4672012" y="1456713"/>
              <a:ext cx="7516813" cy="5401287"/>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7180791"/>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Cover_2">
    <p:spTree>
      <p:nvGrpSpPr>
        <p:cNvPr id="1" name=""/>
        <p:cNvGrpSpPr/>
        <p:nvPr/>
      </p:nvGrpSpPr>
      <p:grpSpPr>
        <a:xfrm>
          <a:off x="0" y="0"/>
          <a:ext cx="0" cy="0"/>
          <a:chOff x="0" y="0"/>
          <a:chExt cx="0" cy="0"/>
        </a:xfrm>
      </p:grpSpPr>
      <p:pic>
        <p:nvPicPr>
          <p:cNvPr id="12" name="Content Placeholder 2">
            <a:extLst>
              <a:ext uri="{FF2B5EF4-FFF2-40B4-BE49-F238E27FC236}">
                <a16:creationId xmlns:a16="http://schemas.microsoft.com/office/drawing/2014/main" id="{3BE81B8E-C0C1-4047-9E8C-23ACA8D023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459" b="20211"/>
          <a:stretch/>
        </p:blipFill>
        <p:spPr bwMode="black">
          <a:xfrm>
            <a:off x="0" y="0"/>
            <a:ext cx="12188825" cy="6858000"/>
          </a:xfrm>
          <a:prstGeom prst="rect">
            <a:avLst/>
          </a:prstGeom>
        </p:spPr>
      </p:pic>
      <p:cxnSp>
        <p:nvCxnSpPr>
          <p:cNvPr id="9" name="Straight Connector 8"/>
          <p:cNvCxnSpPr/>
          <p:nvPr userDrawn="1"/>
        </p:nvCxnSpPr>
        <p:spPr bwMode="auto">
          <a:xfrm>
            <a:off x="0" y="5070160"/>
            <a:ext cx="8964734" cy="0"/>
          </a:xfrm>
          <a:prstGeom prst="line">
            <a:avLst/>
          </a:prstGeom>
          <a:noFill/>
          <a:ln w="25400" algn="ctr">
            <a:solidFill>
              <a:srgbClr val="FFFFFF"/>
            </a:solidFill>
            <a:round/>
            <a:headEnd/>
            <a:tailEnd/>
          </a:ln>
        </p:spPr>
      </p:cxnSp>
      <p:sp>
        <p:nvSpPr>
          <p:cNvPr id="18" name="Title 1"/>
          <p:cNvSpPr>
            <a:spLocks noGrp="1"/>
          </p:cNvSpPr>
          <p:nvPr>
            <p:ph type="title"/>
          </p:nvPr>
        </p:nvSpPr>
        <p:spPr>
          <a:xfrm>
            <a:off x="669495" y="1918417"/>
            <a:ext cx="7905929" cy="2962267"/>
          </a:xfrm>
        </p:spPr>
        <p:txBody>
          <a:bodyPr anchor="t">
            <a:normAutofit/>
          </a:bodyPr>
          <a:lstStyle>
            <a:lvl1pPr>
              <a:defRPr sz="3600" baseline="0">
                <a:solidFill>
                  <a:srgbClr val="FFFFFF"/>
                </a:solidFill>
              </a:defRPr>
            </a:lvl1pPr>
          </a:lstStyle>
          <a:p>
            <a:endParaRPr lang="en-US" dirty="0">
              <a:solidFill>
                <a:schemeClr val="bg1"/>
              </a:solidFill>
            </a:endParaRPr>
          </a:p>
        </p:txBody>
      </p:sp>
      <p:sp>
        <p:nvSpPr>
          <p:cNvPr id="13" name="Text Placeholder 40"/>
          <p:cNvSpPr>
            <a:spLocks noGrp="1"/>
          </p:cNvSpPr>
          <p:nvPr>
            <p:ph type="body" sz="quarter" idx="11" hasCustomPrompt="1"/>
          </p:nvPr>
        </p:nvSpPr>
        <p:spPr>
          <a:xfrm>
            <a:off x="669487" y="5324569"/>
            <a:ext cx="7905930" cy="1314899"/>
          </a:xfrm>
        </p:spPr>
        <p:txBody>
          <a:bodyPr anchor="t">
            <a:normAutofit/>
          </a:bodyPr>
          <a:lstStyle>
            <a:lvl1pPr marL="0" indent="0">
              <a:buNone/>
              <a:defRPr sz="2400" b="1">
                <a:solidFill>
                  <a:schemeClr val="bg1"/>
                </a:solidFill>
              </a:defRPr>
            </a:lvl1pPr>
          </a:lstStyle>
          <a:p>
            <a:pPr lvl="0"/>
            <a:r>
              <a:rPr lang="en-US" dirty="0"/>
              <a:t>Speaker Name</a:t>
            </a:r>
            <a:br>
              <a:rPr lang="en-US" dirty="0"/>
            </a:br>
            <a:r>
              <a:rPr lang="en-US" dirty="0"/>
              <a:t>Title</a:t>
            </a:r>
          </a:p>
          <a:p>
            <a:pPr lvl="0"/>
            <a:r>
              <a:rPr lang="en-US" dirty="0"/>
              <a:t>Date</a:t>
            </a:r>
          </a:p>
        </p:txBody>
      </p:sp>
      <p:cxnSp>
        <p:nvCxnSpPr>
          <p:cNvPr id="15" name="Straight Connector 14"/>
          <p:cNvCxnSpPr/>
          <p:nvPr userDrawn="1"/>
        </p:nvCxnSpPr>
        <p:spPr bwMode="auto">
          <a:xfrm>
            <a:off x="8970050" y="1776071"/>
            <a:ext cx="3224091" cy="0"/>
          </a:xfrm>
          <a:prstGeom prst="line">
            <a:avLst/>
          </a:prstGeom>
          <a:noFill/>
          <a:ln w="25400" algn="ctr">
            <a:solidFill>
              <a:srgbClr val="FFFFFF"/>
            </a:solidFill>
            <a:round/>
            <a:headEnd/>
            <a:tailEnd/>
          </a:ln>
        </p:spPr>
      </p:cxnSp>
      <p:cxnSp>
        <p:nvCxnSpPr>
          <p:cNvPr id="17" name="Straight Connector 16"/>
          <p:cNvCxnSpPr/>
          <p:nvPr userDrawn="1"/>
        </p:nvCxnSpPr>
        <p:spPr bwMode="auto">
          <a:xfrm>
            <a:off x="8964734" y="2989397"/>
            <a:ext cx="3224091" cy="0"/>
          </a:xfrm>
          <a:prstGeom prst="line">
            <a:avLst/>
          </a:prstGeom>
          <a:noFill/>
          <a:ln w="25400" algn="ctr">
            <a:solidFill>
              <a:srgbClr val="FFFFFF"/>
            </a:solidFill>
            <a:round/>
            <a:headEnd/>
            <a:tailEnd/>
          </a:ln>
        </p:spPr>
      </p:cxnSp>
      <p:cxnSp>
        <p:nvCxnSpPr>
          <p:cNvPr id="21" name="Straight Connector 20"/>
          <p:cNvCxnSpPr/>
          <p:nvPr userDrawn="1"/>
        </p:nvCxnSpPr>
        <p:spPr bwMode="auto">
          <a:xfrm>
            <a:off x="8964734" y="3"/>
            <a:ext cx="0" cy="6919676"/>
          </a:xfrm>
          <a:prstGeom prst="line">
            <a:avLst/>
          </a:prstGeom>
          <a:noFill/>
          <a:ln w="25400" algn="ctr">
            <a:solidFill>
              <a:srgbClr val="FFFFFF"/>
            </a:solidFill>
            <a:round/>
            <a:headEnd/>
            <a:tailEnd/>
          </a:ln>
        </p:spPr>
      </p:cxnSp>
      <p:pic>
        <p:nvPicPr>
          <p:cNvPr id="10" name="Picture 9">
            <a:extLst>
              <a:ext uri="{FF2B5EF4-FFF2-40B4-BE49-F238E27FC236}">
                <a16:creationId xmlns:a16="http://schemas.microsoft.com/office/drawing/2014/main" id="{0967B2D7-BE37-C348-B95B-775BC68954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3021" y="1788284"/>
            <a:ext cx="3195045" cy="1181874"/>
          </a:xfrm>
          <a:prstGeom prst="rect">
            <a:avLst/>
          </a:prstGeom>
        </p:spPr>
      </p:pic>
    </p:spTree>
    <p:extLst>
      <p:ext uri="{BB962C8B-B14F-4D97-AF65-F5344CB8AC3E}">
        <p14:creationId xmlns:p14="http://schemas.microsoft.com/office/powerpoint/2010/main" val="42797987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and Content with Bylin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0633" y="274640"/>
            <a:ext cx="11010998" cy="923528"/>
          </a:xfrm>
        </p:spPr>
        <p:txBody>
          <a:bodyPr/>
          <a:lstStyle/>
          <a:p>
            <a:r>
              <a:rPr lang="en-US" dirty="0"/>
              <a:t>CLICK TO EDIT MASTER TITLE STYLE</a:t>
            </a:r>
          </a:p>
        </p:txBody>
      </p:sp>
      <p:sp>
        <p:nvSpPr>
          <p:cNvPr id="3" name="Content Placeholder 2"/>
          <p:cNvSpPr>
            <a:spLocks noGrp="1"/>
          </p:cNvSpPr>
          <p:nvPr>
            <p:ph idx="1"/>
          </p:nvPr>
        </p:nvSpPr>
        <p:spPr>
          <a:xfrm>
            <a:off x="772121" y="1622993"/>
            <a:ext cx="10637880" cy="450317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hasCustomPrompt="1"/>
          </p:nvPr>
        </p:nvSpPr>
        <p:spPr>
          <a:xfrm>
            <a:off x="740633" y="950976"/>
            <a:ext cx="10637880" cy="442463"/>
          </a:xfrm>
        </p:spPr>
        <p:txBody>
          <a:bodyPr anchor="b">
            <a:noAutofit/>
          </a:bodyPr>
          <a:lstStyle>
            <a:lvl1pPr marL="0" indent="0">
              <a:buNone/>
              <a:defRPr sz="2400" b="0">
                <a:solidFill>
                  <a:srgbClr val="000000"/>
                </a:solidFill>
                <a:latin typeface="Arial"/>
                <a:cs typeface="Arial"/>
              </a:defRPr>
            </a:lvl1pPr>
            <a:lvl2pPr marL="609325" indent="0">
              <a:buNone/>
              <a:defRPr sz="2700" b="1"/>
            </a:lvl2pPr>
            <a:lvl3pPr marL="1218649" indent="0">
              <a:buNone/>
              <a:defRPr sz="2400" b="1"/>
            </a:lvl3pPr>
            <a:lvl4pPr marL="1827976" indent="0">
              <a:buNone/>
              <a:defRPr sz="2100" b="1"/>
            </a:lvl4pPr>
            <a:lvl5pPr marL="2437301" indent="0">
              <a:buNone/>
              <a:defRPr sz="2100" b="1"/>
            </a:lvl5pPr>
            <a:lvl6pPr marL="3046625" indent="0">
              <a:buNone/>
              <a:defRPr sz="2100" b="1"/>
            </a:lvl6pPr>
            <a:lvl7pPr marL="3655952" indent="0">
              <a:buNone/>
              <a:defRPr sz="2100" b="1"/>
            </a:lvl7pPr>
            <a:lvl8pPr marL="4265273" indent="0">
              <a:buNone/>
              <a:defRPr sz="2100" b="1"/>
            </a:lvl8pPr>
            <a:lvl9pPr marL="4874601" indent="0">
              <a:buNone/>
              <a:defRPr sz="2100" b="1"/>
            </a:lvl9pPr>
          </a:lstStyle>
          <a:p>
            <a:pPr lvl="0"/>
            <a:r>
              <a:rPr lang="en-US" dirty="0"/>
              <a:t>CLICK TO EDIT MASTER TEXT STYLES</a:t>
            </a:r>
          </a:p>
        </p:txBody>
      </p:sp>
    </p:spTree>
    <p:extLst>
      <p:ext uri="{BB962C8B-B14F-4D97-AF65-F5344CB8AC3E}">
        <p14:creationId xmlns:p14="http://schemas.microsoft.com/office/powerpoint/2010/main" val="2060578970"/>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Code Exam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772121" y="1198166"/>
            <a:ext cx="11010998" cy="4927999"/>
          </a:xfrm>
          <a:solidFill>
            <a:srgbClr val="CCCCCC"/>
          </a:solidFill>
          <a:ln w="28575" cmpd="sng">
            <a:noFill/>
          </a:ln>
        </p:spPr>
        <p:txBody>
          <a:bodyPr>
            <a:normAutofit/>
          </a:bodyPr>
          <a:lstStyle>
            <a:lvl1pPr marL="0" indent="0">
              <a:buNone/>
              <a:defRPr sz="2400" b="0">
                <a:solidFill>
                  <a:srgbClr val="000000"/>
                </a:solidFill>
                <a:latin typeface="Arial"/>
                <a:cs typeface="Arial"/>
              </a:defRPr>
            </a:lvl1pPr>
            <a:lvl2pPr>
              <a:defRPr>
                <a:solidFill>
                  <a:schemeClr val="tx2"/>
                </a:solidFill>
                <a:latin typeface="Georgia"/>
                <a:cs typeface="Georgia"/>
              </a:defRPr>
            </a:lvl2pPr>
            <a:lvl3pPr>
              <a:defRPr>
                <a:solidFill>
                  <a:schemeClr val="tx2"/>
                </a:solidFill>
                <a:latin typeface="Georgia"/>
                <a:cs typeface="Georgia"/>
              </a:defRPr>
            </a:lvl3pPr>
            <a:lvl4pPr>
              <a:defRPr>
                <a:solidFill>
                  <a:schemeClr val="tx2"/>
                </a:solidFill>
                <a:latin typeface="Georgia"/>
                <a:cs typeface="Georgia"/>
              </a:defRPr>
            </a:lvl4pPr>
            <a:lvl5pPr>
              <a:defRPr>
                <a:solidFill>
                  <a:schemeClr val="tx2"/>
                </a:solidFill>
                <a:latin typeface="Georgia"/>
                <a:cs typeface="Georgia"/>
              </a:defRPr>
            </a:lvl5pPr>
          </a:lstStyle>
          <a:p>
            <a:pPr lvl="0"/>
            <a:r>
              <a:rPr lang="en-US" dirty="0"/>
              <a:t>Click to edit Master text styles</a:t>
            </a:r>
          </a:p>
        </p:txBody>
      </p:sp>
    </p:spTree>
    <p:extLst>
      <p:ext uri="{BB962C8B-B14F-4D97-AF65-F5344CB8AC3E}">
        <p14:creationId xmlns:p14="http://schemas.microsoft.com/office/powerpoint/2010/main" val="36376600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141" y="274640"/>
            <a:ext cx="10622196" cy="923528"/>
          </a:xfrm>
        </p:spPr>
        <p:txBody>
          <a:bodyPr/>
          <a:lstStyle/>
          <a:p>
            <a:r>
              <a:rPr lang="en-US" dirty="0"/>
              <a:t>CLICK TO EDIT MASTER TITLE STYLE</a:t>
            </a:r>
          </a:p>
        </p:txBody>
      </p:sp>
      <p:sp>
        <p:nvSpPr>
          <p:cNvPr id="5" name="Text Placeholder 4"/>
          <p:cNvSpPr>
            <a:spLocks noGrp="1"/>
          </p:cNvSpPr>
          <p:nvPr>
            <p:ph type="body" sz="quarter" idx="10"/>
          </p:nvPr>
        </p:nvSpPr>
        <p:spPr>
          <a:xfrm>
            <a:off x="768096" y="950976"/>
            <a:ext cx="10621962" cy="455613"/>
          </a:xfrm>
        </p:spPr>
        <p:txBody>
          <a:bodyPr>
            <a:noAutofit/>
          </a:bodyPr>
          <a:lstStyle>
            <a:lvl1pPr marL="0" indent="0">
              <a:buNone/>
              <a:defRPr sz="1900"/>
            </a:lvl1pPr>
            <a:lvl2pPr marL="422157" indent="0">
              <a:buNone/>
              <a:defRPr/>
            </a:lvl2pPr>
            <a:lvl3pPr marL="834795" indent="0">
              <a:buNone/>
              <a:defRPr/>
            </a:lvl3pPr>
            <a:lvl4pPr marL="1187123" indent="0">
              <a:buNone/>
              <a:defRPr/>
            </a:lvl4pPr>
            <a:lvl5pPr marL="1531513" indent="0">
              <a:buNone/>
              <a:defRPr/>
            </a:lvl5pPr>
          </a:lstStyle>
          <a:p>
            <a:pPr lvl="0"/>
            <a:r>
              <a:rPr lang="en-US" dirty="0"/>
              <a:t>Click to edit Master text styles</a:t>
            </a:r>
          </a:p>
        </p:txBody>
      </p:sp>
    </p:spTree>
    <p:extLst>
      <p:ext uri="{BB962C8B-B14F-4D97-AF65-F5344CB8AC3E}">
        <p14:creationId xmlns:p14="http://schemas.microsoft.com/office/powerpoint/2010/main" val="39721221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ver_2">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 y="-1"/>
            <a:ext cx="12188824" cy="6858001"/>
          </a:xfrm>
          <a:prstGeom prst="rect">
            <a:avLst/>
          </a:prstGeom>
        </p:spPr>
      </p:pic>
      <p:sp>
        <p:nvSpPr>
          <p:cNvPr id="4" name="Rectangle 3"/>
          <p:cNvSpPr/>
          <p:nvPr userDrawn="1"/>
        </p:nvSpPr>
        <p:spPr bwMode="auto">
          <a:xfrm>
            <a:off x="-7037" y="3"/>
            <a:ext cx="12195862" cy="6857997"/>
          </a:xfrm>
          <a:prstGeom prst="rect">
            <a:avLst/>
          </a:prstGeom>
          <a:solidFill>
            <a:srgbClr val="000000">
              <a:alpha val="60000"/>
            </a:srgbClr>
          </a:solidFill>
          <a:ln w="9525" algn="ctr">
            <a:noFill/>
            <a:round/>
            <a:headEnd/>
            <a:tailEnd/>
          </a:ln>
        </p:spPr>
        <p:txBody>
          <a:bodyPr lIns="91415" tIns="45709" rIns="91415" bIns="45709" rtlCol="0" anchor="ctr"/>
          <a:lstStyle/>
          <a:p>
            <a:pPr algn="ctr" eaLnBrk="0" hangingPunct="0"/>
            <a:endParaRPr lang="en-US" dirty="0">
              <a:solidFill>
                <a:srgbClr val="FFFFFF"/>
              </a:solidFill>
            </a:endParaRPr>
          </a:p>
        </p:txBody>
      </p:sp>
      <p:cxnSp>
        <p:nvCxnSpPr>
          <p:cNvPr id="9" name="Straight Connector 8"/>
          <p:cNvCxnSpPr/>
          <p:nvPr userDrawn="1"/>
        </p:nvCxnSpPr>
        <p:spPr bwMode="auto">
          <a:xfrm>
            <a:off x="0" y="5070160"/>
            <a:ext cx="8964734" cy="0"/>
          </a:xfrm>
          <a:prstGeom prst="line">
            <a:avLst/>
          </a:prstGeom>
          <a:noFill/>
          <a:ln w="25400" algn="ctr">
            <a:solidFill>
              <a:srgbClr val="FFFFFF"/>
            </a:solidFill>
            <a:round/>
            <a:headEnd/>
            <a:tailEnd/>
          </a:ln>
        </p:spPr>
      </p:cxnSp>
      <p:sp>
        <p:nvSpPr>
          <p:cNvPr id="18" name="Title 1"/>
          <p:cNvSpPr>
            <a:spLocks noGrp="1"/>
          </p:cNvSpPr>
          <p:nvPr>
            <p:ph type="title"/>
          </p:nvPr>
        </p:nvSpPr>
        <p:spPr>
          <a:xfrm>
            <a:off x="669495" y="1918417"/>
            <a:ext cx="7905929" cy="2962267"/>
          </a:xfrm>
        </p:spPr>
        <p:txBody>
          <a:bodyPr anchor="t">
            <a:normAutofit/>
          </a:bodyPr>
          <a:lstStyle>
            <a:lvl1pPr>
              <a:defRPr sz="3600" baseline="0">
                <a:solidFill>
                  <a:srgbClr val="FFFFFF"/>
                </a:solidFill>
              </a:defRPr>
            </a:lvl1pPr>
          </a:lstStyle>
          <a:p>
            <a:endParaRPr lang="en-US" dirty="0">
              <a:solidFill>
                <a:schemeClr val="bg1"/>
              </a:solidFill>
            </a:endParaRPr>
          </a:p>
        </p:txBody>
      </p:sp>
      <p:sp>
        <p:nvSpPr>
          <p:cNvPr id="13" name="Text Placeholder 40"/>
          <p:cNvSpPr>
            <a:spLocks noGrp="1"/>
          </p:cNvSpPr>
          <p:nvPr>
            <p:ph type="body" sz="quarter" idx="11" hasCustomPrompt="1"/>
          </p:nvPr>
        </p:nvSpPr>
        <p:spPr>
          <a:xfrm>
            <a:off x="669487" y="5324569"/>
            <a:ext cx="7905930" cy="1314899"/>
          </a:xfrm>
        </p:spPr>
        <p:txBody>
          <a:bodyPr anchor="t">
            <a:normAutofit/>
          </a:bodyPr>
          <a:lstStyle>
            <a:lvl1pPr marL="0" indent="0">
              <a:buNone/>
              <a:defRPr sz="2400" b="1">
                <a:solidFill>
                  <a:schemeClr val="bg1"/>
                </a:solidFill>
              </a:defRPr>
            </a:lvl1pPr>
          </a:lstStyle>
          <a:p>
            <a:pPr lvl="0"/>
            <a:r>
              <a:rPr lang="en-US" dirty="0"/>
              <a:t>Speaker Name</a:t>
            </a:r>
            <a:br>
              <a:rPr lang="en-US" dirty="0"/>
            </a:br>
            <a:r>
              <a:rPr lang="en-US" dirty="0"/>
              <a:t>Title</a:t>
            </a:r>
          </a:p>
          <a:p>
            <a:pPr lvl="0"/>
            <a:r>
              <a:rPr lang="en-US" dirty="0"/>
              <a:t>Date</a:t>
            </a:r>
          </a:p>
        </p:txBody>
      </p:sp>
      <p:cxnSp>
        <p:nvCxnSpPr>
          <p:cNvPr id="15" name="Straight Connector 14"/>
          <p:cNvCxnSpPr/>
          <p:nvPr userDrawn="1"/>
        </p:nvCxnSpPr>
        <p:spPr bwMode="auto">
          <a:xfrm>
            <a:off x="8970050" y="1776071"/>
            <a:ext cx="3224091" cy="0"/>
          </a:xfrm>
          <a:prstGeom prst="line">
            <a:avLst/>
          </a:prstGeom>
          <a:noFill/>
          <a:ln w="25400" algn="ctr">
            <a:solidFill>
              <a:srgbClr val="FFFFFF"/>
            </a:solidFill>
            <a:round/>
            <a:headEnd/>
            <a:tailEnd/>
          </a:ln>
        </p:spPr>
      </p:cxnSp>
      <p:cxnSp>
        <p:nvCxnSpPr>
          <p:cNvPr id="17" name="Straight Connector 16"/>
          <p:cNvCxnSpPr/>
          <p:nvPr userDrawn="1"/>
        </p:nvCxnSpPr>
        <p:spPr bwMode="auto">
          <a:xfrm>
            <a:off x="8964734" y="2989397"/>
            <a:ext cx="3224091" cy="0"/>
          </a:xfrm>
          <a:prstGeom prst="line">
            <a:avLst/>
          </a:prstGeom>
          <a:noFill/>
          <a:ln w="25400" algn="ctr">
            <a:solidFill>
              <a:srgbClr val="FFFFFF"/>
            </a:solidFill>
            <a:round/>
            <a:headEnd/>
            <a:tailEnd/>
          </a:ln>
        </p:spPr>
      </p:cxn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70050" y="1786552"/>
            <a:ext cx="3218776" cy="1195865"/>
          </a:xfrm>
          <a:prstGeom prst="rect">
            <a:avLst/>
          </a:prstGeom>
        </p:spPr>
      </p:pic>
      <p:cxnSp>
        <p:nvCxnSpPr>
          <p:cNvPr id="21" name="Straight Connector 20"/>
          <p:cNvCxnSpPr/>
          <p:nvPr userDrawn="1"/>
        </p:nvCxnSpPr>
        <p:spPr bwMode="auto">
          <a:xfrm>
            <a:off x="8964734" y="3"/>
            <a:ext cx="0" cy="6919676"/>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13706729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Title and Content with By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608320" y="1622988"/>
            <a:ext cx="10637880" cy="4503179"/>
          </a:xfrm>
        </p:spPr>
        <p:txBody>
          <a:bodyPr/>
          <a:lstStyle>
            <a:lvl1pPr marL="304724" indent="-281447">
              <a:defRPr>
                <a:solidFill>
                  <a:srgbClr val="000000"/>
                </a:solidFill>
              </a:defRPr>
            </a:lvl1pPr>
            <a:lvl2pPr marL="613680" indent="-279330">
              <a:tabLst/>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p:txBody>
      </p:sp>
      <p:sp>
        <p:nvSpPr>
          <p:cNvPr id="4" name="Text Placeholder 2"/>
          <p:cNvSpPr>
            <a:spLocks noGrp="1"/>
          </p:cNvSpPr>
          <p:nvPr>
            <p:ph type="body" idx="10" hasCustomPrompt="1"/>
          </p:nvPr>
        </p:nvSpPr>
        <p:spPr>
          <a:xfrm>
            <a:off x="608320" y="1100751"/>
            <a:ext cx="10637880" cy="442463"/>
          </a:xfrm>
        </p:spPr>
        <p:txBody>
          <a:bodyPr anchor="b">
            <a:noAutofit/>
          </a:bodyPr>
          <a:lstStyle>
            <a:lvl1pPr marL="0" indent="0">
              <a:buNone/>
              <a:defRPr sz="2533" b="0">
                <a:solidFill>
                  <a:srgbClr val="000000"/>
                </a:solidFill>
                <a:latin typeface="Arial"/>
                <a:cs typeface="Arial"/>
              </a:defRPr>
            </a:lvl1pPr>
            <a:lvl2pPr marL="633795" indent="0">
              <a:buNone/>
              <a:defRPr sz="2799" b="1"/>
            </a:lvl2pPr>
            <a:lvl3pPr marL="1267592" indent="0">
              <a:buNone/>
              <a:defRPr sz="2533" b="1"/>
            </a:lvl3pPr>
            <a:lvl4pPr marL="1901387" indent="0">
              <a:buNone/>
              <a:defRPr sz="2133" b="1"/>
            </a:lvl4pPr>
            <a:lvl5pPr marL="2535183" indent="0">
              <a:buNone/>
              <a:defRPr sz="2133" b="1"/>
            </a:lvl5pPr>
            <a:lvl6pPr marL="3168980" indent="0">
              <a:buNone/>
              <a:defRPr sz="2133" b="1"/>
            </a:lvl6pPr>
            <a:lvl7pPr marL="3802774" indent="0">
              <a:buNone/>
              <a:defRPr sz="2133" b="1"/>
            </a:lvl7pPr>
            <a:lvl8pPr marL="4436571" indent="0">
              <a:buNone/>
              <a:defRPr sz="2133" b="1"/>
            </a:lvl8pPr>
            <a:lvl9pPr marL="5070367" indent="0">
              <a:buNone/>
              <a:defRPr sz="2133" b="1"/>
            </a:lvl9pPr>
          </a:lstStyle>
          <a:p>
            <a:pPr lvl="0"/>
            <a:r>
              <a:rPr lang="en-US" dirty="0"/>
              <a:t>CLICK TO EDIT MASTER TEXT STYLES</a:t>
            </a:r>
          </a:p>
        </p:txBody>
      </p:sp>
    </p:spTree>
    <p:extLst>
      <p:ext uri="{BB962C8B-B14F-4D97-AF65-F5344CB8AC3E}">
        <p14:creationId xmlns:p14="http://schemas.microsoft.com/office/powerpoint/2010/main" val="2967011617"/>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 Item">
    <p:spTree>
      <p:nvGrpSpPr>
        <p:cNvPr id="1" name=""/>
        <p:cNvGrpSpPr/>
        <p:nvPr/>
      </p:nvGrpSpPr>
      <p:grpSpPr>
        <a:xfrm>
          <a:off x="0" y="0"/>
          <a:ext cx="0" cy="0"/>
          <a:chOff x="0" y="0"/>
          <a:chExt cx="0" cy="0"/>
        </a:xfrm>
      </p:grpSpPr>
      <p:sp>
        <p:nvSpPr>
          <p:cNvPr id="4" name="Text Placeholder 2"/>
          <p:cNvSpPr>
            <a:spLocks noGrp="1"/>
          </p:cNvSpPr>
          <p:nvPr>
            <p:ph idx="1" hasCustomPrompt="1"/>
          </p:nvPr>
        </p:nvSpPr>
        <p:spPr>
          <a:xfrm>
            <a:off x="607341" y="1198167"/>
            <a:ext cx="11010998" cy="4927999"/>
          </a:xfrm>
          <a:prstGeom prst="rect">
            <a:avLst/>
          </a:prstGeom>
        </p:spPr>
        <p:txBody>
          <a:bodyPr vert="horz" lIns="95093" tIns="47546" rIns="95093" bIns="47546" rtlCol="0">
            <a:normAutofit/>
          </a:bodyPr>
          <a:lstStyle>
            <a:lvl1pPr marL="281447" indent="-281447">
              <a:defRPr/>
            </a:lvl1pPr>
            <a:lvl2pPr marL="615797" indent="-281447">
              <a:tabLst/>
              <a:defRPr/>
            </a:lvl2pPr>
          </a:lstStyle>
          <a:p>
            <a:pPr lvl="0"/>
            <a:r>
              <a:rPr lang="en-US" dirty="0"/>
              <a:t>Click to edit Master text styles</a:t>
            </a:r>
          </a:p>
          <a:p>
            <a:pPr lvl="1"/>
            <a:r>
              <a:rPr lang="en-US" dirty="0"/>
              <a:t>Second level</a:t>
            </a:r>
          </a:p>
        </p:txBody>
      </p:sp>
      <p:sp>
        <p:nvSpPr>
          <p:cNvPr id="2" name="Title 1"/>
          <p:cNvSpPr>
            <a:spLocks noGrp="1"/>
          </p:cNvSpPr>
          <p:nvPr>
            <p:ph type="title" hasCustomPrompt="1"/>
          </p:nvPr>
        </p:nvSpPr>
        <p:spPr>
          <a:xfrm>
            <a:off x="607341" y="274640"/>
            <a:ext cx="11010998" cy="923528"/>
          </a:xfrm>
        </p:spPr>
        <p:txBody>
          <a:bodyPr/>
          <a:lstStyle/>
          <a:p>
            <a:r>
              <a:rPr lang="en-US" dirty="0"/>
              <a:t>CLICK TO EDIT MASTER TITLE STYLE</a:t>
            </a:r>
          </a:p>
        </p:txBody>
      </p:sp>
    </p:spTree>
    <p:extLst>
      <p:ext uri="{BB962C8B-B14F-4D97-AF65-F5344CB8AC3E}">
        <p14:creationId xmlns:p14="http://schemas.microsoft.com/office/powerpoint/2010/main" val="114654788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2">
    <p:spTree>
      <p:nvGrpSpPr>
        <p:cNvPr id="1" name=""/>
        <p:cNvGrpSpPr/>
        <p:nvPr/>
      </p:nvGrpSpPr>
      <p:grpSpPr>
        <a:xfrm>
          <a:off x="0" y="0"/>
          <a:ext cx="0" cy="0"/>
          <a:chOff x="0" y="0"/>
          <a:chExt cx="0" cy="0"/>
        </a:xfrm>
      </p:grpSpPr>
      <p:pic>
        <p:nvPicPr>
          <p:cNvPr id="12" name="Content Placeholder 2">
            <a:extLst>
              <a:ext uri="{FF2B5EF4-FFF2-40B4-BE49-F238E27FC236}">
                <a16:creationId xmlns:a16="http://schemas.microsoft.com/office/drawing/2014/main" id="{3BE81B8E-C0C1-4047-9E8C-23ACA8D023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459" b="20211"/>
          <a:stretch/>
        </p:blipFill>
        <p:spPr bwMode="black">
          <a:xfrm>
            <a:off x="0" y="0"/>
            <a:ext cx="12188825" cy="6858000"/>
          </a:xfrm>
          <a:prstGeom prst="rect">
            <a:avLst/>
          </a:prstGeom>
        </p:spPr>
      </p:pic>
      <p:cxnSp>
        <p:nvCxnSpPr>
          <p:cNvPr id="9" name="Straight Connector 8"/>
          <p:cNvCxnSpPr/>
          <p:nvPr userDrawn="1"/>
        </p:nvCxnSpPr>
        <p:spPr bwMode="auto">
          <a:xfrm>
            <a:off x="0" y="5070160"/>
            <a:ext cx="8964734" cy="0"/>
          </a:xfrm>
          <a:prstGeom prst="line">
            <a:avLst/>
          </a:prstGeom>
          <a:noFill/>
          <a:ln w="25400" algn="ctr">
            <a:solidFill>
              <a:srgbClr val="FFFFFF"/>
            </a:solidFill>
            <a:round/>
            <a:headEnd/>
            <a:tailEnd/>
          </a:ln>
        </p:spPr>
      </p:cxnSp>
      <p:sp>
        <p:nvSpPr>
          <p:cNvPr id="18" name="Title 1"/>
          <p:cNvSpPr>
            <a:spLocks noGrp="1"/>
          </p:cNvSpPr>
          <p:nvPr>
            <p:ph type="title"/>
          </p:nvPr>
        </p:nvSpPr>
        <p:spPr>
          <a:xfrm>
            <a:off x="669495" y="1918417"/>
            <a:ext cx="7905929" cy="2962267"/>
          </a:xfrm>
        </p:spPr>
        <p:txBody>
          <a:bodyPr anchor="t">
            <a:normAutofit/>
          </a:bodyPr>
          <a:lstStyle>
            <a:lvl1pPr>
              <a:defRPr sz="3600" baseline="0">
                <a:solidFill>
                  <a:srgbClr val="FFFFFF"/>
                </a:solidFill>
              </a:defRPr>
            </a:lvl1pPr>
          </a:lstStyle>
          <a:p>
            <a:endParaRPr lang="en-US" dirty="0">
              <a:solidFill>
                <a:schemeClr val="bg1"/>
              </a:solidFill>
            </a:endParaRPr>
          </a:p>
        </p:txBody>
      </p:sp>
      <p:sp>
        <p:nvSpPr>
          <p:cNvPr id="13" name="Text Placeholder 40"/>
          <p:cNvSpPr>
            <a:spLocks noGrp="1"/>
          </p:cNvSpPr>
          <p:nvPr>
            <p:ph type="body" sz="quarter" idx="11" hasCustomPrompt="1"/>
          </p:nvPr>
        </p:nvSpPr>
        <p:spPr>
          <a:xfrm>
            <a:off x="669487" y="5324569"/>
            <a:ext cx="7905930" cy="1314899"/>
          </a:xfrm>
        </p:spPr>
        <p:txBody>
          <a:bodyPr anchor="t">
            <a:normAutofit/>
          </a:bodyPr>
          <a:lstStyle>
            <a:lvl1pPr marL="0" indent="0">
              <a:buNone/>
              <a:defRPr sz="2400" b="1">
                <a:solidFill>
                  <a:schemeClr val="bg1"/>
                </a:solidFill>
              </a:defRPr>
            </a:lvl1pPr>
          </a:lstStyle>
          <a:p>
            <a:pPr lvl="0"/>
            <a:r>
              <a:rPr lang="en-US" dirty="0"/>
              <a:t>Speaker Name</a:t>
            </a:r>
            <a:br>
              <a:rPr lang="en-US" dirty="0"/>
            </a:br>
            <a:r>
              <a:rPr lang="en-US" dirty="0"/>
              <a:t>Title</a:t>
            </a:r>
          </a:p>
          <a:p>
            <a:pPr lvl="0"/>
            <a:r>
              <a:rPr lang="en-US" dirty="0"/>
              <a:t>Date</a:t>
            </a:r>
          </a:p>
        </p:txBody>
      </p:sp>
      <p:cxnSp>
        <p:nvCxnSpPr>
          <p:cNvPr id="15" name="Straight Connector 14"/>
          <p:cNvCxnSpPr/>
          <p:nvPr userDrawn="1"/>
        </p:nvCxnSpPr>
        <p:spPr bwMode="auto">
          <a:xfrm>
            <a:off x="8970050" y="1776071"/>
            <a:ext cx="3224091" cy="0"/>
          </a:xfrm>
          <a:prstGeom prst="line">
            <a:avLst/>
          </a:prstGeom>
          <a:noFill/>
          <a:ln w="25400" algn="ctr">
            <a:solidFill>
              <a:srgbClr val="FFFFFF"/>
            </a:solidFill>
            <a:round/>
            <a:headEnd/>
            <a:tailEnd/>
          </a:ln>
        </p:spPr>
      </p:cxnSp>
      <p:cxnSp>
        <p:nvCxnSpPr>
          <p:cNvPr id="17" name="Straight Connector 16"/>
          <p:cNvCxnSpPr/>
          <p:nvPr userDrawn="1"/>
        </p:nvCxnSpPr>
        <p:spPr bwMode="auto">
          <a:xfrm>
            <a:off x="8964734" y="2989397"/>
            <a:ext cx="3224091" cy="0"/>
          </a:xfrm>
          <a:prstGeom prst="line">
            <a:avLst/>
          </a:prstGeom>
          <a:noFill/>
          <a:ln w="25400" algn="ctr">
            <a:solidFill>
              <a:srgbClr val="FFFFFF"/>
            </a:solidFill>
            <a:round/>
            <a:headEnd/>
            <a:tailEnd/>
          </a:ln>
        </p:spPr>
      </p:cxnSp>
      <p:cxnSp>
        <p:nvCxnSpPr>
          <p:cNvPr id="21" name="Straight Connector 20"/>
          <p:cNvCxnSpPr/>
          <p:nvPr userDrawn="1"/>
        </p:nvCxnSpPr>
        <p:spPr bwMode="auto">
          <a:xfrm>
            <a:off x="8964734" y="3"/>
            <a:ext cx="0" cy="6919676"/>
          </a:xfrm>
          <a:prstGeom prst="line">
            <a:avLst/>
          </a:prstGeom>
          <a:noFill/>
          <a:ln w="25400" algn="ctr">
            <a:solidFill>
              <a:srgbClr val="FFFFFF"/>
            </a:solidFill>
            <a:round/>
            <a:headEnd/>
            <a:tailEnd/>
          </a:ln>
        </p:spPr>
      </p:cxnSp>
      <p:pic>
        <p:nvPicPr>
          <p:cNvPr id="10" name="Picture 9">
            <a:extLst>
              <a:ext uri="{FF2B5EF4-FFF2-40B4-BE49-F238E27FC236}">
                <a16:creationId xmlns:a16="http://schemas.microsoft.com/office/drawing/2014/main" id="{0967B2D7-BE37-C348-B95B-775BC68954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3021" y="1788284"/>
            <a:ext cx="3195045" cy="1181874"/>
          </a:xfrm>
          <a:prstGeom prst="rect">
            <a:avLst/>
          </a:prstGeom>
        </p:spPr>
      </p:pic>
    </p:spTree>
    <p:extLst>
      <p:ext uri="{BB962C8B-B14F-4D97-AF65-F5344CB8AC3E}">
        <p14:creationId xmlns:p14="http://schemas.microsoft.com/office/powerpoint/2010/main" val="25523787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DE5971A5-381E-9F40-8D9E-4877A6A12AC5}" type="datetimeFigureOut">
              <a:rPr lang="en-US" smtClean="0"/>
              <a:t>2/22/19</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9027628D-384D-D345-93CE-795FCCCF24C8}" type="slidenum">
              <a:rPr lang="en-US" smtClean="0"/>
              <a:t>‹#›</a:t>
            </a:fld>
            <a:endParaRPr lang="en-US"/>
          </a:p>
        </p:txBody>
      </p:sp>
    </p:spTree>
    <p:extLst>
      <p:ext uri="{BB962C8B-B14F-4D97-AF65-F5344CB8AC3E}">
        <p14:creationId xmlns:p14="http://schemas.microsoft.com/office/powerpoint/2010/main" val="39710374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DP_Transition Slide">
    <p:bg>
      <p:bgPr>
        <a:gradFill flip="none" rotWithShape="1">
          <a:gsLst>
            <a:gs pos="0">
              <a:srgbClr val="E2E4E4">
                <a:alpha val="60000"/>
              </a:srgbClr>
            </a:gs>
            <a:gs pos="100000">
              <a:srgbClr val="FFFFFF"/>
            </a:gs>
          </a:gsLst>
          <a:lin ang="16200000" scaled="0"/>
        </a:gradFill>
        <a:effectLst/>
      </p:bgPr>
    </p:bg>
    <p:spTree>
      <p:nvGrpSpPr>
        <p:cNvPr id="1" name=""/>
        <p:cNvGrpSpPr/>
        <p:nvPr/>
      </p:nvGrpSpPr>
      <p:grpSpPr>
        <a:xfrm>
          <a:off x="0" y="0"/>
          <a:ext cx="0" cy="0"/>
          <a:chOff x="0" y="0"/>
          <a:chExt cx="0" cy="0"/>
        </a:xfrm>
      </p:grpSpPr>
      <p:sp>
        <p:nvSpPr>
          <p:cNvPr id="8" name="Text Placeholder 2"/>
          <p:cNvSpPr>
            <a:spLocks noGrp="1"/>
          </p:cNvSpPr>
          <p:nvPr>
            <p:ph type="body" sz="quarter" idx="10" hasCustomPrompt="1"/>
          </p:nvPr>
        </p:nvSpPr>
        <p:spPr>
          <a:xfrm>
            <a:off x="701585" y="396813"/>
            <a:ext cx="11361649" cy="643253"/>
          </a:xfrm>
        </p:spPr>
        <p:txBody>
          <a:bodyPr anchor="ctr">
            <a:noAutofit/>
          </a:bodyPr>
          <a:lstStyle>
            <a:lvl1pPr marL="0" indent="0" algn="l" defTabSz="914087" rtl="0" eaLnBrk="1" latinLnBrk="0" hangingPunct="1">
              <a:lnSpc>
                <a:spcPct val="95000"/>
              </a:lnSpc>
              <a:spcBef>
                <a:spcPts val="0"/>
              </a:spcBef>
              <a:buNone/>
              <a:defRPr lang="en-US" sz="3199" b="1" kern="1200" baseline="0" dirty="0" smtClean="0">
                <a:solidFill>
                  <a:schemeClr val="accent1"/>
                </a:solidFill>
                <a:latin typeface="Arial"/>
                <a:ea typeface="+mn-ea"/>
                <a:cs typeface="Arial"/>
              </a:defRPr>
            </a:lvl1pPr>
          </a:lstStyle>
          <a:p>
            <a:pPr lvl="0"/>
            <a:r>
              <a:rPr lang="en-US" dirty="0"/>
              <a:t>TRANSITION SLIDE OPTION 1</a:t>
            </a:r>
          </a:p>
        </p:txBody>
      </p:sp>
      <p:cxnSp>
        <p:nvCxnSpPr>
          <p:cNvPr id="71" name="Straight Connector 70"/>
          <p:cNvCxnSpPr/>
          <p:nvPr userDrawn="1"/>
        </p:nvCxnSpPr>
        <p:spPr bwMode="auto">
          <a:xfrm flipV="1">
            <a:off x="1" y="1320800"/>
            <a:ext cx="12188825" cy="6098"/>
          </a:xfrm>
          <a:prstGeom prst="line">
            <a:avLst/>
          </a:prstGeom>
          <a:noFill/>
          <a:ln w="25400" algn="ctr">
            <a:solidFill>
              <a:schemeClr val="bg1"/>
            </a:solidFill>
            <a:round/>
            <a:headEnd/>
            <a:tailEnd/>
          </a:ln>
        </p:spPr>
      </p:cxnSp>
      <p:sp>
        <p:nvSpPr>
          <p:cNvPr id="72" name="Rectangle 71"/>
          <p:cNvSpPr/>
          <p:nvPr userDrawn="1"/>
        </p:nvSpPr>
        <p:spPr>
          <a:xfrm>
            <a:off x="4109865" y="2782411"/>
            <a:ext cx="7537885" cy="23920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dirty="0"/>
          </a:p>
        </p:txBody>
      </p:sp>
      <p:grpSp>
        <p:nvGrpSpPr>
          <p:cNvPr id="77" name="Group 76"/>
          <p:cNvGrpSpPr/>
          <p:nvPr userDrawn="1"/>
        </p:nvGrpSpPr>
        <p:grpSpPr>
          <a:xfrm>
            <a:off x="4233107" y="3354748"/>
            <a:ext cx="7259424" cy="1619591"/>
            <a:chOff x="1958472" y="1777604"/>
            <a:chExt cx="5989934" cy="1981200"/>
          </a:xfrm>
        </p:grpSpPr>
        <p:sp>
          <p:nvSpPr>
            <p:cNvPr id="78" name="Rectangle 77"/>
            <p:cNvSpPr/>
            <p:nvPr/>
          </p:nvSpPr>
          <p:spPr>
            <a:xfrm>
              <a:off x="1958472" y="1777604"/>
              <a:ext cx="598993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98" b="1" dirty="0">
                  <a:solidFill>
                    <a:schemeClr val="accent1"/>
                  </a:solidFill>
                </a:rPr>
                <a:t>Converged Data Platform</a:t>
              </a:r>
              <a:endParaRPr lang="en-US" sz="1999" dirty="0">
                <a:solidFill>
                  <a:schemeClr val="accent1"/>
                </a:solidFill>
              </a:endParaRPr>
            </a:p>
          </p:txBody>
        </p:sp>
        <p:sp>
          <p:nvSpPr>
            <p:cNvPr id="79" name="Rectangle 78"/>
            <p:cNvSpPr/>
            <p:nvPr/>
          </p:nvSpPr>
          <p:spPr>
            <a:xfrm>
              <a:off x="1958473" y="2844404"/>
              <a:ext cx="598993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99" dirty="0">
                  <a:solidFill>
                    <a:schemeClr val="accent1"/>
                  </a:solidFill>
                </a:rPr>
                <a:t>MAPR CONVERGE-X</a:t>
              </a:r>
              <a:r>
                <a:rPr lang="en-US" sz="1999" baseline="30000" dirty="0">
                  <a:solidFill>
                    <a:schemeClr val="accent1"/>
                  </a:solidFill>
                </a:rPr>
                <a:t>™</a:t>
              </a:r>
              <a:r>
                <a:rPr lang="en-US" sz="1999" dirty="0">
                  <a:solidFill>
                    <a:schemeClr val="accent1"/>
                  </a:solidFill>
                </a:rPr>
                <a:t> DATA FABRIC</a:t>
              </a:r>
            </a:p>
            <a:p>
              <a:pPr algn="ctr"/>
              <a:endParaRPr lang="en-US" sz="1999" dirty="0">
                <a:solidFill>
                  <a:schemeClr val="accent1"/>
                </a:solidFill>
              </a:endParaRPr>
            </a:p>
          </p:txBody>
        </p:sp>
        <p:sp>
          <p:nvSpPr>
            <p:cNvPr id="80" name="Rectangle 79"/>
            <p:cNvSpPr/>
            <p:nvPr/>
          </p:nvSpPr>
          <p:spPr>
            <a:xfrm>
              <a:off x="1958474" y="2437227"/>
              <a:ext cx="122403" cy="662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solidFill>
                  <a:schemeClr val="accent1"/>
                </a:solidFill>
              </a:endParaRPr>
            </a:p>
          </p:txBody>
        </p:sp>
        <p:sp>
          <p:nvSpPr>
            <p:cNvPr id="81" name="Rectangle 80"/>
            <p:cNvSpPr/>
            <p:nvPr/>
          </p:nvSpPr>
          <p:spPr>
            <a:xfrm>
              <a:off x="7826002" y="2360717"/>
              <a:ext cx="122403" cy="662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solidFill>
                  <a:schemeClr val="accent1"/>
                </a:solidFill>
              </a:endParaRPr>
            </a:p>
          </p:txBody>
        </p:sp>
      </p:grpSp>
      <p:sp>
        <p:nvSpPr>
          <p:cNvPr id="82" name="Rectangle 81"/>
          <p:cNvSpPr/>
          <p:nvPr userDrawn="1"/>
        </p:nvSpPr>
        <p:spPr>
          <a:xfrm>
            <a:off x="5476308" y="5173187"/>
            <a:ext cx="4900500" cy="459789"/>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ON-PREMISES, MULTI-CLOUD, IoT EDGE</a:t>
            </a:r>
          </a:p>
        </p:txBody>
      </p:sp>
      <p:grpSp>
        <p:nvGrpSpPr>
          <p:cNvPr id="83" name="Group 82"/>
          <p:cNvGrpSpPr/>
          <p:nvPr userDrawn="1"/>
        </p:nvGrpSpPr>
        <p:grpSpPr>
          <a:xfrm>
            <a:off x="4026160" y="1482939"/>
            <a:ext cx="880291" cy="1237643"/>
            <a:chOff x="2026927" y="182880"/>
            <a:chExt cx="870789" cy="1180322"/>
          </a:xfrm>
        </p:grpSpPr>
        <p:sp>
          <p:nvSpPr>
            <p:cNvPr id="84" name="TextBox 83"/>
            <p:cNvSpPr txBox="1"/>
            <p:nvPr/>
          </p:nvSpPr>
          <p:spPr>
            <a:xfrm>
              <a:off x="2026927" y="182880"/>
              <a:ext cx="870789" cy="278846"/>
            </a:xfrm>
            <a:prstGeom prst="rect">
              <a:avLst/>
            </a:prstGeom>
            <a:noFill/>
          </p:spPr>
          <p:txBody>
            <a:bodyPr wrap="square" lIns="0" tIns="0" rIns="0" bIns="0" rtlCol="0">
              <a:spAutoFit/>
            </a:bodyPr>
            <a:lstStyle/>
            <a:p>
              <a:pPr algn="ctr"/>
              <a:r>
                <a:rPr lang="en-US" sz="950" dirty="0">
                  <a:solidFill>
                    <a:schemeClr val="tx1">
                      <a:lumMod val="65000"/>
                      <a:lumOff val="35000"/>
                    </a:schemeClr>
                  </a:solidFill>
                </a:rPr>
                <a:t>FILE</a:t>
              </a:r>
            </a:p>
            <a:p>
              <a:pPr algn="ctr"/>
              <a:r>
                <a:rPr lang="en-US" sz="950" dirty="0">
                  <a:solidFill>
                    <a:schemeClr val="tx1">
                      <a:lumMod val="65000"/>
                      <a:lumOff val="35000"/>
                    </a:schemeClr>
                  </a:solidFill>
                </a:rPr>
                <a:t>FOLDERS</a:t>
              </a:r>
            </a:p>
          </p:txBody>
        </p:sp>
        <p:pic>
          <p:nvPicPr>
            <p:cNvPr id="85" name="Picture 84" descr="MapR-XD Graphic FINAL-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7087" y="814562"/>
              <a:ext cx="550469" cy="548640"/>
            </a:xfrm>
            <a:prstGeom prst="rect">
              <a:avLst/>
            </a:prstGeom>
          </p:spPr>
        </p:pic>
        <p:pic>
          <p:nvPicPr>
            <p:cNvPr id="86" name="Picture 85" descr="MapR-XD Graphic FINAL-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7087" y="366625"/>
              <a:ext cx="550469" cy="548640"/>
            </a:xfrm>
            <a:prstGeom prst="rect">
              <a:avLst/>
            </a:prstGeom>
          </p:spPr>
        </p:pic>
      </p:grpSp>
      <p:sp>
        <p:nvSpPr>
          <p:cNvPr id="87" name="Rectangle 86"/>
          <p:cNvSpPr/>
          <p:nvPr userDrawn="1"/>
        </p:nvSpPr>
        <p:spPr>
          <a:xfrm>
            <a:off x="4233107" y="5628514"/>
            <a:ext cx="7259424" cy="747071"/>
          </a:xfrm>
          <a:prstGeom prst="rect">
            <a:avLst/>
          </a:prstGeom>
          <a:noFill/>
          <a:ln w="762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dirty="0">
              <a:ln>
                <a:solidFill>
                  <a:schemeClr val="tx1">
                    <a:lumMod val="50000"/>
                    <a:lumOff val="50000"/>
                  </a:schemeClr>
                </a:solidFill>
              </a:ln>
              <a:noFill/>
            </a:endParaRPr>
          </a:p>
        </p:txBody>
      </p:sp>
      <p:pic>
        <p:nvPicPr>
          <p:cNvPr id="89" name="Picture 88" descr="MapR-XD Graphic FINAL-10.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5353" y="5716355"/>
            <a:ext cx="673402" cy="671165"/>
          </a:xfrm>
          <a:prstGeom prst="rect">
            <a:avLst/>
          </a:prstGeom>
        </p:spPr>
      </p:pic>
      <p:grpSp>
        <p:nvGrpSpPr>
          <p:cNvPr id="93" name="Group 92"/>
          <p:cNvGrpSpPr/>
          <p:nvPr userDrawn="1"/>
        </p:nvGrpSpPr>
        <p:grpSpPr>
          <a:xfrm>
            <a:off x="4988074" y="1482939"/>
            <a:ext cx="880291" cy="1237643"/>
            <a:chOff x="3091192" y="182880"/>
            <a:chExt cx="870789" cy="1180322"/>
          </a:xfrm>
        </p:grpSpPr>
        <p:sp>
          <p:nvSpPr>
            <p:cNvPr id="94" name="TextBox 93"/>
            <p:cNvSpPr txBox="1"/>
            <p:nvPr/>
          </p:nvSpPr>
          <p:spPr>
            <a:xfrm>
              <a:off x="3091192" y="182880"/>
              <a:ext cx="870789" cy="278846"/>
            </a:xfrm>
            <a:prstGeom prst="rect">
              <a:avLst/>
            </a:prstGeom>
            <a:noFill/>
          </p:spPr>
          <p:txBody>
            <a:bodyPr wrap="square" lIns="0" tIns="0" rIns="0" bIns="0" rtlCol="0">
              <a:spAutoFit/>
            </a:bodyPr>
            <a:lstStyle/>
            <a:p>
              <a:pPr algn="ctr"/>
              <a:r>
                <a:rPr lang="en-US" sz="950" dirty="0">
                  <a:solidFill>
                    <a:schemeClr val="tx1">
                      <a:lumMod val="65000"/>
                      <a:lumOff val="35000"/>
                    </a:schemeClr>
                  </a:solidFill>
                </a:rPr>
                <a:t>CONTAINER </a:t>
              </a:r>
              <a:br>
                <a:rPr lang="en-US" sz="950" dirty="0">
                  <a:solidFill>
                    <a:schemeClr val="tx1">
                      <a:lumMod val="65000"/>
                      <a:lumOff val="35000"/>
                    </a:schemeClr>
                  </a:solidFill>
                </a:rPr>
              </a:br>
              <a:r>
                <a:rPr lang="en-US" sz="950" dirty="0">
                  <a:solidFill>
                    <a:schemeClr val="tx1">
                      <a:lumMod val="65000"/>
                      <a:lumOff val="35000"/>
                    </a:schemeClr>
                  </a:solidFill>
                </a:rPr>
                <a:t>DATA</a:t>
              </a:r>
            </a:p>
          </p:txBody>
        </p:sp>
        <p:pic>
          <p:nvPicPr>
            <p:cNvPr id="95" name="Picture 94" descr="MapR-XD Graphic FINAL-0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4969" y="366625"/>
              <a:ext cx="799186" cy="548640"/>
            </a:xfrm>
            <a:prstGeom prst="rect">
              <a:avLst/>
            </a:prstGeom>
          </p:spPr>
        </p:pic>
        <p:pic>
          <p:nvPicPr>
            <p:cNvPr id="96" name="Picture 95" descr="MapR-XD Graphic FINAL-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1352" y="814562"/>
              <a:ext cx="550469" cy="548640"/>
            </a:xfrm>
            <a:prstGeom prst="rect">
              <a:avLst/>
            </a:prstGeom>
          </p:spPr>
        </p:pic>
      </p:grpSp>
      <p:grpSp>
        <p:nvGrpSpPr>
          <p:cNvPr id="97" name="Group 96"/>
          <p:cNvGrpSpPr/>
          <p:nvPr userDrawn="1"/>
        </p:nvGrpSpPr>
        <p:grpSpPr>
          <a:xfrm>
            <a:off x="5949988" y="1482798"/>
            <a:ext cx="880291" cy="1237782"/>
            <a:chOff x="4015336" y="182747"/>
            <a:chExt cx="870789" cy="1180455"/>
          </a:xfrm>
        </p:grpSpPr>
        <p:sp>
          <p:nvSpPr>
            <p:cNvPr id="98" name="TextBox 97"/>
            <p:cNvSpPr txBox="1"/>
            <p:nvPr/>
          </p:nvSpPr>
          <p:spPr>
            <a:xfrm>
              <a:off x="4015336" y="182747"/>
              <a:ext cx="870789" cy="278846"/>
            </a:xfrm>
            <a:prstGeom prst="rect">
              <a:avLst/>
            </a:prstGeom>
            <a:noFill/>
          </p:spPr>
          <p:txBody>
            <a:bodyPr wrap="square" lIns="0" tIns="0" rIns="0" bIns="0" rtlCol="0">
              <a:spAutoFit/>
            </a:bodyPr>
            <a:lstStyle/>
            <a:p>
              <a:pPr algn="ctr"/>
              <a:r>
                <a:rPr lang="en-US" sz="950" dirty="0">
                  <a:solidFill>
                    <a:schemeClr val="tx1">
                      <a:lumMod val="65000"/>
                      <a:lumOff val="35000"/>
                    </a:schemeClr>
                  </a:solidFill>
                </a:rPr>
                <a:t>CUSTOM</a:t>
              </a:r>
            </a:p>
            <a:p>
              <a:pPr algn="ctr"/>
              <a:r>
                <a:rPr lang="en-US" sz="950" dirty="0">
                  <a:solidFill>
                    <a:schemeClr val="tx1">
                      <a:lumMod val="65000"/>
                      <a:lumOff val="35000"/>
                    </a:schemeClr>
                  </a:solidFill>
                </a:rPr>
                <a:t>FILE APPS</a:t>
              </a:r>
            </a:p>
          </p:txBody>
        </p:sp>
        <p:pic>
          <p:nvPicPr>
            <p:cNvPr id="99" name="Picture 98" descr="MapR-XD Graphic FINAL-06.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5496" y="366625"/>
              <a:ext cx="550469" cy="548640"/>
            </a:xfrm>
            <a:prstGeom prst="rect">
              <a:avLst/>
            </a:prstGeom>
          </p:spPr>
        </p:pic>
        <p:pic>
          <p:nvPicPr>
            <p:cNvPr id="100" name="Picture 99" descr="MapR-XD Graphic FINAL-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5496" y="814562"/>
              <a:ext cx="550469" cy="548640"/>
            </a:xfrm>
            <a:prstGeom prst="rect">
              <a:avLst/>
            </a:prstGeom>
          </p:spPr>
        </p:pic>
      </p:grpSp>
      <p:grpSp>
        <p:nvGrpSpPr>
          <p:cNvPr id="101" name="Group 100"/>
          <p:cNvGrpSpPr/>
          <p:nvPr userDrawn="1"/>
        </p:nvGrpSpPr>
        <p:grpSpPr>
          <a:xfrm>
            <a:off x="8068857" y="1482939"/>
            <a:ext cx="880291" cy="1237643"/>
            <a:chOff x="5009541" y="182880"/>
            <a:chExt cx="870789" cy="1180322"/>
          </a:xfrm>
        </p:grpSpPr>
        <p:sp>
          <p:nvSpPr>
            <p:cNvPr id="102" name="TextBox 101"/>
            <p:cNvSpPr txBox="1"/>
            <p:nvPr/>
          </p:nvSpPr>
          <p:spPr>
            <a:xfrm>
              <a:off x="5009541" y="182880"/>
              <a:ext cx="870789" cy="278846"/>
            </a:xfrm>
            <a:prstGeom prst="rect">
              <a:avLst/>
            </a:prstGeom>
            <a:noFill/>
          </p:spPr>
          <p:txBody>
            <a:bodyPr wrap="square" lIns="0" tIns="0" rIns="0" bIns="0" rtlCol="0">
              <a:spAutoFit/>
            </a:bodyPr>
            <a:lstStyle/>
            <a:p>
              <a:pPr algn="ctr"/>
              <a:r>
                <a:rPr lang="en-US" sz="950" dirty="0">
                  <a:solidFill>
                    <a:schemeClr val="tx1">
                      <a:lumMod val="65000"/>
                      <a:lumOff val="35000"/>
                    </a:schemeClr>
                  </a:solidFill>
                </a:rPr>
                <a:t>HADOOP &amp; SPARK APPS</a:t>
              </a:r>
            </a:p>
          </p:txBody>
        </p:sp>
        <p:pic>
          <p:nvPicPr>
            <p:cNvPr id="103" name="Picture 102" descr="MapR-XD Graphic FINAL-07.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9701" y="366625"/>
              <a:ext cx="550469" cy="548640"/>
            </a:xfrm>
            <a:prstGeom prst="rect">
              <a:avLst/>
            </a:prstGeom>
          </p:spPr>
        </p:pic>
        <p:pic>
          <p:nvPicPr>
            <p:cNvPr id="104" name="Picture 103" descr="MapR-XD Graphic FINAL-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9701" y="814562"/>
              <a:ext cx="550469" cy="548640"/>
            </a:xfrm>
            <a:prstGeom prst="rect">
              <a:avLst/>
            </a:prstGeom>
          </p:spPr>
        </p:pic>
      </p:grpSp>
      <p:grpSp>
        <p:nvGrpSpPr>
          <p:cNvPr id="105" name="Group 104"/>
          <p:cNvGrpSpPr/>
          <p:nvPr userDrawn="1"/>
        </p:nvGrpSpPr>
        <p:grpSpPr>
          <a:xfrm>
            <a:off x="9030770" y="1482939"/>
            <a:ext cx="880291" cy="1237643"/>
            <a:chOff x="6003744" y="182880"/>
            <a:chExt cx="870789" cy="1180322"/>
          </a:xfrm>
        </p:grpSpPr>
        <p:sp>
          <p:nvSpPr>
            <p:cNvPr id="106" name="TextBox 105"/>
            <p:cNvSpPr txBox="1"/>
            <p:nvPr/>
          </p:nvSpPr>
          <p:spPr>
            <a:xfrm>
              <a:off x="6003744" y="182880"/>
              <a:ext cx="870789" cy="278846"/>
            </a:xfrm>
            <a:prstGeom prst="rect">
              <a:avLst/>
            </a:prstGeom>
            <a:noFill/>
          </p:spPr>
          <p:txBody>
            <a:bodyPr wrap="square" lIns="0" tIns="0" rIns="0" bIns="0" rtlCol="0">
              <a:spAutoFit/>
            </a:bodyPr>
            <a:lstStyle/>
            <a:p>
              <a:pPr algn="ctr"/>
              <a:r>
                <a:rPr lang="en-US" sz="950" dirty="0">
                  <a:solidFill>
                    <a:schemeClr val="tx1">
                      <a:lumMod val="65000"/>
                      <a:lumOff val="35000"/>
                    </a:schemeClr>
                  </a:solidFill>
                </a:rPr>
                <a:t>WEB </a:t>
              </a:r>
            </a:p>
            <a:p>
              <a:pPr algn="ctr"/>
              <a:r>
                <a:rPr lang="en-US" sz="950" dirty="0">
                  <a:solidFill>
                    <a:schemeClr val="tx1">
                      <a:lumMod val="65000"/>
                      <a:lumOff val="35000"/>
                    </a:schemeClr>
                  </a:solidFill>
                </a:rPr>
                <a:t>APPS</a:t>
              </a:r>
            </a:p>
          </p:txBody>
        </p:sp>
        <p:pic>
          <p:nvPicPr>
            <p:cNvPr id="107" name="Picture 106" descr="MapR-XD Graphic FINAL-08.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3904" y="366625"/>
              <a:ext cx="550469" cy="548640"/>
            </a:xfrm>
            <a:prstGeom prst="rect">
              <a:avLst/>
            </a:prstGeom>
          </p:spPr>
        </p:pic>
        <p:pic>
          <p:nvPicPr>
            <p:cNvPr id="108" name="Picture 107" descr="MapR-XD Graphic FINAL-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3904" y="814562"/>
              <a:ext cx="550469" cy="548640"/>
            </a:xfrm>
            <a:prstGeom prst="rect">
              <a:avLst/>
            </a:prstGeom>
          </p:spPr>
        </p:pic>
      </p:grpSp>
      <p:grpSp>
        <p:nvGrpSpPr>
          <p:cNvPr id="112" name="Group 111"/>
          <p:cNvGrpSpPr/>
          <p:nvPr userDrawn="1"/>
        </p:nvGrpSpPr>
        <p:grpSpPr>
          <a:xfrm>
            <a:off x="6911902" y="1482939"/>
            <a:ext cx="1075332" cy="1237643"/>
            <a:chOff x="6003744" y="182880"/>
            <a:chExt cx="870789" cy="1180322"/>
          </a:xfrm>
        </p:grpSpPr>
        <p:sp>
          <p:nvSpPr>
            <p:cNvPr id="113" name="TextBox 112"/>
            <p:cNvSpPr txBox="1"/>
            <p:nvPr/>
          </p:nvSpPr>
          <p:spPr>
            <a:xfrm>
              <a:off x="6003744" y="182880"/>
              <a:ext cx="870789" cy="278846"/>
            </a:xfrm>
            <a:prstGeom prst="rect">
              <a:avLst/>
            </a:prstGeom>
            <a:noFill/>
          </p:spPr>
          <p:txBody>
            <a:bodyPr wrap="square" lIns="0" tIns="0" rIns="0" bIns="0" rtlCol="0">
              <a:spAutoFit/>
            </a:bodyPr>
            <a:lstStyle/>
            <a:p>
              <a:pPr algn="ctr"/>
              <a:r>
                <a:rPr lang="en-US" sz="950" dirty="0">
                  <a:solidFill>
                    <a:schemeClr val="tx1">
                      <a:lumMod val="65000"/>
                      <a:lumOff val="35000"/>
                    </a:schemeClr>
                  </a:solidFill>
                </a:rPr>
                <a:t>MACHINE/DEEP LEARNING</a:t>
              </a:r>
            </a:p>
          </p:txBody>
        </p:sp>
        <p:pic>
          <p:nvPicPr>
            <p:cNvPr id="114" name="Picture 113" descr="MapR-XD Graphic FINAL-03.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63904" y="814562"/>
              <a:ext cx="550469" cy="548640"/>
            </a:xfrm>
            <a:prstGeom prst="rect">
              <a:avLst/>
            </a:prstGeom>
          </p:spPr>
        </p:pic>
      </p:grpSp>
      <p:grpSp>
        <p:nvGrpSpPr>
          <p:cNvPr id="115" name="Group 114"/>
          <p:cNvGrpSpPr/>
          <p:nvPr userDrawn="1"/>
        </p:nvGrpSpPr>
        <p:grpSpPr>
          <a:xfrm>
            <a:off x="9992685" y="1482939"/>
            <a:ext cx="880291" cy="1237643"/>
            <a:chOff x="6003744" y="182880"/>
            <a:chExt cx="870789" cy="1180322"/>
          </a:xfrm>
        </p:grpSpPr>
        <p:sp>
          <p:nvSpPr>
            <p:cNvPr id="116" name="TextBox 115"/>
            <p:cNvSpPr txBox="1"/>
            <p:nvPr/>
          </p:nvSpPr>
          <p:spPr>
            <a:xfrm>
              <a:off x="6003744" y="182880"/>
              <a:ext cx="870789" cy="139423"/>
            </a:xfrm>
            <a:prstGeom prst="rect">
              <a:avLst/>
            </a:prstGeom>
            <a:noFill/>
          </p:spPr>
          <p:txBody>
            <a:bodyPr wrap="square" lIns="0" tIns="0" rIns="0" bIns="0" rtlCol="0">
              <a:spAutoFit/>
            </a:bodyPr>
            <a:lstStyle/>
            <a:p>
              <a:pPr algn="ctr"/>
              <a:r>
                <a:rPr lang="en-US" sz="950" dirty="0">
                  <a:solidFill>
                    <a:schemeClr val="tx1">
                      <a:lumMod val="65000"/>
                      <a:lumOff val="35000"/>
                    </a:schemeClr>
                  </a:solidFill>
                </a:rPr>
                <a:t>BI APPS</a:t>
              </a:r>
            </a:p>
          </p:txBody>
        </p:sp>
        <p:pic>
          <p:nvPicPr>
            <p:cNvPr id="117" name="Picture 116" descr="MapR-XD Graphic FINAL-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3904" y="814562"/>
              <a:ext cx="550469" cy="548640"/>
            </a:xfrm>
            <a:prstGeom prst="rect">
              <a:avLst/>
            </a:prstGeom>
          </p:spPr>
        </p:pic>
      </p:grpSp>
      <p:grpSp>
        <p:nvGrpSpPr>
          <p:cNvPr id="118" name="Group 117"/>
          <p:cNvGrpSpPr/>
          <p:nvPr userDrawn="1"/>
        </p:nvGrpSpPr>
        <p:grpSpPr>
          <a:xfrm>
            <a:off x="10954597" y="1482939"/>
            <a:ext cx="880291" cy="1237643"/>
            <a:chOff x="6003744" y="182880"/>
            <a:chExt cx="870789" cy="1180322"/>
          </a:xfrm>
        </p:grpSpPr>
        <p:sp>
          <p:nvSpPr>
            <p:cNvPr id="119" name="TextBox 118"/>
            <p:cNvSpPr txBox="1"/>
            <p:nvPr/>
          </p:nvSpPr>
          <p:spPr>
            <a:xfrm>
              <a:off x="6003744" y="182880"/>
              <a:ext cx="870789" cy="139423"/>
            </a:xfrm>
            <a:prstGeom prst="rect">
              <a:avLst/>
            </a:prstGeom>
            <a:noFill/>
          </p:spPr>
          <p:txBody>
            <a:bodyPr wrap="square" lIns="0" tIns="0" rIns="0" bIns="0" rtlCol="0">
              <a:spAutoFit/>
            </a:bodyPr>
            <a:lstStyle/>
            <a:p>
              <a:pPr algn="ctr"/>
              <a:r>
                <a:rPr lang="en-US" sz="950" dirty="0">
                  <a:solidFill>
                    <a:schemeClr val="tx1">
                      <a:lumMod val="65000"/>
                      <a:lumOff val="35000"/>
                    </a:schemeClr>
                  </a:solidFill>
                </a:rPr>
                <a:t>STREAMING APPS</a:t>
              </a:r>
            </a:p>
          </p:txBody>
        </p:sp>
        <p:pic>
          <p:nvPicPr>
            <p:cNvPr id="120" name="Picture 119" descr="MapR-XD Graphic FINAL-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3904" y="814562"/>
              <a:ext cx="550469" cy="548640"/>
            </a:xfrm>
            <a:prstGeom prst="rect">
              <a:avLst/>
            </a:prstGeom>
          </p:spPr>
        </p:pic>
      </p:grpSp>
      <p:pic>
        <p:nvPicPr>
          <p:cNvPr id="121" name="Picture 12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204661" y="1735102"/>
            <a:ext cx="466712" cy="466712"/>
          </a:xfrm>
          <a:prstGeom prst="rect">
            <a:avLst/>
          </a:prstGeom>
        </p:spPr>
      </p:pic>
      <p:pic>
        <p:nvPicPr>
          <p:cNvPr id="122" name="Picture 12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189351" y="1747298"/>
            <a:ext cx="400658" cy="400658"/>
          </a:xfrm>
          <a:prstGeom prst="rect">
            <a:avLst/>
          </a:prstGeom>
        </p:spPr>
      </p:pic>
      <p:pic>
        <p:nvPicPr>
          <p:cNvPr id="123" name="Picture 122"/>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264644" y="1807237"/>
            <a:ext cx="343376" cy="343376"/>
          </a:xfrm>
          <a:prstGeom prst="rect">
            <a:avLst/>
          </a:prstGeom>
        </p:spPr>
      </p:pic>
      <p:cxnSp>
        <p:nvCxnSpPr>
          <p:cNvPr id="3" name="Straight Connector 2"/>
          <p:cNvCxnSpPr/>
          <p:nvPr userDrawn="1"/>
        </p:nvCxnSpPr>
        <p:spPr bwMode="auto">
          <a:xfrm flipV="1">
            <a:off x="2540" y="1136651"/>
            <a:ext cx="12179935" cy="963"/>
          </a:xfrm>
          <a:prstGeom prst="line">
            <a:avLst/>
          </a:prstGeom>
          <a:noFill/>
          <a:ln w="25400" algn="ctr">
            <a:solidFill>
              <a:schemeClr val="tx1"/>
            </a:solidFill>
            <a:round/>
            <a:headEnd/>
            <a:tailEnd/>
          </a:ln>
        </p:spPr>
      </p:cxnSp>
      <p:cxnSp>
        <p:nvCxnSpPr>
          <p:cNvPr id="5" name="Straight Connector 4"/>
          <p:cNvCxnSpPr/>
          <p:nvPr userDrawn="1"/>
        </p:nvCxnSpPr>
        <p:spPr bwMode="auto">
          <a:xfrm>
            <a:off x="3948672" y="1136650"/>
            <a:ext cx="2092" cy="5378450"/>
          </a:xfrm>
          <a:prstGeom prst="line">
            <a:avLst/>
          </a:prstGeom>
          <a:noFill/>
          <a:ln w="25400" algn="ctr">
            <a:solidFill>
              <a:schemeClr val="tx1"/>
            </a:solidFill>
            <a:round/>
            <a:headEnd/>
            <a:tailEnd/>
          </a:ln>
        </p:spPr>
      </p:cxnSp>
      <p:cxnSp>
        <p:nvCxnSpPr>
          <p:cNvPr id="130" name="Straight Connector 129"/>
          <p:cNvCxnSpPr/>
          <p:nvPr userDrawn="1"/>
        </p:nvCxnSpPr>
        <p:spPr bwMode="auto">
          <a:xfrm flipH="1">
            <a:off x="1" y="5973904"/>
            <a:ext cx="3950763" cy="0"/>
          </a:xfrm>
          <a:prstGeom prst="line">
            <a:avLst/>
          </a:prstGeom>
          <a:noFill/>
          <a:ln w="25400" algn="ctr">
            <a:solidFill>
              <a:schemeClr val="tx1"/>
            </a:solidFill>
            <a:round/>
            <a:headEnd/>
            <a:tailEnd/>
          </a:ln>
        </p:spPr>
      </p:cxnSp>
      <p:cxnSp>
        <p:nvCxnSpPr>
          <p:cNvPr id="131" name="Straight Connector 130"/>
          <p:cNvCxnSpPr/>
          <p:nvPr userDrawn="1"/>
        </p:nvCxnSpPr>
        <p:spPr bwMode="auto">
          <a:xfrm>
            <a:off x="11984307" y="1136650"/>
            <a:ext cx="1809" cy="5378450"/>
          </a:xfrm>
          <a:prstGeom prst="line">
            <a:avLst/>
          </a:prstGeom>
          <a:noFill/>
          <a:ln w="25400" algn="ctr">
            <a:solidFill>
              <a:schemeClr val="tx1"/>
            </a:solidFill>
            <a:round/>
            <a:headEnd/>
            <a:tailEnd/>
          </a:ln>
        </p:spPr>
      </p:cxnSp>
      <p:sp>
        <p:nvSpPr>
          <p:cNvPr id="63" name="TextBox 62"/>
          <p:cNvSpPr txBox="1"/>
          <p:nvPr userDrawn="1"/>
        </p:nvSpPr>
        <p:spPr>
          <a:xfrm>
            <a:off x="4296883" y="4738471"/>
            <a:ext cx="1094567" cy="169277"/>
          </a:xfrm>
          <a:prstGeom prst="rect">
            <a:avLst/>
          </a:prstGeom>
          <a:noFill/>
        </p:spPr>
        <p:txBody>
          <a:bodyPr wrap="none" lIns="0" tIns="0" rIns="0" bIns="0" rtlCol="0">
            <a:spAutoFit/>
          </a:bodyPr>
          <a:lstStyle/>
          <a:p>
            <a:pPr algn="ctr" defTabSz="914126">
              <a:defRPr/>
            </a:pPr>
            <a:r>
              <a:rPr lang="en-US" sz="1100" b="1" kern="0" dirty="0">
                <a:solidFill>
                  <a:srgbClr val="C00000"/>
                </a:solidFill>
                <a:latin typeface="Arial" charset="0"/>
                <a:ea typeface="Arial" charset="0"/>
                <a:cs typeface="Arial" charset="0"/>
              </a:rPr>
              <a:t>High Availability</a:t>
            </a:r>
          </a:p>
        </p:txBody>
      </p:sp>
      <p:sp>
        <p:nvSpPr>
          <p:cNvPr id="64" name="TextBox 63"/>
          <p:cNvSpPr txBox="1"/>
          <p:nvPr userDrawn="1"/>
        </p:nvSpPr>
        <p:spPr>
          <a:xfrm>
            <a:off x="5566660" y="4738482"/>
            <a:ext cx="665074" cy="169277"/>
          </a:xfrm>
          <a:prstGeom prst="rect">
            <a:avLst/>
          </a:prstGeom>
          <a:noFill/>
        </p:spPr>
        <p:txBody>
          <a:bodyPr wrap="none" lIns="0" tIns="0" rIns="0" bIns="0" rtlCol="0">
            <a:spAutoFit/>
          </a:bodyPr>
          <a:lstStyle/>
          <a:p>
            <a:pPr algn="ctr" defTabSz="914126">
              <a:defRPr/>
            </a:pPr>
            <a:r>
              <a:rPr lang="en-US" sz="1100" b="1" kern="0" dirty="0">
                <a:solidFill>
                  <a:srgbClr val="C00000"/>
                </a:solidFill>
                <a:latin typeface="Arial" charset="0"/>
                <a:ea typeface="Arial" charset="0"/>
                <a:cs typeface="Arial" charset="0"/>
              </a:rPr>
              <a:t>Real Time</a:t>
            </a:r>
          </a:p>
        </p:txBody>
      </p:sp>
      <p:sp>
        <p:nvSpPr>
          <p:cNvPr id="65" name="TextBox 64"/>
          <p:cNvSpPr txBox="1"/>
          <p:nvPr userDrawn="1"/>
        </p:nvSpPr>
        <p:spPr>
          <a:xfrm>
            <a:off x="6406944" y="4738482"/>
            <a:ext cx="1072130" cy="169277"/>
          </a:xfrm>
          <a:prstGeom prst="rect">
            <a:avLst/>
          </a:prstGeom>
          <a:noFill/>
        </p:spPr>
        <p:txBody>
          <a:bodyPr wrap="none" lIns="0" tIns="0" rIns="0" bIns="0" rtlCol="0">
            <a:spAutoFit/>
          </a:bodyPr>
          <a:lstStyle/>
          <a:p>
            <a:pPr algn="ctr" defTabSz="914126">
              <a:defRPr/>
            </a:pPr>
            <a:r>
              <a:rPr lang="en-US" sz="1100" b="1" kern="0" dirty="0">
                <a:solidFill>
                  <a:srgbClr val="C00000"/>
                </a:solidFill>
                <a:latin typeface="Arial" charset="0"/>
                <a:ea typeface="Arial" charset="0"/>
                <a:cs typeface="Arial" charset="0"/>
              </a:rPr>
              <a:t>Unified Security</a:t>
            </a:r>
          </a:p>
        </p:txBody>
      </p:sp>
      <p:sp>
        <p:nvSpPr>
          <p:cNvPr id="66" name="TextBox 65"/>
          <p:cNvSpPr txBox="1"/>
          <p:nvPr userDrawn="1"/>
        </p:nvSpPr>
        <p:spPr>
          <a:xfrm>
            <a:off x="7654285" y="4738482"/>
            <a:ext cx="947128" cy="169277"/>
          </a:xfrm>
          <a:prstGeom prst="rect">
            <a:avLst/>
          </a:prstGeom>
          <a:noFill/>
        </p:spPr>
        <p:txBody>
          <a:bodyPr wrap="none" lIns="0" tIns="0" rIns="0" bIns="0" rtlCol="0">
            <a:spAutoFit/>
          </a:bodyPr>
          <a:lstStyle/>
          <a:p>
            <a:pPr algn="ctr" defTabSz="914126">
              <a:defRPr/>
            </a:pPr>
            <a:r>
              <a:rPr lang="en-US" sz="1100" b="1" kern="0" dirty="0">
                <a:solidFill>
                  <a:srgbClr val="C00000"/>
                </a:solidFill>
                <a:latin typeface="Arial" charset="0"/>
                <a:ea typeface="Arial" charset="0"/>
                <a:cs typeface="Arial" charset="0"/>
              </a:rPr>
              <a:t>Multi-Tenancy</a:t>
            </a:r>
          </a:p>
        </p:txBody>
      </p:sp>
      <p:sp>
        <p:nvSpPr>
          <p:cNvPr id="67" name="TextBox 66"/>
          <p:cNvSpPr txBox="1"/>
          <p:nvPr userDrawn="1"/>
        </p:nvSpPr>
        <p:spPr>
          <a:xfrm>
            <a:off x="8776623" y="4738482"/>
            <a:ext cx="1230785" cy="169277"/>
          </a:xfrm>
          <a:prstGeom prst="rect">
            <a:avLst/>
          </a:prstGeom>
          <a:noFill/>
        </p:spPr>
        <p:txBody>
          <a:bodyPr wrap="none" lIns="0" tIns="0" rIns="0" bIns="0" rtlCol="0">
            <a:spAutoFit/>
          </a:bodyPr>
          <a:lstStyle/>
          <a:p>
            <a:pPr algn="ctr" defTabSz="914126">
              <a:defRPr/>
            </a:pPr>
            <a:r>
              <a:rPr lang="en-US" sz="1100" b="1" kern="0">
                <a:solidFill>
                  <a:srgbClr val="C00000"/>
                </a:solidFill>
                <a:latin typeface="Arial" charset="0"/>
                <a:ea typeface="Arial" charset="0"/>
                <a:cs typeface="Arial" charset="0"/>
              </a:rPr>
              <a:t>Disaster Recovery</a:t>
            </a:r>
          </a:p>
        </p:txBody>
      </p:sp>
      <p:sp>
        <p:nvSpPr>
          <p:cNvPr id="68" name="TextBox 67"/>
          <p:cNvSpPr txBox="1"/>
          <p:nvPr userDrawn="1"/>
        </p:nvSpPr>
        <p:spPr>
          <a:xfrm>
            <a:off x="10182620" y="4738482"/>
            <a:ext cx="1261235" cy="169277"/>
          </a:xfrm>
          <a:prstGeom prst="rect">
            <a:avLst/>
          </a:prstGeom>
          <a:noFill/>
        </p:spPr>
        <p:txBody>
          <a:bodyPr wrap="none" lIns="0" tIns="0" rIns="0" bIns="0" rtlCol="0">
            <a:spAutoFit/>
          </a:bodyPr>
          <a:lstStyle/>
          <a:p>
            <a:pPr algn="ctr" defTabSz="914126">
              <a:defRPr/>
            </a:pPr>
            <a:r>
              <a:rPr lang="en-US" sz="1100" b="1" kern="0" dirty="0">
                <a:solidFill>
                  <a:srgbClr val="C00000"/>
                </a:solidFill>
                <a:latin typeface="Arial" charset="0"/>
                <a:ea typeface="Arial" charset="0"/>
                <a:cs typeface="Arial" charset="0"/>
              </a:rPr>
              <a:t>Global Namespace</a:t>
            </a:r>
          </a:p>
        </p:txBody>
      </p:sp>
      <p:sp>
        <p:nvSpPr>
          <p:cNvPr id="69" name="Rectangle 68"/>
          <p:cNvSpPr/>
          <p:nvPr userDrawn="1"/>
        </p:nvSpPr>
        <p:spPr>
          <a:xfrm>
            <a:off x="4226853" y="2834339"/>
            <a:ext cx="751841" cy="4671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NFS</a:t>
            </a:r>
          </a:p>
        </p:txBody>
      </p:sp>
      <p:sp>
        <p:nvSpPr>
          <p:cNvPr id="70" name="Rectangle 69"/>
          <p:cNvSpPr/>
          <p:nvPr userDrawn="1"/>
        </p:nvSpPr>
        <p:spPr>
          <a:xfrm>
            <a:off x="5030332" y="2834339"/>
            <a:ext cx="830351" cy="4671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POSIX</a:t>
            </a:r>
          </a:p>
        </p:txBody>
      </p:sp>
      <p:sp>
        <p:nvSpPr>
          <p:cNvPr id="127" name="Rectangle 126"/>
          <p:cNvSpPr/>
          <p:nvPr userDrawn="1"/>
        </p:nvSpPr>
        <p:spPr>
          <a:xfrm>
            <a:off x="5912321" y="2834339"/>
            <a:ext cx="782887" cy="4671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REST</a:t>
            </a:r>
          </a:p>
        </p:txBody>
      </p:sp>
      <p:sp>
        <p:nvSpPr>
          <p:cNvPr id="128" name="Rectangle 127"/>
          <p:cNvSpPr/>
          <p:nvPr userDrawn="1"/>
        </p:nvSpPr>
        <p:spPr>
          <a:xfrm>
            <a:off x="6746847" y="2834339"/>
            <a:ext cx="833866" cy="4671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HDFS</a:t>
            </a:r>
          </a:p>
        </p:txBody>
      </p:sp>
      <p:sp>
        <p:nvSpPr>
          <p:cNvPr id="129" name="Rectangle 128"/>
          <p:cNvSpPr/>
          <p:nvPr userDrawn="1"/>
        </p:nvSpPr>
        <p:spPr>
          <a:xfrm>
            <a:off x="8486612" y="2834339"/>
            <a:ext cx="741642" cy="4671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JSON</a:t>
            </a:r>
          </a:p>
        </p:txBody>
      </p:sp>
      <p:sp>
        <p:nvSpPr>
          <p:cNvPr id="132" name="Rectangle 131"/>
          <p:cNvSpPr/>
          <p:nvPr userDrawn="1"/>
        </p:nvSpPr>
        <p:spPr>
          <a:xfrm>
            <a:off x="9279892" y="2834339"/>
            <a:ext cx="836269" cy="4671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HBASE</a:t>
            </a:r>
          </a:p>
        </p:txBody>
      </p:sp>
      <p:sp>
        <p:nvSpPr>
          <p:cNvPr id="133" name="Rectangle 132"/>
          <p:cNvSpPr/>
          <p:nvPr userDrawn="1"/>
        </p:nvSpPr>
        <p:spPr>
          <a:xfrm>
            <a:off x="7632351" y="2834339"/>
            <a:ext cx="802622" cy="4671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KAFKA</a:t>
            </a:r>
          </a:p>
        </p:txBody>
      </p:sp>
      <p:sp>
        <p:nvSpPr>
          <p:cNvPr id="134" name="Rectangle 133"/>
          <p:cNvSpPr/>
          <p:nvPr userDrawn="1"/>
        </p:nvSpPr>
        <p:spPr>
          <a:xfrm>
            <a:off x="10167800" y="2834339"/>
            <a:ext cx="635777" cy="4671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SQL</a:t>
            </a:r>
          </a:p>
        </p:txBody>
      </p:sp>
      <p:sp>
        <p:nvSpPr>
          <p:cNvPr id="135" name="Rectangle 134"/>
          <p:cNvSpPr/>
          <p:nvPr userDrawn="1"/>
        </p:nvSpPr>
        <p:spPr>
          <a:xfrm>
            <a:off x="10855215" y="2834339"/>
            <a:ext cx="635777" cy="4671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CDC</a:t>
            </a:r>
          </a:p>
        </p:txBody>
      </p:sp>
      <p:pic>
        <p:nvPicPr>
          <p:cNvPr id="73" name="Picture 72" descr="MapR-XD Graphic FINAL-09.png">
            <a:extLst>
              <a:ext uri="{FF2B5EF4-FFF2-40B4-BE49-F238E27FC236}">
                <a16:creationId xmlns:a16="http://schemas.microsoft.com/office/drawing/2014/main" id="{4E385A32-86DE-564A-99AB-95DD8992837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19592" y="5731896"/>
            <a:ext cx="642047" cy="640080"/>
          </a:xfrm>
          <a:prstGeom prst="rect">
            <a:avLst/>
          </a:prstGeom>
        </p:spPr>
      </p:pic>
      <p:pic>
        <p:nvPicPr>
          <p:cNvPr id="74" name="Picture 73" descr="MapR-XD Graphic FINAL-12.png">
            <a:extLst>
              <a:ext uri="{FF2B5EF4-FFF2-40B4-BE49-F238E27FC236}">
                <a16:creationId xmlns:a16="http://schemas.microsoft.com/office/drawing/2014/main" id="{7E2638A4-A593-D640-A4A2-D526EF450D36}"/>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7798737" y="5689437"/>
            <a:ext cx="775550" cy="725001"/>
          </a:xfrm>
          <a:prstGeom prst="rect">
            <a:avLst/>
          </a:prstGeom>
        </p:spPr>
      </p:pic>
      <p:pic>
        <p:nvPicPr>
          <p:cNvPr id="75" name="Picture 74" descr="MapR-XD Graphic FINAL-11.png">
            <a:extLst>
              <a:ext uri="{FF2B5EF4-FFF2-40B4-BE49-F238E27FC236}">
                <a16:creationId xmlns:a16="http://schemas.microsoft.com/office/drawing/2014/main" id="{CEF6AA37-250E-6144-9BCA-549BEB30F5CA}"/>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6582469" y="5731896"/>
            <a:ext cx="842553" cy="640080"/>
          </a:xfrm>
          <a:prstGeom prst="rect">
            <a:avLst/>
          </a:prstGeom>
        </p:spPr>
      </p:pic>
      <p:pic>
        <p:nvPicPr>
          <p:cNvPr id="76" name="Picture 75" descr="MapR-XD Graphic FINAL-13.png">
            <a:extLst>
              <a:ext uri="{FF2B5EF4-FFF2-40B4-BE49-F238E27FC236}">
                <a16:creationId xmlns:a16="http://schemas.microsoft.com/office/drawing/2014/main" id="{32AB5ADC-ABFB-4B46-B8FF-B3BAB2A61BF1}"/>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948001" y="5677305"/>
            <a:ext cx="1111117" cy="749262"/>
          </a:xfrm>
          <a:prstGeom prst="rect">
            <a:avLst/>
          </a:prstGeom>
        </p:spPr>
      </p:pic>
      <p:pic>
        <p:nvPicPr>
          <p:cNvPr id="109" name="Picture 108" descr="Icon_Edge_grey-01.png">
            <a:extLst>
              <a:ext uri="{FF2B5EF4-FFF2-40B4-BE49-F238E27FC236}">
                <a16:creationId xmlns:a16="http://schemas.microsoft.com/office/drawing/2014/main" id="{263B6C20-14A5-E64D-8537-F1F4A4C9649B}"/>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0432830" y="5773044"/>
            <a:ext cx="557639" cy="557784"/>
          </a:xfrm>
          <a:prstGeom prst="rect">
            <a:avLst/>
          </a:prstGeom>
        </p:spPr>
      </p:pic>
      <p:sp>
        <p:nvSpPr>
          <p:cNvPr id="110" name="TextBox 109">
            <a:extLst>
              <a:ext uri="{FF2B5EF4-FFF2-40B4-BE49-F238E27FC236}">
                <a16:creationId xmlns:a16="http://schemas.microsoft.com/office/drawing/2014/main" id="{25409ECD-414E-444D-B2BB-C3E48B22F04F}"/>
              </a:ext>
            </a:extLst>
          </p:cNvPr>
          <p:cNvSpPr txBox="1"/>
          <p:nvPr userDrawn="1"/>
        </p:nvSpPr>
        <p:spPr>
          <a:xfrm>
            <a:off x="10253253" y="6141299"/>
            <a:ext cx="990111" cy="246221"/>
          </a:xfrm>
          <a:prstGeom prst="rect">
            <a:avLst/>
          </a:prstGeom>
          <a:noFill/>
        </p:spPr>
        <p:txBody>
          <a:bodyPr wrap="square" rtlCol="0">
            <a:spAutoFit/>
          </a:bodyPr>
          <a:lstStyle/>
          <a:p>
            <a:pPr algn="ctr"/>
            <a:r>
              <a:rPr lang="en-US" sz="1000" dirty="0">
                <a:solidFill>
                  <a:srgbClr val="FFFFFF">
                    <a:lumMod val="50000"/>
                  </a:srgbClr>
                </a:solidFill>
                <a:cs typeface="Arial"/>
              </a:rPr>
              <a:t>IOT &amp; EDGE</a:t>
            </a:r>
          </a:p>
        </p:txBody>
      </p:sp>
    </p:spTree>
    <p:extLst>
      <p:ext uri="{BB962C8B-B14F-4D97-AF65-F5344CB8AC3E}">
        <p14:creationId xmlns:p14="http://schemas.microsoft.com/office/powerpoint/2010/main" val="57186100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Speaker">
    <p:spTree>
      <p:nvGrpSpPr>
        <p:cNvPr id="1" name=""/>
        <p:cNvGrpSpPr/>
        <p:nvPr/>
      </p:nvGrpSpPr>
      <p:grpSpPr>
        <a:xfrm>
          <a:off x="0" y="0"/>
          <a:ext cx="0" cy="0"/>
          <a:chOff x="0" y="0"/>
          <a:chExt cx="0" cy="0"/>
        </a:xfrm>
      </p:grpSpPr>
      <p:pic>
        <p:nvPicPr>
          <p:cNvPr id="12" name="Content Placeholder 2">
            <a:extLst>
              <a:ext uri="{FF2B5EF4-FFF2-40B4-BE49-F238E27FC236}">
                <a16:creationId xmlns:a16="http://schemas.microsoft.com/office/drawing/2014/main" id="{3BE81B8E-C0C1-4047-9E8C-23ACA8D023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459" b="20211"/>
          <a:stretch/>
        </p:blipFill>
        <p:spPr bwMode="black">
          <a:xfrm>
            <a:off x="0" y="0"/>
            <a:ext cx="12188825" cy="6858000"/>
          </a:xfrm>
          <a:prstGeom prst="rect">
            <a:avLst/>
          </a:prstGeom>
        </p:spPr>
      </p:pic>
      <p:sp>
        <p:nvSpPr>
          <p:cNvPr id="18" name="Title 1"/>
          <p:cNvSpPr>
            <a:spLocks noGrp="1"/>
          </p:cNvSpPr>
          <p:nvPr>
            <p:ph type="title"/>
          </p:nvPr>
        </p:nvSpPr>
        <p:spPr>
          <a:xfrm>
            <a:off x="669495" y="1918417"/>
            <a:ext cx="7905929" cy="2962267"/>
          </a:xfrm>
        </p:spPr>
        <p:txBody>
          <a:bodyPr anchor="t">
            <a:normAutofit/>
          </a:bodyPr>
          <a:lstStyle>
            <a:lvl1pPr>
              <a:defRPr sz="3600" baseline="0">
                <a:solidFill>
                  <a:srgbClr val="FFFFFF"/>
                </a:solidFill>
              </a:defRPr>
            </a:lvl1pPr>
          </a:lstStyle>
          <a:p>
            <a:endParaRPr lang="en-US" dirty="0">
              <a:solidFill>
                <a:schemeClr val="bg1"/>
              </a:solidFill>
            </a:endParaRPr>
          </a:p>
        </p:txBody>
      </p:sp>
      <p:pic>
        <p:nvPicPr>
          <p:cNvPr id="10" name="Picture 9">
            <a:extLst>
              <a:ext uri="{FF2B5EF4-FFF2-40B4-BE49-F238E27FC236}">
                <a16:creationId xmlns:a16="http://schemas.microsoft.com/office/drawing/2014/main" id="{0967B2D7-BE37-C348-B95B-775BC68954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3021" y="1788283"/>
            <a:ext cx="3205804" cy="1201109"/>
          </a:xfrm>
          <a:prstGeom prst="rect">
            <a:avLst/>
          </a:prstGeom>
        </p:spPr>
      </p:pic>
      <p:cxnSp>
        <p:nvCxnSpPr>
          <p:cNvPr id="21" name="Straight Connector 20"/>
          <p:cNvCxnSpPr/>
          <p:nvPr userDrawn="1"/>
        </p:nvCxnSpPr>
        <p:spPr bwMode="auto">
          <a:xfrm>
            <a:off x="8964734" y="3"/>
            <a:ext cx="0" cy="6919676"/>
          </a:xfrm>
          <a:prstGeom prst="line">
            <a:avLst/>
          </a:prstGeom>
          <a:noFill/>
          <a:ln w="25400" algn="ctr">
            <a:solidFill>
              <a:srgbClr val="FFFFFF"/>
            </a:solidFill>
            <a:round/>
            <a:headEnd/>
            <a:tailEnd/>
          </a:ln>
        </p:spPr>
      </p:cxnSp>
      <p:cxnSp>
        <p:nvCxnSpPr>
          <p:cNvPr id="15" name="Straight Connector 14"/>
          <p:cNvCxnSpPr/>
          <p:nvPr userDrawn="1"/>
        </p:nvCxnSpPr>
        <p:spPr bwMode="auto">
          <a:xfrm>
            <a:off x="8970050" y="1776071"/>
            <a:ext cx="3224091" cy="0"/>
          </a:xfrm>
          <a:prstGeom prst="line">
            <a:avLst/>
          </a:prstGeom>
          <a:noFill/>
          <a:ln w="25400" algn="ctr">
            <a:solidFill>
              <a:srgbClr val="FFFFFF"/>
            </a:solidFill>
            <a:round/>
            <a:headEnd/>
            <a:tailEnd/>
          </a:ln>
        </p:spPr>
      </p:cxnSp>
      <p:cxnSp>
        <p:nvCxnSpPr>
          <p:cNvPr id="17" name="Straight Connector 16"/>
          <p:cNvCxnSpPr/>
          <p:nvPr userDrawn="1"/>
        </p:nvCxnSpPr>
        <p:spPr bwMode="auto">
          <a:xfrm>
            <a:off x="8964734" y="2989397"/>
            <a:ext cx="3224091"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113569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Items + text">
    <p:spTree>
      <p:nvGrpSpPr>
        <p:cNvPr id="1" name="Shape 1482"/>
        <p:cNvGrpSpPr/>
        <p:nvPr/>
      </p:nvGrpSpPr>
      <p:grpSpPr>
        <a:xfrm>
          <a:off x="0" y="0"/>
          <a:ext cx="0" cy="0"/>
          <a:chOff x="0" y="0"/>
          <a:chExt cx="0" cy="0"/>
        </a:xfrm>
      </p:grpSpPr>
      <p:sp>
        <p:nvSpPr>
          <p:cNvPr id="1483" name="Shape 1483"/>
          <p:cNvSpPr txBox="1">
            <a:spLocks noGrp="1"/>
          </p:cNvSpPr>
          <p:nvPr>
            <p:ph type="title"/>
          </p:nvPr>
        </p:nvSpPr>
        <p:spPr>
          <a:xfrm>
            <a:off x="620082" y="274640"/>
            <a:ext cx="11011132" cy="92360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Font typeface="Arial"/>
              <a:buNone/>
              <a:defRPr sz="3333" b="1" i="0" u="none" strike="noStrike" cap="none">
                <a:solidFill>
                  <a:schemeClr val="accent1"/>
                </a:solidFill>
                <a:latin typeface="Arial"/>
                <a:ea typeface="Arial"/>
                <a:cs typeface="Arial"/>
                <a:sym typeface="Arial"/>
              </a:defRPr>
            </a:lvl1pPr>
            <a:lvl2pPr lvl="1" indent="0" rtl="0">
              <a:spcBef>
                <a:spcPts val="0"/>
              </a:spcBef>
              <a:buNone/>
              <a:defRPr sz="2399"/>
            </a:lvl2pPr>
            <a:lvl3pPr lvl="2" indent="0" rtl="0">
              <a:spcBef>
                <a:spcPts val="0"/>
              </a:spcBef>
              <a:buNone/>
              <a:defRPr sz="2399"/>
            </a:lvl3pPr>
            <a:lvl4pPr lvl="3" indent="0" rtl="0">
              <a:spcBef>
                <a:spcPts val="0"/>
              </a:spcBef>
              <a:buNone/>
              <a:defRPr sz="2399"/>
            </a:lvl4pPr>
            <a:lvl5pPr lvl="4" indent="0" rtl="0">
              <a:spcBef>
                <a:spcPts val="0"/>
              </a:spcBef>
              <a:buNone/>
              <a:defRPr sz="2399"/>
            </a:lvl5pPr>
            <a:lvl6pPr lvl="5" indent="0" rtl="0">
              <a:spcBef>
                <a:spcPts val="0"/>
              </a:spcBef>
              <a:buNone/>
              <a:defRPr sz="2399"/>
            </a:lvl6pPr>
            <a:lvl7pPr lvl="6" indent="0" rtl="0">
              <a:spcBef>
                <a:spcPts val="0"/>
              </a:spcBef>
              <a:buNone/>
              <a:defRPr sz="2399"/>
            </a:lvl7pPr>
            <a:lvl8pPr lvl="7" indent="0" rtl="0">
              <a:spcBef>
                <a:spcPts val="0"/>
              </a:spcBef>
              <a:buNone/>
              <a:defRPr sz="2399"/>
            </a:lvl8pPr>
            <a:lvl9pPr lvl="8" indent="0" rtl="0">
              <a:spcBef>
                <a:spcPts val="0"/>
              </a:spcBef>
              <a:buNone/>
              <a:defRPr sz="2399"/>
            </a:lvl9pPr>
          </a:lstStyle>
          <a:p>
            <a:endParaRPr/>
          </a:p>
        </p:txBody>
      </p:sp>
      <p:sp>
        <p:nvSpPr>
          <p:cNvPr id="1484" name="Shape 1484"/>
          <p:cNvSpPr txBox="1">
            <a:spLocks noGrp="1"/>
          </p:cNvSpPr>
          <p:nvPr>
            <p:ph type="body" idx="1"/>
          </p:nvPr>
        </p:nvSpPr>
        <p:spPr>
          <a:xfrm>
            <a:off x="612227" y="1085344"/>
            <a:ext cx="5061482" cy="442000"/>
          </a:xfrm>
          <a:prstGeom prst="rect">
            <a:avLst/>
          </a:prstGeom>
          <a:noFill/>
          <a:ln>
            <a:noFill/>
          </a:ln>
        </p:spPr>
        <p:txBody>
          <a:bodyPr wrap="square" lIns="91425" tIns="91425" rIns="91425" bIns="91425" anchor="b" anchorCtr="0"/>
          <a:lstStyle>
            <a:lvl1pPr marL="0" marR="0" lvl="0" indent="0" algn="l" rtl="0">
              <a:spcBef>
                <a:spcPts val="507"/>
              </a:spcBef>
              <a:buClr>
                <a:srgbClr val="000000"/>
              </a:buClr>
              <a:buFont typeface="Arial"/>
              <a:buNone/>
              <a:defRPr sz="2533" b="0" i="0" u="none" strike="noStrike" cap="none">
                <a:solidFill>
                  <a:srgbClr val="000000"/>
                </a:solidFill>
                <a:latin typeface="Arial"/>
                <a:ea typeface="Arial"/>
                <a:cs typeface="Arial"/>
                <a:sym typeface="Arial"/>
              </a:defRPr>
            </a:lvl1pPr>
            <a:lvl2pPr marL="633795" marR="0" lvl="1" indent="-7418" algn="l" rtl="0">
              <a:spcBef>
                <a:spcPts val="560"/>
              </a:spcBef>
              <a:buClr>
                <a:srgbClr val="000000"/>
              </a:buClr>
              <a:buFont typeface="Arial"/>
              <a:buNone/>
              <a:defRPr sz="2799" b="1" i="0" u="none" strike="noStrike" cap="none">
                <a:solidFill>
                  <a:srgbClr val="000000"/>
                </a:solidFill>
                <a:latin typeface="Arial"/>
                <a:ea typeface="Arial"/>
                <a:cs typeface="Arial"/>
                <a:sym typeface="Arial"/>
              </a:defRPr>
            </a:lvl2pPr>
            <a:lvl3pPr marL="1267591" marR="0" lvl="2" indent="-14838" algn="l" rtl="0">
              <a:spcBef>
                <a:spcPts val="507"/>
              </a:spcBef>
              <a:buClr>
                <a:srgbClr val="000000"/>
              </a:buClr>
              <a:buFont typeface="Arial"/>
              <a:buNone/>
              <a:defRPr sz="2533" b="1" i="0" u="none" strike="noStrike" cap="none">
                <a:solidFill>
                  <a:srgbClr val="000000"/>
                </a:solidFill>
                <a:latin typeface="Arial"/>
                <a:ea typeface="Arial"/>
                <a:cs typeface="Arial"/>
                <a:sym typeface="Arial"/>
              </a:defRPr>
            </a:lvl3pPr>
            <a:lvl4pPr marL="1901386" marR="0" lvl="3" indent="-5327" algn="l" rtl="0">
              <a:spcBef>
                <a:spcPts val="427"/>
              </a:spcBef>
              <a:buClr>
                <a:srgbClr val="000000"/>
              </a:buClr>
              <a:buFont typeface="Arial"/>
              <a:buNone/>
              <a:defRPr sz="2133" b="1" i="0" u="none" strike="noStrike" cap="none">
                <a:solidFill>
                  <a:srgbClr val="000000"/>
                </a:solidFill>
                <a:latin typeface="Arial"/>
                <a:ea typeface="Arial"/>
                <a:cs typeface="Arial"/>
                <a:sym typeface="Arial"/>
              </a:defRPr>
            </a:lvl4pPr>
            <a:lvl5pPr marL="2535183" marR="0" lvl="4" indent="-12747" algn="l" rtl="0">
              <a:spcBef>
                <a:spcPts val="427"/>
              </a:spcBef>
              <a:buClr>
                <a:srgbClr val="000000"/>
              </a:buClr>
              <a:buFont typeface="Arial"/>
              <a:buNone/>
              <a:defRPr sz="2133" b="1" i="0" u="none" strike="noStrike" cap="none">
                <a:solidFill>
                  <a:srgbClr val="000000"/>
                </a:solidFill>
                <a:latin typeface="Arial"/>
                <a:ea typeface="Arial"/>
                <a:cs typeface="Arial"/>
                <a:sym typeface="Arial"/>
              </a:defRPr>
            </a:lvl5pPr>
            <a:lvl6pPr marL="3168978" marR="0" lvl="5" indent="-3237"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6pPr>
            <a:lvl7pPr marL="3802774" marR="0" lvl="6" indent="-10656"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7pPr>
            <a:lvl8pPr marL="4436569" marR="0" lvl="7" indent="-1145"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8pPr>
            <a:lvl9pPr marL="5070367" marR="0" lvl="8" indent="-8566"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9pPr>
          </a:lstStyle>
          <a:p>
            <a:endParaRPr/>
          </a:p>
        </p:txBody>
      </p:sp>
      <p:sp>
        <p:nvSpPr>
          <p:cNvPr id="1485" name="Shape 1485"/>
          <p:cNvSpPr txBox="1">
            <a:spLocks noGrp="1"/>
          </p:cNvSpPr>
          <p:nvPr>
            <p:ph type="body" idx="2"/>
          </p:nvPr>
        </p:nvSpPr>
        <p:spPr>
          <a:xfrm>
            <a:off x="6364050" y="1085344"/>
            <a:ext cx="5063481" cy="442000"/>
          </a:xfrm>
          <a:prstGeom prst="rect">
            <a:avLst/>
          </a:prstGeom>
          <a:noFill/>
          <a:ln>
            <a:noFill/>
          </a:ln>
        </p:spPr>
        <p:txBody>
          <a:bodyPr wrap="square" lIns="91425" tIns="91425" rIns="91425" bIns="91425" anchor="b" anchorCtr="0"/>
          <a:lstStyle>
            <a:lvl1pPr marL="0" marR="0" lvl="0" indent="0" algn="l" rtl="0">
              <a:spcBef>
                <a:spcPts val="507"/>
              </a:spcBef>
              <a:buClr>
                <a:srgbClr val="000000"/>
              </a:buClr>
              <a:buFont typeface="Arial"/>
              <a:buNone/>
              <a:defRPr sz="2533" b="0" i="0" u="none" strike="noStrike" cap="none">
                <a:solidFill>
                  <a:srgbClr val="000000"/>
                </a:solidFill>
                <a:latin typeface="Arial"/>
                <a:ea typeface="Arial"/>
                <a:cs typeface="Arial"/>
                <a:sym typeface="Arial"/>
              </a:defRPr>
            </a:lvl1pPr>
            <a:lvl2pPr marL="633795" marR="0" lvl="1" indent="-7418" algn="l" rtl="0">
              <a:spcBef>
                <a:spcPts val="560"/>
              </a:spcBef>
              <a:buClr>
                <a:srgbClr val="000000"/>
              </a:buClr>
              <a:buFont typeface="Arial"/>
              <a:buNone/>
              <a:defRPr sz="2799" b="1" i="0" u="none" strike="noStrike" cap="none">
                <a:solidFill>
                  <a:srgbClr val="000000"/>
                </a:solidFill>
                <a:latin typeface="Arial"/>
                <a:ea typeface="Arial"/>
                <a:cs typeface="Arial"/>
                <a:sym typeface="Arial"/>
              </a:defRPr>
            </a:lvl2pPr>
            <a:lvl3pPr marL="1267591" marR="0" lvl="2" indent="-14838" algn="l" rtl="0">
              <a:spcBef>
                <a:spcPts val="507"/>
              </a:spcBef>
              <a:buClr>
                <a:srgbClr val="000000"/>
              </a:buClr>
              <a:buFont typeface="Arial"/>
              <a:buNone/>
              <a:defRPr sz="2533" b="1" i="0" u="none" strike="noStrike" cap="none">
                <a:solidFill>
                  <a:srgbClr val="000000"/>
                </a:solidFill>
                <a:latin typeface="Arial"/>
                <a:ea typeface="Arial"/>
                <a:cs typeface="Arial"/>
                <a:sym typeface="Arial"/>
              </a:defRPr>
            </a:lvl3pPr>
            <a:lvl4pPr marL="1901386" marR="0" lvl="3" indent="-5327" algn="l" rtl="0">
              <a:spcBef>
                <a:spcPts val="427"/>
              </a:spcBef>
              <a:buClr>
                <a:srgbClr val="000000"/>
              </a:buClr>
              <a:buFont typeface="Arial"/>
              <a:buNone/>
              <a:defRPr sz="2133" b="1" i="0" u="none" strike="noStrike" cap="none">
                <a:solidFill>
                  <a:srgbClr val="000000"/>
                </a:solidFill>
                <a:latin typeface="Arial"/>
                <a:ea typeface="Arial"/>
                <a:cs typeface="Arial"/>
                <a:sym typeface="Arial"/>
              </a:defRPr>
            </a:lvl4pPr>
            <a:lvl5pPr marL="2535183" marR="0" lvl="4" indent="-12747" algn="l" rtl="0">
              <a:spcBef>
                <a:spcPts val="427"/>
              </a:spcBef>
              <a:buClr>
                <a:srgbClr val="000000"/>
              </a:buClr>
              <a:buFont typeface="Arial"/>
              <a:buNone/>
              <a:defRPr sz="2133" b="1" i="0" u="none" strike="noStrike" cap="none">
                <a:solidFill>
                  <a:srgbClr val="000000"/>
                </a:solidFill>
                <a:latin typeface="Arial"/>
                <a:ea typeface="Arial"/>
                <a:cs typeface="Arial"/>
                <a:sym typeface="Arial"/>
              </a:defRPr>
            </a:lvl5pPr>
            <a:lvl6pPr marL="3168978" marR="0" lvl="5" indent="-3237"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6pPr>
            <a:lvl7pPr marL="3802774" marR="0" lvl="6" indent="-10656"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7pPr>
            <a:lvl8pPr marL="4436569" marR="0" lvl="7" indent="-1145"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8pPr>
            <a:lvl9pPr marL="5070367" marR="0" lvl="8" indent="-8566" algn="l" rtl="0">
              <a:spcBef>
                <a:spcPts val="427"/>
              </a:spcBef>
              <a:buClr>
                <a:schemeClr val="dk1"/>
              </a:buClr>
              <a:buFont typeface="Arial"/>
              <a:buNone/>
              <a:defRPr sz="2133" b="1" i="0" u="none" strike="noStrike" cap="none">
                <a:solidFill>
                  <a:schemeClr val="dk1"/>
                </a:solidFill>
                <a:latin typeface="Calibri"/>
                <a:ea typeface="Calibri"/>
                <a:cs typeface="Calibri"/>
                <a:sym typeface="Calibri"/>
              </a:defRPr>
            </a:lvl9pPr>
          </a:lstStyle>
          <a:p>
            <a:endParaRPr/>
          </a:p>
        </p:txBody>
      </p:sp>
      <p:sp>
        <p:nvSpPr>
          <p:cNvPr id="1486" name="Shape 1486"/>
          <p:cNvSpPr txBox="1">
            <a:spLocks noGrp="1"/>
          </p:cNvSpPr>
          <p:nvPr>
            <p:ph type="body" idx="3"/>
          </p:nvPr>
        </p:nvSpPr>
        <p:spPr>
          <a:xfrm>
            <a:off x="6364050" y="1731739"/>
            <a:ext cx="5063481" cy="4389600"/>
          </a:xfrm>
          <a:prstGeom prst="rect">
            <a:avLst/>
          </a:prstGeom>
          <a:noFill/>
          <a:ln>
            <a:noFill/>
          </a:ln>
        </p:spPr>
        <p:txBody>
          <a:bodyPr wrap="square" lIns="91425" tIns="91425" rIns="91425" bIns="91425" anchor="t" anchorCtr="0"/>
          <a:lstStyle>
            <a:lvl1pPr marL="236064" marR="0" lvl="0" indent="-49844" algn="l" rtl="0">
              <a:spcBef>
                <a:spcPts val="587"/>
              </a:spcBef>
              <a:buClr>
                <a:srgbClr val="000000"/>
              </a:buClr>
              <a:buSzPct val="100000"/>
              <a:buFont typeface="Arial"/>
              <a:buChar char="•"/>
              <a:defRPr sz="2933" b="0" i="0" u="none" strike="noStrike" cap="none">
                <a:solidFill>
                  <a:srgbClr val="000000"/>
                </a:solidFill>
                <a:latin typeface="Arial"/>
                <a:ea typeface="Arial"/>
                <a:cs typeface="Arial"/>
                <a:sym typeface="Arial"/>
              </a:defRPr>
            </a:lvl1pPr>
            <a:lvl2pPr marL="534857" marR="0" lvl="1" indent="-153952"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888129" marR="0" lvl="2" indent="-194035"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244701" marR="0" lvl="3" indent="-212026"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602926" marR="0" lvl="4" indent="-214740"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84700"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6pPr>
            <a:lvl7pPr marL="4119674" marR="0" lvl="6" indent="-192123"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7pPr>
            <a:lvl8pPr marL="4753469" marR="0" lvl="7" indent="-182612"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8pPr>
            <a:lvl9pPr marL="5387264" marR="0" lvl="8" indent="-190030"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9pPr>
          </a:lstStyle>
          <a:p>
            <a:endParaRPr/>
          </a:p>
        </p:txBody>
      </p:sp>
      <p:sp>
        <p:nvSpPr>
          <p:cNvPr id="1487" name="Shape 1487"/>
          <p:cNvSpPr txBox="1">
            <a:spLocks noGrp="1"/>
          </p:cNvSpPr>
          <p:nvPr>
            <p:ph type="body" idx="4"/>
          </p:nvPr>
        </p:nvSpPr>
        <p:spPr>
          <a:xfrm>
            <a:off x="620082" y="1731739"/>
            <a:ext cx="5053484" cy="4389600"/>
          </a:xfrm>
          <a:prstGeom prst="rect">
            <a:avLst/>
          </a:prstGeom>
          <a:noFill/>
          <a:ln>
            <a:noFill/>
          </a:ln>
        </p:spPr>
        <p:txBody>
          <a:bodyPr wrap="square" lIns="91425" tIns="91425" rIns="91425" bIns="91425" anchor="t" anchorCtr="0"/>
          <a:lstStyle>
            <a:lvl1pPr marL="236064" marR="0" lvl="0" indent="-49844" algn="l" rtl="0">
              <a:spcBef>
                <a:spcPts val="587"/>
              </a:spcBef>
              <a:buClr>
                <a:srgbClr val="000000"/>
              </a:buClr>
              <a:buSzPct val="100000"/>
              <a:buFont typeface="Arial"/>
              <a:buChar char="•"/>
              <a:defRPr sz="2933" b="0" i="0" u="none" strike="noStrike" cap="none">
                <a:solidFill>
                  <a:srgbClr val="000000"/>
                </a:solidFill>
                <a:latin typeface="Arial"/>
                <a:ea typeface="Arial"/>
                <a:cs typeface="Arial"/>
                <a:sym typeface="Arial"/>
              </a:defRPr>
            </a:lvl1pPr>
            <a:lvl2pPr marL="534857" marR="0" lvl="1" indent="-153952"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888129" marR="0" lvl="2" indent="-194035"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244701" marR="0" lvl="3" indent="-212026"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602926" marR="0" lvl="4" indent="-214740"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84700"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6pPr>
            <a:lvl7pPr marL="4119674" marR="0" lvl="6" indent="-192123"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7pPr>
            <a:lvl8pPr marL="4753469" marR="0" lvl="7" indent="-182612"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8pPr>
            <a:lvl9pPr marL="5387264" marR="0" lvl="8" indent="-190030"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9pPr>
          </a:lstStyle>
          <a:p>
            <a:endParaRPr/>
          </a:p>
        </p:txBody>
      </p:sp>
      <p:cxnSp>
        <p:nvCxnSpPr>
          <p:cNvPr id="1488" name="Shape 1488"/>
          <p:cNvCxnSpPr/>
          <p:nvPr/>
        </p:nvCxnSpPr>
        <p:spPr>
          <a:xfrm>
            <a:off x="6516089" y="1615705"/>
            <a:ext cx="5063481" cy="0"/>
          </a:xfrm>
          <a:prstGeom prst="straightConnector1">
            <a:avLst/>
          </a:prstGeom>
          <a:noFill/>
          <a:ln w="25400" cap="flat" cmpd="sng">
            <a:solidFill>
              <a:srgbClr val="A7A8AA"/>
            </a:solidFill>
            <a:prstDash val="solid"/>
            <a:round/>
            <a:headEnd type="none" w="med" len="med"/>
            <a:tailEnd type="none" w="med" len="med"/>
          </a:ln>
        </p:spPr>
      </p:cxnSp>
      <p:cxnSp>
        <p:nvCxnSpPr>
          <p:cNvPr id="1489" name="Shape 1489"/>
          <p:cNvCxnSpPr/>
          <p:nvPr/>
        </p:nvCxnSpPr>
        <p:spPr>
          <a:xfrm>
            <a:off x="772123" y="1615705"/>
            <a:ext cx="5037888" cy="0"/>
          </a:xfrm>
          <a:prstGeom prst="straightConnector1">
            <a:avLst/>
          </a:prstGeom>
          <a:noFill/>
          <a:ln w="25400" cap="flat" cmpd="sng">
            <a:solidFill>
              <a:srgbClr val="A7A8AA"/>
            </a:solidFill>
            <a:prstDash val="solid"/>
            <a:round/>
            <a:headEnd type="none" w="med" len="med"/>
            <a:tailEnd type="none" w="med" len="med"/>
          </a:ln>
        </p:spPr>
      </p:cxnSp>
      <p:cxnSp>
        <p:nvCxnSpPr>
          <p:cNvPr id="1490" name="Shape 1490"/>
          <p:cNvCxnSpPr/>
          <p:nvPr/>
        </p:nvCxnSpPr>
        <p:spPr>
          <a:xfrm>
            <a:off x="6516095" y="1615705"/>
            <a:ext cx="5063481" cy="0"/>
          </a:xfrm>
          <a:prstGeom prst="straightConnector1">
            <a:avLst/>
          </a:prstGeom>
          <a:noFill/>
          <a:ln w="25400" cap="flat" cmpd="sng">
            <a:solidFill>
              <a:srgbClr val="A7A8AA"/>
            </a:solidFill>
            <a:prstDash val="solid"/>
            <a:round/>
            <a:headEnd type="none" w="med" len="med"/>
            <a:tailEnd type="none" w="med" len="med"/>
          </a:ln>
        </p:spPr>
      </p:cxnSp>
      <p:cxnSp>
        <p:nvCxnSpPr>
          <p:cNvPr id="1491" name="Shape 1491"/>
          <p:cNvCxnSpPr/>
          <p:nvPr/>
        </p:nvCxnSpPr>
        <p:spPr>
          <a:xfrm>
            <a:off x="772128" y="1615705"/>
            <a:ext cx="5037888" cy="0"/>
          </a:xfrm>
          <a:prstGeom prst="straightConnector1">
            <a:avLst/>
          </a:prstGeom>
          <a:noFill/>
          <a:ln w="25400" cap="flat" cmpd="sng">
            <a:solidFill>
              <a:srgbClr val="A7A8AA"/>
            </a:solidFill>
            <a:prstDash val="solid"/>
            <a:round/>
            <a:headEnd type="none" w="med" len="med"/>
            <a:tailEnd type="none" w="med" len="med"/>
          </a:ln>
        </p:spPr>
      </p:cxnSp>
      <p:cxnSp>
        <p:nvCxnSpPr>
          <p:cNvPr id="1492" name="Shape 1492"/>
          <p:cNvCxnSpPr/>
          <p:nvPr/>
        </p:nvCxnSpPr>
        <p:spPr>
          <a:xfrm>
            <a:off x="6494530" y="1615705"/>
            <a:ext cx="5063481" cy="0"/>
          </a:xfrm>
          <a:prstGeom prst="straightConnector1">
            <a:avLst/>
          </a:prstGeom>
          <a:noFill/>
          <a:ln w="25400" cap="flat" cmpd="sng">
            <a:solidFill>
              <a:srgbClr val="A7A8AA"/>
            </a:solidFill>
            <a:prstDash val="solid"/>
            <a:round/>
            <a:headEnd type="none" w="med" len="med"/>
            <a:tailEnd type="none" w="med" len="med"/>
          </a:ln>
        </p:spPr>
      </p:cxnSp>
      <p:cxnSp>
        <p:nvCxnSpPr>
          <p:cNvPr id="1493" name="Shape 1493"/>
          <p:cNvCxnSpPr/>
          <p:nvPr/>
        </p:nvCxnSpPr>
        <p:spPr>
          <a:xfrm>
            <a:off x="772128" y="1615705"/>
            <a:ext cx="5037888" cy="0"/>
          </a:xfrm>
          <a:prstGeom prst="straightConnector1">
            <a:avLst/>
          </a:prstGeom>
          <a:noFill/>
          <a:ln w="25400" cap="flat" cmpd="sng">
            <a:solidFill>
              <a:srgbClr val="A7A8AA"/>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1494"/>
        <p:cNvGrpSpPr/>
        <p:nvPr/>
      </p:nvGrpSpPr>
      <p:grpSpPr>
        <a:xfrm>
          <a:off x="0" y="0"/>
          <a:ext cx="0" cy="0"/>
          <a:chOff x="0" y="0"/>
          <a:chExt cx="0" cy="0"/>
        </a:xfrm>
      </p:grpSpPr>
      <p:sp>
        <p:nvSpPr>
          <p:cNvPr id="1495" name="Shape 1495"/>
          <p:cNvSpPr txBox="1">
            <a:spLocks noGrp="1"/>
          </p:cNvSpPr>
          <p:nvPr>
            <p:ph type="title"/>
          </p:nvPr>
        </p:nvSpPr>
        <p:spPr>
          <a:xfrm>
            <a:off x="602153" y="274640"/>
            <a:ext cx="10622033" cy="92360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Font typeface="Arial"/>
              <a:buNone/>
              <a:defRPr sz="3333" b="1" i="0" u="none" strike="noStrike" cap="none">
                <a:solidFill>
                  <a:schemeClr val="accent1"/>
                </a:solidFill>
                <a:latin typeface="Arial"/>
                <a:ea typeface="Arial"/>
                <a:cs typeface="Arial"/>
                <a:sym typeface="Arial"/>
              </a:defRPr>
            </a:lvl1pPr>
            <a:lvl2pPr lvl="1" indent="0" rtl="0">
              <a:spcBef>
                <a:spcPts val="0"/>
              </a:spcBef>
              <a:buNone/>
              <a:defRPr sz="2399"/>
            </a:lvl2pPr>
            <a:lvl3pPr lvl="2" indent="0" rtl="0">
              <a:spcBef>
                <a:spcPts val="0"/>
              </a:spcBef>
              <a:buNone/>
              <a:defRPr sz="2399"/>
            </a:lvl3pPr>
            <a:lvl4pPr lvl="3" indent="0" rtl="0">
              <a:spcBef>
                <a:spcPts val="0"/>
              </a:spcBef>
              <a:buNone/>
              <a:defRPr sz="2399"/>
            </a:lvl4pPr>
            <a:lvl5pPr lvl="4" indent="0" rtl="0">
              <a:spcBef>
                <a:spcPts val="0"/>
              </a:spcBef>
              <a:buNone/>
              <a:defRPr sz="2399"/>
            </a:lvl5pPr>
            <a:lvl6pPr lvl="5" indent="0" rtl="0">
              <a:spcBef>
                <a:spcPts val="0"/>
              </a:spcBef>
              <a:buNone/>
              <a:defRPr sz="2399"/>
            </a:lvl6pPr>
            <a:lvl7pPr lvl="6" indent="0" rtl="0">
              <a:spcBef>
                <a:spcPts val="0"/>
              </a:spcBef>
              <a:buNone/>
              <a:defRPr sz="2399"/>
            </a:lvl7pPr>
            <a:lvl8pPr lvl="7" indent="0" rtl="0">
              <a:spcBef>
                <a:spcPts val="0"/>
              </a:spcBef>
              <a:buNone/>
              <a:defRPr sz="2399"/>
            </a:lvl8pPr>
            <a:lvl9pPr lvl="8" indent="0" rtl="0">
              <a:spcBef>
                <a:spcPts val="0"/>
              </a:spcBef>
              <a:buNone/>
              <a:defRPr sz="2399"/>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Items + Text">
    <p:spTree>
      <p:nvGrpSpPr>
        <p:cNvPr id="1" name="Shape 1497"/>
        <p:cNvGrpSpPr/>
        <p:nvPr/>
      </p:nvGrpSpPr>
      <p:grpSpPr>
        <a:xfrm>
          <a:off x="0" y="0"/>
          <a:ext cx="0" cy="0"/>
          <a:chOff x="0" y="0"/>
          <a:chExt cx="0" cy="0"/>
        </a:xfrm>
      </p:grpSpPr>
      <p:sp>
        <p:nvSpPr>
          <p:cNvPr id="1498" name="Shape 1498"/>
          <p:cNvSpPr txBox="1">
            <a:spLocks noGrp="1"/>
          </p:cNvSpPr>
          <p:nvPr>
            <p:ph type="title"/>
          </p:nvPr>
        </p:nvSpPr>
        <p:spPr>
          <a:xfrm>
            <a:off x="608320" y="274640"/>
            <a:ext cx="11011132" cy="92360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Font typeface="Arial"/>
              <a:buNone/>
              <a:defRPr sz="3333" b="1" i="0" u="none" strike="noStrike" cap="none">
                <a:solidFill>
                  <a:schemeClr val="accent1"/>
                </a:solidFill>
                <a:latin typeface="Arial"/>
                <a:ea typeface="Arial"/>
                <a:cs typeface="Arial"/>
                <a:sym typeface="Arial"/>
              </a:defRPr>
            </a:lvl1pPr>
            <a:lvl2pPr lvl="1" indent="0" rtl="0">
              <a:spcBef>
                <a:spcPts val="0"/>
              </a:spcBef>
              <a:buNone/>
              <a:defRPr sz="2399"/>
            </a:lvl2pPr>
            <a:lvl3pPr lvl="2" indent="0" rtl="0">
              <a:spcBef>
                <a:spcPts val="0"/>
              </a:spcBef>
              <a:buNone/>
              <a:defRPr sz="2399"/>
            </a:lvl3pPr>
            <a:lvl4pPr lvl="3" indent="0" rtl="0">
              <a:spcBef>
                <a:spcPts val="0"/>
              </a:spcBef>
              <a:buNone/>
              <a:defRPr sz="2399"/>
            </a:lvl4pPr>
            <a:lvl5pPr lvl="4" indent="0" rtl="0">
              <a:spcBef>
                <a:spcPts val="0"/>
              </a:spcBef>
              <a:buNone/>
              <a:defRPr sz="2399"/>
            </a:lvl5pPr>
            <a:lvl6pPr lvl="5" indent="0" rtl="0">
              <a:spcBef>
                <a:spcPts val="0"/>
              </a:spcBef>
              <a:buNone/>
              <a:defRPr sz="2399"/>
            </a:lvl6pPr>
            <a:lvl7pPr lvl="6" indent="0" rtl="0">
              <a:spcBef>
                <a:spcPts val="0"/>
              </a:spcBef>
              <a:buNone/>
              <a:defRPr sz="2399"/>
            </a:lvl7pPr>
            <a:lvl8pPr lvl="7" indent="0" rtl="0">
              <a:spcBef>
                <a:spcPts val="0"/>
              </a:spcBef>
              <a:buNone/>
              <a:defRPr sz="2399"/>
            </a:lvl8pPr>
            <a:lvl9pPr lvl="8" indent="0" rtl="0">
              <a:spcBef>
                <a:spcPts val="0"/>
              </a:spcBef>
              <a:buNone/>
              <a:defRPr sz="2399"/>
            </a:lvl9pPr>
          </a:lstStyle>
          <a:p>
            <a:endParaRPr/>
          </a:p>
        </p:txBody>
      </p:sp>
      <p:cxnSp>
        <p:nvCxnSpPr>
          <p:cNvPr id="1499" name="Shape 1499"/>
          <p:cNvCxnSpPr/>
          <p:nvPr/>
        </p:nvCxnSpPr>
        <p:spPr>
          <a:xfrm>
            <a:off x="0" y="1358833"/>
            <a:ext cx="12188825" cy="0"/>
          </a:xfrm>
          <a:prstGeom prst="straightConnector1">
            <a:avLst/>
          </a:prstGeom>
          <a:noFill/>
          <a:ln w="25400" cap="flat" cmpd="sng">
            <a:solidFill>
              <a:srgbClr val="A7A8AA"/>
            </a:solidFill>
            <a:prstDash val="solid"/>
            <a:round/>
            <a:headEnd type="none" w="med" len="med"/>
            <a:tailEnd type="none" w="med" len="med"/>
          </a:ln>
        </p:spPr>
      </p:cxnSp>
      <p:cxnSp>
        <p:nvCxnSpPr>
          <p:cNvPr id="1500" name="Shape 1500"/>
          <p:cNvCxnSpPr/>
          <p:nvPr/>
        </p:nvCxnSpPr>
        <p:spPr>
          <a:xfrm>
            <a:off x="6079714" y="1358371"/>
            <a:ext cx="0" cy="5133600"/>
          </a:xfrm>
          <a:prstGeom prst="straightConnector1">
            <a:avLst/>
          </a:prstGeom>
          <a:noFill/>
          <a:ln w="25400" cap="flat" cmpd="sng">
            <a:solidFill>
              <a:srgbClr val="A7A8AA"/>
            </a:solidFill>
            <a:prstDash val="solid"/>
            <a:round/>
            <a:headEnd type="none" w="med" len="med"/>
            <a:tailEnd type="none" w="med" len="med"/>
          </a:ln>
        </p:spPr>
      </p:cxnSp>
      <p:cxnSp>
        <p:nvCxnSpPr>
          <p:cNvPr id="1501" name="Shape 1501"/>
          <p:cNvCxnSpPr/>
          <p:nvPr/>
        </p:nvCxnSpPr>
        <p:spPr>
          <a:xfrm>
            <a:off x="9024095" y="1358833"/>
            <a:ext cx="0" cy="5133600"/>
          </a:xfrm>
          <a:prstGeom prst="straightConnector1">
            <a:avLst/>
          </a:prstGeom>
          <a:noFill/>
          <a:ln w="25400" cap="flat" cmpd="sng">
            <a:solidFill>
              <a:srgbClr val="A7A8AA"/>
            </a:solidFill>
            <a:prstDash val="solid"/>
            <a:round/>
            <a:headEnd type="none" w="med" len="med"/>
            <a:tailEnd type="none" w="med" len="med"/>
          </a:ln>
        </p:spPr>
      </p:cxnSp>
      <p:cxnSp>
        <p:nvCxnSpPr>
          <p:cNvPr id="1502" name="Shape 1502"/>
          <p:cNvCxnSpPr/>
          <p:nvPr/>
        </p:nvCxnSpPr>
        <p:spPr>
          <a:xfrm>
            <a:off x="3172482" y="1358371"/>
            <a:ext cx="0" cy="5133600"/>
          </a:xfrm>
          <a:prstGeom prst="straightConnector1">
            <a:avLst/>
          </a:prstGeom>
          <a:noFill/>
          <a:ln w="25400" cap="flat" cmpd="sng">
            <a:solidFill>
              <a:srgbClr val="A7A8AA"/>
            </a:solidFill>
            <a:prstDash val="solid"/>
            <a:round/>
            <a:headEnd type="none" w="med" len="med"/>
            <a:tailEnd type="none" w="med" len="med"/>
          </a:ln>
        </p:spPr>
      </p:cxnSp>
      <p:sp>
        <p:nvSpPr>
          <p:cNvPr id="1503" name="Shape 1503"/>
          <p:cNvSpPr txBox="1">
            <a:spLocks noGrp="1"/>
          </p:cNvSpPr>
          <p:nvPr>
            <p:ph type="body" idx="1"/>
          </p:nvPr>
        </p:nvSpPr>
        <p:spPr>
          <a:xfrm>
            <a:off x="455432" y="1697040"/>
            <a:ext cx="2490951" cy="441200"/>
          </a:xfrm>
          <a:prstGeom prst="rect">
            <a:avLst/>
          </a:prstGeom>
          <a:noFill/>
          <a:ln>
            <a:noFill/>
          </a:ln>
        </p:spPr>
        <p:txBody>
          <a:bodyPr wrap="square" lIns="91425" tIns="91425" rIns="91425" bIns="91425" anchor="t" anchorCtr="0"/>
          <a:lstStyle>
            <a:lvl1pPr marL="0" marR="0" lvl="0" indent="0" algn="l" rtl="0">
              <a:spcBef>
                <a:spcPts val="373"/>
              </a:spcBef>
              <a:buClr>
                <a:srgbClr val="000000"/>
              </a:buClr>
              <a:buFont typeface="Arial"/>
              <a:buNone/>
              <a:defRPr sz="1866" b="0" i="0" u="none" strike="noStrike" cap="none">
                <a:solidFill>
                  <a:srgbClr val="000000"/>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04" name="Shape 1504"/>
          <p:cNvSpPr txBox="1">
            <a:spLocks noGrp="1"/>
          </p:cNvSpPr>
          <p:nvPr>
            <p:ph type="body" idx="2"/>
          </p:nvPr>
        </p:nvSpPr>
        <p:spPr>
          <a:xfrm>
            <a:off x="3470006" y="1697040"/>
            <a:ext cx="2447762" cy="441200"/>
          </a:xfrm>
          <a:prstGeom prst="rect">
            <a:avLst/>
          </a:prstGeom>
          <a:noFill/>
          <a:ln>
            <a:noFill/>
          </a:ln>
        </p:spPr>
        <p:txBody>
          <a:bodyPr wrap="square" lIns="91425" tIns="91425" rIns="91425" bIns="91425" anchor="t" anchorCtr="0"/>
          <a:lstStyle>
            <a:lvl1pPr marL="0" marR="0" lvl="0" indent="0" algn="l" rtl="0">
              <a:spcBef>
                <a:spcPts val="373"/>
              </a:spcBef>
              <a:buClr>
                <a:srgbClr val="000000"/>
              </a:buClr>
              <a:buFont typeface="Arial"/>
              <a:buNone/>
              <a:defRPr sz="1866" b="0" i="0" u="none" strike="noStrike" cap="none">
                <a:solidFill>
                  <a:srgbClr val="000000"/>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05" name="Shape 1505"/>
          <p:cNvSpPr txBox="1">
            <a:spLocks noGrp="1"/>
          </p:cNvSpPr>
          <p:nvPr>
            <p:ph type="body" idx="3"/>
          </p:nvPr>
        </p:nvSpPr>
        <p:spPr>
          <a:xfrm>
            <a:off x="6341950" y="1697040"/>
            <a:ext cx="2447762" cy="441200"/>
          </a:xfrm>
          <a:prstGeom prst="rect">
            <a:avLst/>
          </a:prstGeom>
          <a:noFill/>
          <a:ln>
            <a:noFill/>
          </a:ln>
        </p:spPr>
        <p:txBody>
          <a:bodyPr wrap="square" lIns="91425" tIns="91425" rIns="91425" bIns="91425" anchor="t" anchorCtr="0"/>
          <a:lstStyle>
            <a:lvl1pPr marL="0" marR="0" lvl="0" indent="0" algn="l" rtl="0">
              <a:spcBef>
                <a:spcPts val="373"/>
              </a:spcBef>
              <a:buClr>
                <a:srgbClr val="000000"/>
              </a:buClr>
              <a:buFont typeface="Arial"/>
              <a:buNone/>
              <a:defRPr sz="1866" b="0" i="0" u="none" strike="noStrike" cap="none">
                <a:solidFill>
                  <a:srgbClr val="000000"/>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06" name="Shape 1506"/>
          <p:cNvSpPr txBox="1">
            <a:spLocks noGrp="1"/>
          </p:cNvSpPr>
          <p:nvPr>
            <p:ph type="body" idx="4"/>
          </p:nvPr>
        </p:nvSpPr>
        <p:spPr>
          <a:xfrm>
            <a:off x="9352043" y="1697040"/>
            <a:ext cx="2447762" cy="441200"/>
          </a:xfrm>
          <a:prstGeom prst="rect">
            <a:avLst/>
          </a:prstGeom>
          <a:noFill/>
          <a:ln>
            <a:noFill/>
          </a:ln>
        </p:spPr>
        <p:txBody>
          <a:bodyPr wrap="square" lIns="91425" tIns="91425" rIns="91425" bIns="91425" anchor="t" anchorCtr="0"/>
          <a:lstStyle>
            <a:lvl1pPr marL="0" marR="0" lvl="0" indent="0" algn="l" rtl="0">
              <a:spcBef>
                <a:spcPts val="373"/>
              </a:spcBef>
              <a:buClr>
                <a:srgbClr val="000000"/>
              </a:buClr>
              <a:buFont typeface="Arial"/>
              <a:buNone/>
              <a:defRPr sz="1866" b="0" i="0" u="none" strike="noStrike" cap="none">
                <a:solidFill>
                  <a:srgbClr val="000000"/>
                </a:solidFill>
                <a:latin typeface="Arial"/>
                <a:ea typeface="Arial"/>
                <a:cs typeface="Arial"/>
                <a:sym typeface="Arial"/>
              </a:defRPr>
            </a:lvl1pPr>
            <a:lvl2pPr marL="615795" marR="0" lvl="1" indent="-133316" algn="l" rtl="0">
              <a:spcBef>
                <a:spcPts val="507"/>
              </a:spcBef>
              <a:buClr>
                <a:srgbClr val="000000"/>
              </a:buClr>
              <a:buSzPct val="100000"/>
              <a:buFont typeface="Arial"/>
              <a:buChar char="–"/>
              <a:defRPr sz="2533" b="0" i="0" u="none" strike="noStrike" cap="none">
                <a:solidFill>
                  <a:srgbClr val="000000"/>
                </a:solidFill>
                <a:latin typeface="Arial"/>
                <a:ea typeface="Arial"/>
                <a:cs typeface="Arial"/>
                <a:sym typeface="Arial"/>
              </a:defRPr>
            </a:lvl2pPr>
            <a:lvl3pPr marL="1183623" marR="0" lvl="2" indent="-184806" algn="l" rtl="0">
              <a:spcBef>
                <a:spcPts val="427"/>
              </a:spcBef>
              <a:buClr>
                <a:srgbClr val="000000"/>
              </a:buClr>
              <a:buSzPct val="100000"/>
              <a:buFont typeface="Arial"/>
              <a:buChar char="•"/>
              <a:defRPr sz="2133" b="0" i="0" u="none" strike="noStrike" cap="none">
                <a:solidFill>
                  <a:srgbClr val="000000"/>
                </a:solidFill>
                <a:latin typeface="Arial"/>
                <a:ea typeface="Arial"/>
                <a:cs typeface="Arial"/>
                <a:sym typeface="Arial"/>
              </a:defRPr>
            </a:lvl3pPr>
            <a:lvl4pPr marL="1550100" marR="0" lvl="3" indent="-212701" algn="l" rtl="0">
              <a:spcBef>
                <a:spcPts val="373"/>
              </a:spcBef>
              <a:buClr>
                <a:srgbClr val="000000"/>
              </a:buClr>
              <a:buSzPct val="100000"/>
              <a:buFont typeface="Arial"/>
              <a:buChar char="–"/>
              <a:defRPr sz="1866"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07" name="Shape 1507"/>
          <p:cNvSpPr txBox="1">
            <a:spLocks noGrp="1"/>
          </p:cNvSpPr>
          <p:nvPr>
            <p:ph type="body" idx="5"/>
          </p:nvPr>
        </p:nvSpPr>
        <p:spPr>
          <a:xfrm>
            <a:off x="455319" y="2352676"/>
            <a:ext cx="2491351" cy="3856000"/>
          </a:xfrm>
          <a:prstGeom prst="rect">
            <a:avLst/>
          </a:prstGeom>
          <a:noFill/>
          <a:ln>
            <a:noFill/>
          </a:ln>
        </p:spPr>
        <p:txBody>
          <a:bodyPr wrap="square" lIns="91425" tIns="91425" rIns="91425" bIns="91425" anchor="t" anchorCtr="0"/>
          <a:lstStyle>
            <a:lvl1pPr marL="228543" marR="0" lvl="0" indent="-110039"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1pPr>
            <a:lvl2pPr marL="454969" marR="0" lvl="1" indent="-116387"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2pPr>
            <a:lvl3pPr marL="1183623" marR="0" lvl="2" indent="-21866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3pPr>
            <a:lvl4pPr marL="1550100" marR="0" lvl="3" indent="-229631"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08" name="Shape 1508"/>
          <p:cNvSpPr txBox="1">
            <a:spLocks noGrp="1"/>
          </p:cNvSpPr>
          <p:nvPr>
            <p:ph type="body" idx="6"/>
          </p:nvPr>
        </p:nvSpPr>
        <p:spPr>
          <a:xfrm>
            <a:off x="3470005" y="2352676"/>
            <a:ext cx="2491351" cy="3856000"/>
          </a:xfrm>
          <a:prstGeom prst="rect">
            <a:avLst/>
          </a:prstGeom>
          <a:noFill/>
          <a:ln>
            <a:noFill/>
          </a:ln>
        </p:spPr>
        <p:txBody>
          <a:bodyPr wrap="square" lIns="91425" tIns="91425" rIns="91425" bIns="91425" anchor="t" anchorCtr="0"/>
          <a:lstStyle>
            <a:lvl1pPr marL="228543" marR="0" lvl="0" indent="-110039"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1pPr>
            <a:lvl2pPr marL="454969" marR="0" lvl="1" indent="-116387"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2pPr>
            <a:lvl3pPr marL="1183623" marR="0" lvl="2" indent="-21866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3pPr>
            <a:lvl4pPr marL="1550100" marR="0" lvl="3" indent="-229631"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09" name="Shape 1509"/>
          <p:cNvSpPr txBox="1">
            <a:spLocks noGrp="1"/>
          </p:cNvSpPr>
          <p:nvPr>
            <p:ph type="body" idx="7"/>
          </p:nvPr>
        </p:nvSpPr>
        <p:spPr>
          <a:xfrm>
            <a:off x="6341949" y="2352676"/>
            <a:ext cx="2491351" cy="3856000"/>
          </a:xfrm>
          <a:prstGeom prst="rect">
            <a:avLst/>
          </a:prstGeom>
          <a:noFill/>
          <a:ln>
            <a:noFill/>
          </a:ln>
        </p:spPr>
        <p:txBody>
          <a:bodyPr wrap="square" lIns="91425" tIns="91425" rIns="91425" bIns="91425" anchor="t" anchorCtr="0"/>
          <a:lstStyle>
            <a:lvl1pPr marL="228543" marR="0" lvl="0" indent="-110039"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1pPr>
            <a:lvl2pPr marL="454969" marR="0" lvl="1" indent="-116387"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2pPr>
            <a:lvl3pPr marL="1183623" marR="0" lvl="2" indent="-21866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3pPr>
            <a:lvl4pPr marL="1550100" marR="0" lvl="3" indent="-229631"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
        <p:nvSpPr>
          <p:cNvPr id="1510" name="Shape 1510"/>
          <p:cNvSpPr txBox="1">
            <a:spLocks noGrp="1"/>
          </p:cNvSpPr>
          <p:nvPr>
            <p:ph type="body" idx="8"/>
          </p:nvPr>
        </p:nvSpPr>
        <p:spPr>
          <a:xfrm>
            <a:off x="9352043" y="2352676"/>
            <a:ext cx="2491351" cy="3856000"/>
          </a:xfrm>
          <a:prstGeom prst="rect">
            <a:avLst/>
          </a:prstGeom>
          <a:noFill/>
          <a:ln>
            <a:noFill/>
          </a:ln>
        </p:spPr>
        <p:txBody>
          <a:bodyPr wrap="square" lIns="91425" tIns="91425" rIns="91425" bIns="91425" anchor="t" anchorCtr="0"/>
          <a:lstStyle>
            <a:lvl1pPr marL="228543" marR="0" lvl="0" indent="-110039"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1pPr>
            <a:lvl2pPr marL="454969" marR="0" lvl="1" indent="-116387"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2pPr>
            <a:lvl3pPr marL="1183623" marR="0" lvl="2" indent="-21866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3pPr>
            <a:lvl4pPr marL="1550100" marR="0" lvl="3" indent="-229631"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4pPr>
            <a:lvl5pPr marL="1908324" marR="0" lvl="4" indent="-215414"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5pPr>
            <a:lvl6pPr marL="3485875" marR="0" lvl="5" indent="-142378"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6pPr>
            <a:lvl7pPr marL="4119674" marR="0" lvl="6" indent="-149800"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7pPr>
            <a:lvl8pPr marL="4753469" marR="0" lvl="7" indent="-140289"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8pPr>
            <a:lvl9pPr marL="5387264" marR="0" lvl="8" indent="-147707" algn="l" rtl="0">
              <a:spcBef>
                <a:spcPts val="560"/>
              </a:spcBef>
              <a:buClr>
                <a:schemeClr val="dk1"/>
              </a:buClr>
              <a:buSzPct val="100000"/>
              <a:buFont typeface="Arial"/>
              <a:buChar char="•"/>
              <a:defRPr sz="2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image" Target="../media/image7.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4"/>
        <p:cNvGrpSpPr/>
        <p:nvPr/>
      </p:nvGrpSpPr>
      <p:grpSpPr>
        <a:xfrm>
          <a:off x="0" y="0"/>
          <a:ext cx="0" cy="0"/>
          <a:chOff x="0" y="0"/>
          <a:chExt cx="0" cy="0"/>
        </a:xfrm>
      </p:grpSpPr>
      <p:sp>
        <p:nvSpPr>
          <p:cNvPr id="1355" name="Shape 1355"/>
          <p:cNvSpPr/>
          <p:nvPr/>
        </p:nvSpPr>
        <p:spPr>
          <a:xfrm>
            <a:off x="1" y="6516585"/>
            <a:ext cx="12198423" cy="347472"/>
          </a:xfrm>
          <a:prstGeom prst="rect">
            <a:avLst/>
          </a:prstGeom>
          <a:solidFill>
            <a:srgbClr val="000000"/>
          </a:solidFill>
          <a:ln>
            <a:noFill/>
          </a:ln>
        </p:spPr>
        <p:txBody>
          <a:bodyPr wrap="square" lIns="95075" tIns="47521" rIns="95075" bIns="47521" anchor="ctr" anchorCtr="0">
            <a:noAutofit/>
          </a:bodyPr>
          <a:lstStyle/>
          <a:p>
            <a:pPr algn="ctr" defTabSz="1218895">
              <a:buClr>
                <a:srgbClr val="000000"/>
              </a:buClr>
              <a:buFont typeface="Arial"/>
              <a:buNone/>
            </a:pPr>
            <a:endParaRPr sz="1866" kern="0">
              <a:solidFill>
                <a:srgbClr val="FFFFFF"/>
              </a:solidFill>
              <a:ea typeface="Arial"/>
              <a:cs typeface="Arial"/>
              <a:sym typeface="Arial"/>
            </a:endParaRPr>
          </a:p>
        </p:txBody>
      </p:sp>
      <p:sp>
        <p:nvSpPr>
          <p:cNvPr id="1356" name="Shape 1356"/>
          <p:cNvSpPr txBox="1">
            <a:spLocks noGrp="1"/>
          </p:cNvSpPr>
          <p:nvPr>
            <p:ph type="title"/>
          </p:nvPr>
        </p:nvSpPr>
        <p:spPr>
          <a:xfrm>
            <a:off x="608320" y="274640"/>
            <a:ext cx="11011132" cy="92360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Font typeface="Arial"/>
              <a:buNone/>
              <a:defRPr sz="2500" b="1" i="0" u="none" strike="noStrike" cap="none">
                <a:solidFill>
                  <a:schemeClr val="accen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57" name="Shape 1357"/>
          <p:cNvSpPr txBox="1">
            <a:spLocks noGrp="1"/>
          </p:cNvSpPr>
          <p:nvPr>
            <p:ph type="body" idx="1"/>
          </p:nvPr>
        </p:nvSpPr>
        <p:spPr>
          <a:xfrm>
            <a:off x="601106" y="1198167"/>
            <a:ext cx="11011132" cy="4928000"/>
          </a:xfrm>
          <a:prstGeom prst="rect">
            <a:avLst/>
          </a:prstGeom>
          <a:noFill/>
          <a:ln>
            <a:noFill/>
          </a:ln>
        </p:spPr>
        <p:txBody>
          <a:bodyPr wrap="square" lIns="91425" tIns="91425" rIns="91425" bIns="91425" anchor="t" anchorCtr="0"/>
          <a:lstStyle>
            <a:lvl1pPr marL="211137" marR="0" lvl="0" indent="-71437" algn="l" rtl="0">
              <a:spcBef>
                <a:spcPts val="440"/>
              </a:spcBef>
              <a:buClr>
                <a:srgbClr val="000000"/>
              </a:buClr>
              <a:buSzPct val="100000"/>
              <a:buFont typeface="Arial"/>
              <a:buChar char="•"/>
              <a:defRPr sz="2200" b="0" i="0" u="none" strike="noStrike" cap="none">
                <a:solidFill>
                  <a:srgbClr val="000000"/>
                </a:solidFill>
                <a:latin typeface="Arial"/>
                <a:ea typeface="Arial"/>
                <a:cs typeface="Arial"/>
                <a:sym typeface="Arial"/>
              </a:defRPr>
            </a:lvl1pPr>
            <a:lvl2pPr marL="461962" marR="0" lvl="1" indent="-100012" algn="l" rtl="0">
              <a:spcBef>
                <a:spcPts val="380"/>
              </a:spcBef>
              <a:buClr>
                <a:srgbClr val="000000"/>
              </a:buClr>
              <a:buSzPct val="100000"/>
              <a:buFont typeface="Arial"/>
              <a:buChar char="–"/>
              <a:defRPr sz="1900" b="0" i="0" u="none" strike="noStrike" cap="none">
                <a:solidFill>
                  <a:srgbClr val="000000"/>
                </a:solidFill>
                <a:latin typeface="Arial"/>
                <a:ea typeface="Arial"/>
                <a:cs typeface="Arial"/>
                <a:sym typeface="Arial"/>
              </a:defRPr>
            </a:lvl2pPr>
            <a:lvl3pPr marL="887939" marR="0" lvl="2" indent="-138639" algn="l" rtl="0">
              <a:spcBef>
                <a:spcPts val="320"/>
              </a:spcBef>
              <a:buClr>
                <a:srgbClr val="000000"/>
              </a:buClr>
              <a:buSzPct val="100000"/>
              <a:buFont typeface="Arial"/>
              <a:buChar char="•"/>
              <a:defRPr sz="1600" b="0" i="0" u="none" strike="noStrike" cap="none">
                <a:solidFill>
                  <a:srgbClr val="000000"/>
                </a:solidFill>
                <a:latin typeface="Arial"/>
                <a:ea typeface="Arial"/>
                <a:cs typeface="Arial"/>
                <a:sym typeface="Arial"/>
              </a:defRPr>
            </a:lvl3pPr>
            <a:lvl4pPr marL="1162866" marR="0" lvl="3" indent="-159566" algn="l" rtl="0">
              <a:spcBef>
                <a:spcPts val="280"/>
              </a:spcBef>
              <a:buClr>
                <a:srgbClr val="000000"/>
              </a:buClr>
              <a:buSzPct val="100000"/>
              <a:buFont typeface="Arial"/>
              <a:buChar char="–"/>
              <a:defRPr sz="1400" b="0" i="0" u="none" strike="noStrike" cap="none">
                <a:solidFill>
                  <a:srgbClr val="000000"/>
                </a:solidFill>
                <a:latin typeface="Arial"/>
                <a:ea typeface="Arial"/>
                <a:cs typeface="Arial"/>
                <a:sym typeface="Arial"/>
              </a:defRPr>
            </a:lvl4pPr>
            <a:lvl5pPr marL="1431601" marR="0" lvl="4" indent="-161601" algn="l" rtl="0">
              <a:spcBef>
                <a:spcPts val="240"/>
              </a:spcBef>
              <a:buClr>
                <a:srgbClr val="000000"/>
              </a:buClr>
              <a:buSzPct val="100000"/>
              <a:buFont typeface="Arial"/>
              <a:buChar char="»"/>
              <a:defRPr sz="1200" b="0" i="0" u="none" strike="noStrike" cap="none">
                <a:solidFill>
                  <a:srgbClr val="000000"/>
                </a:solidFill>
                <a:latin typeface="Arial"/>
                <a:ea typeface="Arial"/>
                <a:cs typeface="Arial"/>
                <a:sym typeface="Arial"/>
              </a:defRPr>
            </a:lvl5pPr>
            <a:lvl6pPr marL="2615060" marR="0" lvl="5" indent="-106810" algn="l" rtl="0">
              <a:spcBef>
                <a:spcPts val="42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6pPr>
            <a:lvl7pPr marL="3090528" marR="0" lvl="6" indent="-112378" algn="l" rtl="0">
              <a:spcBef>
                <a:spcPts val="42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7pPr>
            <a:lvl8pPr marL="3565993" marR="0" lvl="7" indent="-105243" algn="l" rtl="0">
              <a:spcBef>
                <a:spcPts val="42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8pPr>
            <a:lvl9pPr marL="4041458" marR="0" lvl="8" indent="-110808" algn="l" rtl="0">
              <a:spcBef>
                <a:spcPts val="42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9pPr>
          </a:lstStyle>
          <a:p>
            <a:endParaRPr dirty="0"/>
          </a:p>
        </p:txBody>
      </p:sp>
      <p:sp>
        <p:nvSpPr>
          <p:cNvPr id="1358" name="Shape 1358"/>
          <p:cNvSpPr txBox="1"/>
          <p:nvPr/>
        </p:nvSpPr>
        <p:spPr>
          <a:xfrm>
            <a:off x="9373609" y="6614247"/>
            <a:ext cx="2036270" cy="143600"/>
          </a:xfrm>
          <a:prstGeom prst="rect">
            <a:avLst/>
          </a:prstGeom>
          <a:noFill/>
          <a:ln>
            <a:noFill/>
          </a:ln>
        </p:spPr>
        <p:txBody>
          <a:bodyPr wrap="square" lIns="0" tIns="0" rIns="0" bIns="0" anchor="t" anchorCtr="0">
            <a:noAutofit/>
          </a:bodyPr>
          <a:lstStyle/>
          <a:p>
            <a:pPr algn="ctr" defTabSz="1218895">
              <a:buClr>
                <a:srgbClr val="FFFFFF"/>
              </a:buClr>
              <a:buSzPct val="25000"/>
              <a:buFont typeface="Arial"/>
              <a:buNone/>
            </a:pPr>
            <a:r>
              <a:rPr lang="en" sz="933" kern="0">
                <a:solidFill>
                  <a:srgbClr val="FFFFFF"/>
                </a:solidFill>
                <a:ea typeface="Arial"/>
                <a:cs typeface="Arial"/>
                <a:sym typeface="Arial"/>
              </a:rPr>
              <a:t>© 2017 MapR Technologies</a:t>
            </a:r>
          </a:p>
        </p:txBody>
      </p:sp>
      <p:sp>
        <p:nvSpPr>
          <p:cNvPr id="1359" name="Shape 1359"/>
          <p:cNvSpPr txBox="1"/>
          <p:nvPr/>
        </p:nvSpPr>
        <p:spPr>
          <a:xfrm>
            <a:off x="7941166" y="6615636"/>
            <a:ext cx="1378441" cy="143600"/>
          </a:xfrm>
          <a:prstGeom prst="rect">
            <a:avLst/>
          </a:prstGeom>
          <a:noFill/>
          <a:ln>
            <a:noFill/>
          </a:ln>
        </p:spPr>
        <p:txBody>
          <a:bodyPr wrap="square" lIns="0" tIns="0" rIns="0" bIns="0" anchor="t" anchorCtr="0">
            <a:noAutofit/>
          </a:bodyPr>
          <a:lstStyle/>
          <a:p>
            <a:pPr algn="ctr" defTabSz="1218895">
              <a:buClr>
                <a:srgbClr val="FFFFFF"/>
              </a:buClr>
              <a:buSzPct val="25000"/>
              <a:buFont typeface="Arial"/>
              <a:buNone/>
            </a:pPr>
            <a:r>
              <a:rPr lang="en" sz="933" kern="0">
                <a:solidFill>
                  <a:srgbClr val="FFFFFF"/>
                </a:solidFill>
                <a:ea typeface="Arial"/>
                <a:cs typeface="Arial"/>
                <a:sym typeface="Arial"/>
              </a:rPr>
              <a:t>MapR Confidential</a:t>
            </a:r>
          </a:p>
        </p:txBody>
      </p:sp>
      <p:sp>
        <p:nvSpPr>
          <p:cNvPr id="1360" name="Shape 1360"/>
          <p:cNvSpPr txBox="1"/>
          <p:nvPr/>
        </p:nvSpPr>
        <p:spPr>
          <a:xfrm>
            <a:off x="11612105" y="6537201"/>
            <a:ext cx="863775" cy="304800"/>
          </a:xfrm>
          <a:prstGeom prst="rect">
            <a:avLst/>
          </a:prstGeom>
          <a:noFill/>
          <a:ln>
            <a:noFill/>
          </a:ln>
        </p:spPr>
        <p:txBody>
          <a:bodyPr wrap="square" lIns="95075" tIns="47521" rIns="95075" bIns="47521" anchor="t" anchorCtr="0">
            <a:noAutofit/>
          </a:bodyPr>
          <a:lstStyle/>
          <a:p>
            <a:pPr defTabSz="1218895">
              <a:buClr>
                <a:srgbClr val="FFFFFF"/>
              </a:buClr>
              <a:buSzPct val="25000"/>
              <a:buFont typeface="Arial"/>
              <a:buNone/>
            </a:pPr>
            <a:fld id="{00000000-1234-1234-1234-123412341234}" type="slidenum">
              <a:rPr lang="en" sz="1200" kern="0">
                <a:solidFill>
                  <a:srgbClr val="FFFFFF"/>
                </a:solidFill>
                <a:ea typeface="Arial"/>
                <a:cs typeface="Arial"/>
                <a:sym typeface="Arial"/>
              </a:rPr>
              <a:pPr defTabSz="1218895">
                <a:buClr>
                  <a:srgbClr val="FFFFFF"/>
                </a:buClr>
                <a:buSzPct val="25000"/>
                <a:buFont typeface="Arial"/>
                <a:buNone/>
              </a:pPr>
              <a:t>‹#›</a:t>
            </a:fld>
            <a:endParaRPr lang="en" sz="1200" kern="0">
              <a:solidFill>
                <a:srgbClr val="FFFFFF"/>
              </a:solidFill>
              <a:ea typeface="Arial"/>
              <a:cs typeface="Arial"/>
              <a:sym typeface="Arial"/>
            </a:endParaRPr>
          </a:p>
        </p:txBody>
      </p:sp>
      <p:cxnSp>
        <p:nvCxnSpPr>
          <p:cNvPr id="1361" name="Shape 1361"/>
          <p:cNvCxnSpPr/>
          <p:nvPr/>
        </p:nvCxnSpPr>
        <p:spPr>
          <a:xfrm>
            <a:off x="9373608" y="6499387"/>
            <a:ext cx="0" cy="358800"/>
          </a:xfrm>
          <a:prstGeom prst="straightConnector1">
            <a:avLst/>
          </a:prstGeom>
          <a:noFill/>
          <a:ln w="25400" cap="flat" cmpd="sng">
            <a:solidFill>
              <a:schemeClr val="lt1"/>
            </a:solidFill>
            <a:prstDash val="solid"/>
            <a:round/>
            <a:headEnd type="none" w="med" len="med"/>
            <a:tailEnd type="none" w="med" len="med"/>
          </a:ln>
        </p:spPr>
      </p:cxnSp>
      <p:cxnSp>
        <p:nvCxnSpPr>
          <p:cNvPr id="1362" name="Shape 1362"/>
          <p:cNvCxnSpPr/>
          <p:nvPr/>
        </p:nvCxnSpPr>
        <p:spPr>
          <a:xfrm>
            <a:off x="11410003" y="6499387"/>
            <a:ext cx="0" cy="358800"/>
          </a:xfrm>
          <a:prstGeom prst="straightConnector1">
            <a:avLst/>
          </a:prstGeom>
          <a:noFill/>
          <a:ln w="25400" cap="flat" cmpd="sng">
            <a:solidFill>
              <a:schemeClr val="lt1"/>
            </a:solidFill>
            <a:prstDash val="solid"/>
            <a:round/>
            <a:headEnd type="none" w="med" len="med"/>
            <a:tailEnd type="none" w="med" len="med"/>
          </a:ln>
        </p:spPr>
      </p:cxnSp>
      <p:cxnSp>
        <p:nvCxnSpPr>
          <p:cNvPr id="1363" name="Shape 1363"/>
          <p:cNvCxnSpPr/>
          <p:nvPr/>
        </p:nvCxnSpPr>
        <p:spPr>
          <a:xfrm>
            <a:off x="9373608" y="6499389"/>
            <a:ext cx="0" cy="358800"/>
          </a:xfrm>
          <a:prstGeom prst="straightConnector1">
            <a:avLst/>
          </a:prstGeom>
          <a:noFill/>
          <a:ln w="25400" cap="flat" cmpd="sng">
            <a:solidFill>
              <a:schemeClr val="lt1"/>
            </a:solidFill>
            <a:prstDash val="solid"/>
            <a:round/>
            <a:headEnd type="none" w="med" len="med"/>
            <a:tailEnd type="none" w="med" len="med"/>
          </a:ln>
        </p:spPr>
      </p:cxnSp>
      <p:cxnSp>
        <p:nvCxnSpPr>
          <p:cNvPr id="1364" name="Shape 1364"/>
          <p:cNvCxnSpPr/>
          <p:nvPr/>
        </p:nvCxnSpPr>
        <p:spPr>
          <a:xfrm>
            <a:off x="11410003" y="6499389"/>
            <a:ext cx="0" cy="358800"/>
          </a:xfrm>
          <a:prstGeom prst="straightConnector1">
            <a:avLst/>
          </a:prstGeom>
          <a:noFill/>
          <a:ln w="25400" cap="flat" cmpd="sng">
            <a:solidFill>
              <a:schemeClr val="lt1"/>
            </a:solidFill>
            <a:prstDash val="solid"/>
            <a:round/>
            <a:headEnd type="none" w="med" len="med"/>
            <a:tailEnd type="none" w="med" len="med"/>
          </a:ln>
        </p:spPr>
      </p:cxnSp>
      <p:cxnSp>
        <p:nvCxnSpPr>
          <p:cNvPr id="1365" name="Shape 1365"/>
          <p:cNvCxnSpPr/>
          <p:nvPr/>
        </p:nvCxnSpPr>
        <p:spPr>
          <a:xfrm>
            <a:off x="9373608" y="6499389"/>
            <a:ext cx="0" cy="358800"/>
          </a:xfrm>
          <a:prstGeom prst="straightConnector1">
            <a:avLst/>
          </a:prstGeom>
          <a:noFill/>
          <a:ln w="25400" cap="flat" cmpd="sng">
            <a:solidFill>
              <a:schemeClr val="lt1"/>
            </a:solidFill>
            <a:prstDash val="solid"/>
            <a:round/>
            <a:headEnd type="none" w="med" len="med"/>
            <a:tailEnd type="none" w="med" len="med"/>
          </a:ln>
        </p:spPr>
      </p:cxnSp>
      <p:cxnSp>
        <p:nvCxnSpPr>
          <p:cNvPr id="1366" name="Shape 1366"/>
          <p:cNvCxnSpPr/>
          <p:nvPr/>
        </p:nvCxnSpPr>
        <p:spPr>
          <a:xfrm>
            <a:off x="11410003" y="6499389"/>
            <a:ext cx="0" cy="358800"/>
          </a:xfrm>
          <a:prstGeom prst="straightConnector1">
            <a:avLst/>
          </a:prstGeom>
          <a:noFill/>
          <a:ln w="25400" cap="flat" cmpd="sng">
            <a:solidFill>
              <a:schemeClr val="lt1"/>
            </a:solidFill>
            <a:prstDash val="solid"/>
            <a:round/>
            <a:headEnd type="none" w="med" len="med"/>
            <a:tailEnd type="none" w="med" len="med"/>
          </a:ln>
        </p:spPr>
      </p:cxnSp>
      <p:cxnSp>
        <p:nvCxnSpPr>
          <p:cNvPr id="1367" name="Shape 1367"/>
          <p:cNvCxnSpPr/>
          <p:nvPr/>
        </p:nvCxnSpPr>
        <p:spPr>
          <a:xfrm>
            <a:off x="0" y="6499387"/>
            <a:ext cx="12188825" cy="0"/>
          </a:xfrm>
          <a:prstGeom prst="straightConnector1">
            <a:avLst/>
          </a:prstGeom>
          <a:noFill/>
          <a:ln w="25400" cap="flat" cmpd="sng">
            <a:solidFill>
              <a:schemeClr val="lt1"/>
            </a:solidFill>
            <a:prstDash val="solid"/>
            <a:round/>
            <a:headEnd type="none" w="med" len="med"/>
            <a:tailEnd type="none" w="med" len="med"/>
          </a:ln>
        </p:spPr>
      </p:cxnSp>
      <p:cxnSp>
        <p:nvCxnSpPr>
          <p:cNvPr id="1369" name="Shape 1369"/>
          <p:cNvCxnSpPr/>
          <p:nvPr/>
        </p:nvCxnSpPr>
        <p:spPr>
          <a:xfrm>
            <a:off x="728609" y="6505257"/>
            <a:ext cx="0" cy="358800"/>
          </a:xfrm>
          <a:prstGeom prst="straightConnector1">
            <a:avLst/>
          </a:prstGeom>
          <a:noFill/>
          <a:ln w="19050" cap="flat" cmpd="sng">
            <a:solidFill>
              <a:schemeClr val="lt1"/>
            </a:solidFill>
            <a:prstDash val="solid"/>
            <a:round/>
            <a:headEnd type="none" w="med" len="med"/>
            <a:tailEnd type="none" w="med" len="med"/>
          </a:ln>
        </p:spPr>
      </p:cxnSp>
      <p:cxnSp>
        <p:nvCxnSpPr>
          <p:cNvPr id="1370" name="Shape 1370"/>
          <p:cNvCxnSpPr/>
          <p:nvPr/>
        </p:nvCxnSpPr>
        <p:spPr>
          <a:xfrm>
            <a:off x="1689037" y="6512057"/>
            <a:ext cx="0" cy="352000"/>
          </a:xfrm>
          <a:prstGeom prst="straightConnector1">
            <a:avLst/>
          </a:prstGeom>
          <a:noFill/>
          <a:ln w="19050" cap="flat" cmpd="sng">
            <a:solidFill>
              <a:schemeClr val="lt1"/>
            </a:solidFill>
            <a:prstDash val="solid"/>
            <a:round/>
            <a:headEnd type="none" w="med" len="med"/>
            <a:tailEnd type="none" w="med" len="med"/>
          </a:ln>
        </p:spPr>
      </p:cxnSp>
      <p:pic>
        <p:nvPicPr>
          <p:cNvPr id="18" name="Picture 17">
            <a:extLst>
              <a:ext uri="{FF2B5EF4-FFF2-40B4-BE49-F238E27FC236}">
                <a16:creationId xmlns:a16="http://schemas.microsoft.com/office/drawing/2014/main" id="{BA29E06B-650E-1D4F-8F06-88BB2406306C}"/>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39791" y="6515665"/>
            <a:ext cx="941832" cy="348392"/>
          </a:xfrm>
          <a:prstGeom prst="rect">
            <a:avLst/>
          </a:prstGeom>
        </p:spPr>
      </p:pic>
    </p:spTree>
    <p:extLst>
      <p:ext uri="{BB962C8B-B14F-4D97-AF65-F5344CB8AC3E}">
        <p14:creationId xmlns:p14="http://schemas.microsoft.com/office/powerpoint/2010/main" val="1602056385"/>
      </p:ext>
    </p:extLst>
  </p:cSld>
  <p:clrMap bg1="lt1" tx1="dk1" bg2="dk2" tx2="lt2" accent1="accent1" accent2="accent2" accent3="accent3" accent4="accent4" accent5="accent5" accent6="accent6" hlink="hlink" folHlink="folHlink"/>
  <p:sldLayoutIdLst>
    <p:sldLayoutId id="2147483764" r:id="rId1"/>
    <p:sldLayoutId id="2147483790" r:id="rId2"/>
    <p:sldLayoutId id="2147483922" r:id="rId3"/>
    <p:sldLayoutId id="2147483838" r:id="rId4"/>
    <p:sldLayoutId id="2147483945" r:id="rId5"/>
    <p:sldLayoutId id="2147483983" r:id="rId6"/>
    <p:sldLayoutId id="2147483933" r:id="rId7"/>
    <p:sldLayoutId id="2147483934" r:id="rId8"/>
    <p:sldLayoutId id="2147483936" r:id="rId9"/>
    <p:sldLayoutId id="2147483937" r:id="rId10"/>
    <p:sldLayoutId id="2147483938" r:id="rId11"/>
    <p:sldLayoutId id="2147483940" r:id="rId12"/>
    <p:sldLayoutId id="2147483941" r:id="rId13"/>
    <p:sldLayoutId id="2147483942" r:id="rId14"/>
    <p:sldLayoutId id="2147483981" r:id="rId15"/>
    <p:sldLayoutId id="2147483982" r:id="rId16"/>
    <p:sldLayoutId id="2147483943" r:id="rId17"/>
    <p:sldLayoutId id="2147483946" r:id="rId18"/>
    <p:sldLayoutId id="214748394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5569" y="1562100"/>
            <a:ext cx="11001444" cy="4724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646685" y="500683"/>
            <a:ext cx="10993380" cy="85725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16" name="TextBox 14"/>
          <p:cNvSpPr txBox="1">
            <a:spLocks noChangeArrowheads="1"/>
          </p:cNvSpPr>
          <p:nvPr/>
        </p:nvSpPr>
        <p:spPr bwMode="auto">
          <a:xfrm>
            <a:off x="376208" y="6438851"/>
            <a:ext cx="341724" cy="25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charset="0"/>
                <a:ea typeface="ＭＳ Ｐゴシック" charset="-128"/>
              </a:defRPr>
            </a:lvl1pPr>
            <a:lvl2pPr marL="742950" indent="-285750">
              <a:defRPr sz="3600">
                <a:solidFill>
                  <a:schemeClr val="tx1"/>
                </a:solidFill>
                <a:latin typeface="Lato Light" charset="0"/>
                <a:ea typeface="ＭＳ Ｐゴシック" charset="-128"/>
              </a:defRPr>
            </a:lvl2pPr>
            <a:lvl3pPr marL="1143000" indent="-228600">
              <a:defRPr sz="3600">
                <a:solidFill>
                  <a:schemeClr val="tx1"/>
                </a:solidFill>
                <a:latin typeface="Lato Light" charset="0"/>
                <a:ea typeface="ＭＳ Ｐゴシック" charset="-128"/>
              </a:defRPr>
            </a:lvl3pPr>
            <a:lvl4pPr marL="1600200" indent="-228600">
              <a:defRPr sz="3600">
                <a:solidFill>
                  <a:schemeClr val="tx1"/>
                </a:solidFill>
                <a:latin typeface="Lato Light" charset="0"/>
                <a:ea typeface="ＭＳ Ｐゴシック" charset="-128"/>
              </a:defRPr>
            </a:lvl4pPr>
            <a:lvl5pPr marL="2057400" indent="-228600">
              <a:defRPr sz="3600">
                <a:solidFill>
                  <a:schemeClr val="tx1"/>
                </a:solidFill>
                <a:latin typeface="Lato Light" charset="0"/>
                <a:ea typeface="ＭＳ Ｐゴシック" charset="-128"/>
              </a:defRPr>
            </a:lvl5pPr>
            <a:lvl6pPr marL="2514600" indent="-228600" defTabSz="1827213" fontAlgn="base">
              <a:spcBef>
                <a:spcPct val="0"/>
              </a:spcBef>
              <a:spcAft>
                <a:spcPct val="0"/>
              </a:spcAft>
              <a:defRPr sz="3600">
                <a:solidFill>
                  <a:schemeClr val="tx1"/>
                </a:solidFill>
                <a:latin typeface="Lato Light" charset="0"/>
                <a:ea typeface="ＭＳ Ｐゴシック" charset="-128"/>
              </a:defRPr>
            </a:lvl6pPr>
            <a:lvl7pPr marL="2971800" indent="-228600" defTabSz="1827213" fontAlgn="base">
              <a:spcBef>
                <a:spcPct val="0"/>
              </a:spcBef>
              <a:spcAft>
                <a:spcPct val="0"/>
              </a:spcAft>
              <a:defRPr sz="3600">
                <a:solidFill>
                  <a:schemeClr val="tx1"/>
                </a:solidFill>
                <a:latin typeface="Lato Light" charset="0"/>
                <a:ea typeface="ＭＳ Ｐゴシック" charset="-128"/>
              </a:defRPr>
            </a:lvl7pPr>
            <a:lvl8pPr marL="3429000" indent="-228600" defTabSz="1827213" fontAlgn="base">
              <a:spcBef>
                <a:spcPct val="0"/>
              </a:spcBef>
              <a:spcAft>
                <a:spcPct val="0"/>
              </a:spcAft>
              <a:defRPr sz="3600">
                <a:solidFill>
                  <a:schemeClr val="tx1"/>
                </a:solidFill>
                <a:latin typeface="Lato Light" charset="0"/>
                <a:ea typeface="ＭＳ Ｐゴシック" charset="-128"/>
              </a:defRPr>
            </a:lvl8pPr>
            <a:lvl9pPr marL="3886200" indent="-228600" defTabSz="1827213" fontAlgn="base">
              <a:spcBef>
                <a:spcPct val="0"/>
              </a:spcBef>
              <a:spcAft>
                <a:spcPct val="0"/>
              </a:spcAft>
              <a:defRPr sz="3600">
                <a:solidFill>
                  <a:schemeClr val="tx1"/>
                </a:solidFill>
                <a:latin typeface="Lato Light" charset="0"/>
                <a:ea typeface="ＭＳ Ｐゴシック" charset="-128"/>
              </a:defRPr>
            </a:lvl9pPr>
          </a:lstStyle>
          <a:p>
            <a:pPr algn="ctr" eaLnBrk="1" hangingPunct="1">
              <a:defRPr/>
            </a:pPr>
            <a:fld id="{45141EC4-DF66-4C46-9602-D222315158FA}" type="slidenum">
              <a:rPr lang="id-ID" altLang="en-US" sz="1050" b="0" i="0" baseline="0" smtClean="0">
                <a:solidFill>
                  <a:schemeClr val="accent2"/>
                </a:solidFill>
                <a:latin typeface="Calibri Regular" charset="0"/>
                <a:ea typeface="Calibri Regular" charset="0"/>
              </a:rPr>
              <a:pPr algn="ctr" eaLnBrk="1" hangingPunct="1">
                <a:defRPr/>
              </a:pPr>
              <a:t>‹#›</a:t>
            </a:fld>
            <a:endParaRPr lang="id-ID" altLang="en-US" sz="1050" b="0" i="0" baseline="0" dirty="0">
              <a:solidFill>
                <a:schemeClr val="accent2"/>
              </a:solidFill>
              <a:latin typeface="Calibri Regular" charset="0"/>
              <a:ea typeface="Calibri Regular" charset="0"/>
            </a:endParaRPr>
          </a:p>
        </p:txBody>
      </p:sp>
      <p:pic>
        <p:nvPicPr>
          <p:cNvPr id="17" name="Picture 17"/>
          <p:cNvPicPr>
            <a:picLocks noChangeAspect="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10831513" y="6371749"/>
            <a:ext cx="1025525"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1"/>
          <p:cNvSpPr txBox="1">
            <a:spLocks/>
          </p:cNvSpPr>
          <p:nvPr/>
        </p:nvSpPr>
        <p:spPr>
          <a:xfrm>
            <a:off x="6731325" y="6445979"/>
            <a:ext cx="4113213" cy="365125"/>
          </a:xfrm>
          <a:prstGeom prst="rect">
            <a:avLst/>
          </a:prstGeom>
        </p:spPr>
        <p:txBody>
          <a:bodyPr/>
          <a:lstStyle>
            <a:defPPr>
              <a:defRPr lang="en-US"/>
            </a:defPPr>
            <a:lvl1pPr algn="l" defTabSz="1827213" rtl="0" eaLnBrk="0" fontAlgn="base" hangingPunct="0">
              <a:spcBef>
                <a:spcPct val="0"/>
              </a:spcBef>
              <a:spcAft>
                <a:spcPct val="0"/>
              </a:spcAft>
              <a:defRPr sz="3600" kern="1200">
                <a:solidFill>
                  <a:schemeClr val="tx1"/>
                </a:solidFill>
                <a:latin typeface="Lato Light" charset="0"/>
                <a:ea typeface="ＭＳ Ｐゴシック" charset="-128"/>
                <a:cs typeface="+mn-cs"/>
              </a:defRPr>
            </a:lvl1pPr>
            <a:lvl2pPr marL="912813" indent="-455613" algn="l" defTabSz="1827213" rtl="0" eaLnBrk="0" fontAlgn="base" hangingPunct="0">
              <a:spcBef>
                <a:spcPct val="0"/>
              </a:spcBef>
              <a:spcAft>
                <a:spcPct val="0"/>
              </a:spcAft>
              <a:defRPr sz="3600" kern="1200">
                <a:solidFill>
                  <a:schemeClr val="tx1"/>
                </a:solidFill>
                <a:latin typeface="Lato Light" charset="0"/>
                <a:ea typeface="ＭＳ Ｐゴシック" charset="-128"/>
                <a:cs typeface="+mn-cs"/>
              </a:defRPr>
            </a:lvl2pPr>
            <a:lvl3pPr marL="1827213" indent="-912813" algn="l" defTabSz="1827213" rtl="0" eaLnBrk="0" fontAlgn="base" hangingPunct="0">
              <a:spcBef>
                <a:spcPct val="0"/>
              </a:spcBef>
              <a:spcAft>
                <a:spcPct val="0"/>
              </a:spcAft>
              <a:defRPr sz="3600" kern="1200">
                <a:solidFill>
                  <a:schemeClr val="tx1"/>
                </a:solidFill>
                <a:latin typeface="Lato Light" charset="0"/>
                <a:ea typeface="ＭＳ Ｐゴシック" charset="-128"/>
                <a:cs typeface="+mn-cs"/>
              </a:defRPr>
            </a:lvl3pPr>
            <a:lvl4pPr marL="2741613" indent="-1370013" algn="l" defTabSz="1827213" rtl="0" eaLnBrk="0" fontAlgn="base" hangingPunct="0">
              <a:spcBef>
                <a:spcPct val="0"/>
              </a:spcBef>
              <a:spcAft>
                <a:spcPct val="0"/>
              </a:spcAft>
              <a:defRPr sz="3600" kern="1200">
                <a:solidFill>
                  <a:schemeClr val="tx1"/>
                </a:solidFill>
                <a:latin typeface="Lato Light" charset="0"/>
                <a:ea typeface="ＭＳ Ｐゴシック" charset="-128"/>
                <a:cs typeface="+mn-cs"/>
              </a:defRPr>
            </a:lvl4pPr>
            <a:lvl5pPr marL="3656013" indent="-1827213" algn="l" defTabSz="1827213" rtl="0" eaLnBrk="0" fontAlgn="base" hangingPunct="0">
              <a:spcBef>
                <a:spcPct val="0"/>
              </a:spcBef>
              <a:spcAft>
                <a:spcPct val="0"/>
              </a:spcAft>
              <a:defRPr sz="3600" kern="1200">
                <a:solidFill>
                  <a:schemeClr val="tx1"/>
                </a:solidFill>
                <a:latin typeface="Lato Light" charset="0"/>
                <a:ea typeface="ＭＳ Ｐゴシック" charset="-128"/>
                <a:cs typeface="+mn-cs"/>
              </a:defRPr>
            </a:lvl5pPr>
            <a:lvl6pPr marL="2286000" algn="l" defTabSz="914400" rtl="0" eaLnBrk="1" latinLnBrk="0" hangingPunct="1">
              <a:defRPr sz="3600" kern="1200">
                <a:solidFill>
                  <a:schemeClr val="tx1"/>
                </a:solidFill>
                <a:latin typeface="Lato Light" charset="0"/>
                <a:ea typeface="ＭＳ Ｐゴシック" charset="-128"/>
                <a:cs typeface="+mn-cs"/>
              </a:defRPr>
            </a:lvl6pPr>
            <a:lvl7pPr marL="2743200" algn="l" defTabSz="914400" rtl="0" eaLnBrk="1" latinLnBrk="0" hangingPunct="1">
              <a:defRPr sz="3600" kern="1200">
                <a:solidFill>
                  <a:schemeClr val="tx1"/>
                </a:solidFill>
                <a:latin typeface="Lato Light" charset="0"/>
                <a:ea typeface="ＭＳ Ｐゴシック" charset="-128"/>
                <a:cs typeface="+mn-cs"/>
              </a:defRPr>
            </a:lvl7pPr>
            <a:lvl8pPr marL="3200400" algn="l" defTabSz="914400" rtl="0" eaLnBrk="1" latinLnBrk="0" hangingPunct="1">
              <a:defRPr sz="3600" kern="1200">
                <a:solidFill>
                  <a:schemeClr val="tx1"/>
                </a:solidFill>
                <a:latin typeface="Lato Light" charset="0"/>
                <a:ea typeface="ＭＳ Ｐゴシック" charset="-128"/>
                <a:cs typeface="+mn-cs"/>
              </a:defRPr>
            </a:lvl8pPr>
            <a:lvl9pPr marL="3657600" algn="l" defTabSz="914400" rtl="0" eaLnBrk="1" latinLnBrk="0" hangingPunct="1">
              <a:defRPr sz="3600" kern="1200">
                <a:solidFill>
                  <a:schemeClr val="tx1"/>
                </a:solidFill>
                <a:latin typeface="Lato Light" charset="0"/>
                <a:ea typeface="ＭＳ Ｐゴシック" charset="-128"/>
                <a:cs typeface="+mn-cs"/>
              </a:defRPr>
            </a:lvl9pPr>
          </a:lstStyle>
          <a:p>
            <a:pPr algn="r">
              <a:defRPr/>
            </a:pPr>
            <a:r>
              <a:rPr lang="en-US" sz="1000" b="0" i="0" baseline="0" dirty="0">
                <a:solidFill>
                  <a:schemeClr val="accent2"/>
                </a:solidFill>
                <a:latin typeface="Calibri Regular" charset="0"/>
                <a:ea typeface="Calibri Regular" charset="0"/>
              </a:rPr>
              <a:t>© 2018 MapR Technologies, Inc.  //   MapR Confidential</a:t>
            </a:r>
          </a:p>
        </p:txBody>
      </p:sp>
    </p:spTree>
    <p:extLst>
      <p:ext uri="{BB962C8B-B14F-4D97-AF65-F5344CB8AC3E}">
        <p14:creationId xmlns:p14="http://schemas.microsoft.com/office/powerpoint/2010/main" val="849776465"/>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0" r:id="rId32"/>
  </p:sldLayoutIdLst>
  <p:hf sldNum="0" hdr="0" ftr="0" dt="0"/>
  <p:txStyles>
    <p:titleStyle>
      <a:lvl1pPr algn="l" defTabSz="914172" rtl="0" eaLnBrk="1" latinLnBrk="0" hangingPunct="1">
        <a:lnSpc>
          <a:spcPct val="90000"/>
        </a:lnSpc>
        <a:spcBef>
          <a:spcPct val="0"/>
        </a:spcBef>
        <a:buNone/>
        <a:defRPr sz="3200" b="1" i="0" kern="1200" baseline="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Tx/>
        <a:buNone/>
        <a:defRPr sz="24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a:buChar char="•"/>
        <a:defRPr sz="20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Wingdings" charset="2"/>
        <a:buChar char="§"/>
        <a:defRPr sz="20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44">
          <p15:clr>
            <a:srgbClr val="F26B43"/>
          </p15:clr>
        </p15:guide>
        <p15:guide id="2" pos="467">
          <p15:clr>
            <a:srgbClr val="F26B43"/>
          </p15:clr>
        </p15:guide>
        <p15:guide id="3" orient="horz" pos="552">
          <p15:clr>
            <a:srgbClr val="F26B43"/>
          </p15:clr>
        </p15:guide>
        <p15:guide id="4" orient="horz" pos="204">
          <p15:clr>
            <a:srgbClr val="F26B43"/>
          </p15:clr>
        </p15:guide>
        <p15:guide id="5" pos="3839">
          <p15:clr>
            <a:srgbClr val="F26B43"/>
          </p15:clr>
        </p15:guide>
        <p15:guide id="6" pos="7343">
          <p15:clr>
            <a:srgbClr val="F26B43"/>
          </p15:clr>
        </p15:guide>
        <p15:guide id="7" orient="horz" pos="984">
          <p15:clr>
            <a:srgbClr val="F26B43"/>
          </p15:clr>
        </p15:guide>
        <p15:guide id="8" orient="horz" pos="3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4.jpeg"/><Relationship Id="rId3" Type="http://schemas.openxmlformats.org/officeDocument/2006/relationships/image" Target="../media/image86.jpeg"/><Relationship Id="rId7" Type="http://schemas.openxmlformats.org/officeDocument/2006/relationships/image" Target="../media/image90.png"/><Relationship Id="rId12"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92.png"/><Relationship Id="rId4" Type="http://schemas.openxmlformats.org/officeDocument/2006/relationships/image" Target="../media/image87.jpeg"/><Relationship Id="rId9" Type="http://schemas.openxmlformats.org/officeDocument/2006/relationships/image" Target="../media/image71.png"/><Relationship Id="rId14" Type="http://schemas.openxmlformats.org/officeDocument/2006/relationships/image" Target="../media/image85.png"/></Relationships>
</file>

<file path=ppt/slides/_rels/slide1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03.jpg"/><Relationship Id="rId3" Type="http://schemas.openxmlformats.org/officeDocument/2006/relationships/image" Target="../media/image98.png"/><Relationship Id="rId7" Type="http://schemas.openxmlformats.org/officeDocument/2006/relationships/image" Target="../media/image102.jpe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01.png"/><Relationship Id="rId11" Type="http://schemas.openxmlformats.org/officeDocument/2006/relationships/image" Target="../media/image68.PNG"/><Relationship Id="rId5" Type="http://schemas.openxmlformats.org/officeDocument/2006/relationships/image" Target="../media/image100.png"/><Relationship Id="rId10" Type="http://schemas.openxmlformats.org/officeDocument/2006/relationships/image" Target="../media/image67.png"/><Relationship Id="rId4" Type="http://schemas.openxmlformats.org/officeDocument/2006/relationships/image" Target="../media/image99.png"/><Relationship Id="rId9" Type="http://schemas.openxmlformats.org/officeDocument/2006/relationships/image" Target="../media/image104.jpeg"/></Relationships>
</file>

<file path=ppt/slides/_rels/slide17.xml.rels><?xml version="1.0" encoding="UTF-8" standalone="yes"?>
<Relationships xmlns="http://schemas.openxmlformats.org/package/2006/relationships"><Relationship Id="rId8" Type="http://schemas.openxmlformats.org/officeDocument/2006/relationships/image" Target="../media/image103.jpg"/><Relationship Id="rId3" Type="http://schemas.openxmlformats.org/officeDocument/2006/relationships/image" Target="../media/image100.png"/><Relationship Id="rId7"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106.png"/><Relationship Id="rId4" Type="http://schemas.openxmlformats.org/officeDocument/2006/relationships/image" Target="../media/image105.jp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jpg"/></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8.png"/></Relationships>
</file>

<file path=ppt/slides/_rels/slide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jp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04.jpe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55.jp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g"/></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51.JPG"/></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12.png"/><Relationship Id="rId18" Type="http://schemas.microsoft.com/office/2007/relationships/hdphoto" Target="../media/hdphoto5.wdp"/><Relationship Id="rId3" Type="http://schemas.openxmlformats.org/officeDocument/2006/relationships/image" Target="../media/image55.jpg"/><Relationship Id="rId7" Type="http://schemas.openxmlformats.org/officeDocument/2006/relationships/image" Target="../media/image109.png"/><Relationship Id="rId12" Type="http://schemas.openxmlformats.org/officeDocument/2006/relationships/image" Target="../media/image111.svg"/><Relationship Id="rId17" Type="http://schemas.microsoft.com/office/2007/relationships/hdphoto" Target="../media/hdphoto4.wdp"/><Relationship Id="rId2" Type="http://schemas.openxmlformats.org/officeDocument/2006/relationships/notesSlide" Target="../notesSlides/notesSlide24.xml"/><Relationship Id="rId16" Type="http://schemas.openxmlformats.org/officeDocument/2006/relationships/image" Target="../media/image115.png"/><Relationship Id="rId1" Type="http://schemas.openxmlformats.org/officeDocument/2006/relationships/slideLayout" Target="../slideLayouts/slideLayout16.xml"/><Relationship Id="rId6" Type="http://schemas.openxmlformats.org/officeDocument/2006/relationships/image" Target="../media/image58.jpg"/><Relationship Id="rId11" Type="http://schemas.openxmlformats.org/officeDocument/2006/relationships/image" Target="../media/image110.png"/><Relationship Id="rId5" Type="http://schemas.openxmlformats.org/officeDocument/2006/relationships/image" Target="../media/image57.jpg"/><Relationship Id="rId15" Type="http://schemas.openxmlformats.org/officeDocument/2006/relationships/image" Target="../media/image114.png"/><Relationship Id="rId10" Type="http://schemas.openxmlformats.org/officeDocument/2006/relationships/image" Target="../media/image54.png"/><Relationship Id="rId4" Type="http://schemas.openxmlformats.org/officeDocument/2006/relationships/image" Target="../media/image56.jpg"/><Relationship Id="rId9" Type="http://schemas.openxmlformats.org/officeDocument/2006/relationships/image" Target="../media/image53.png"/><Relationship Id="rId14" Type="http://schemas.openxmlformats.org/officeDocument/2006/relationships/image" Target="../media/image113.svg"/></Relationships>
</file>

<file path=ppt/slides/_rels/slide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3.png"/><Relationship Id="rId18" Type="http://schemas.openxmlformats.org/officeDocument/2006/relationships/image" Target="../media/image49.png"/><Relationship Id="rId3" Type="http://schemas.openxmlformats.org/officeDocument/2006/relationships/image" Target="../media/image18.png"/><Relationship Id="rId7" Type="http://schemas.openxmlformats.org/officeDocument/2006/relationships/image" Target="../media/image41.png"/><Relationship Id="rId12" Type="http://schemas.openxmlformats.org/officeDocument/2006/relationships/image" Target="../media/image22.png"/><Relationship Id="rId17" Type="http://schemas.openxmlformats.org/officeDocument/2006/relationships/image" Target="../media/image48.png"/><Relationship Id="rId2" Type="http://schemas.openxmlformats.org/officeDocument/2006/relationships/notesSlide" Target="../notesSlides/notesSlide3.xml"/><Relationship Id="rId16"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7.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1.JPG"/></Relationships>
</file>

<file path=ppt/slides/_rels/slide5.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5.jp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6.png"/><Relationship Id="rId3" Type="http://schemas.openxmlformats.org/officeDocument/2006/relationships/image" Target="../media/image60.jpeg"/><Relationship Id="rId7" Type="http://schemas.openxmlformats.org/officeDocument/2006/relationships/image" Target="../media/image62.png"/><Relationship Id="rId12"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microsoft.com/office/2007/relationships/hdphoto" Target="../media/hdphoto2.wdp"/><Relationship Id="rId9" Type="http://schemas.openxmlformats.org/officeDocument/2006/relationships/image" Target="../media/image53.png"/><Relationship Id="rId1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A404BA-CF82-CD4E-9650-8CC0C9A0A9A2}"/>
              </a:ext>
            </a:extLst>
          </p:cNvPr>
          <p:cNvSpPr/>
          <p:nvPr/>
        </p:nvSpPr>
        <p:spPr bwMode="auto">
          <a:xfrm>
            <a:off x="0" y="5086316"/>
            <a:ext cx="8953838" cy="1771684"/>
          </a:xfrm>
          <a:prstGeom prst="rect">
            <a:avLst/>
          </a:prstGeom>
          <a:solidFill>
            <a:schemeClr val="tx1">
              <a:alpha val="54000"/>
            </a:schemeClr>
          </a:solidFill>
          <a:ln w="9525" algn="ctr">
            <a:noFill/>
            <a:round/>
            <a:headEnd/>
            <a:tailEnd/>
          </a:ln>
        </p:spPr>
        <p:txBody>
          <a:bodyPr rtlCol="0" anchor="ctr"/>
          <a:lstStyle/>
          <a:p>
            <a:pPr algn="ctr" eaLnBrk="0" hangingPunct="0"/>
            <a:endParaRPr lang="en-US" dirty="0">
              <a:solidFill>
                <a:srgbClr val="FFFFFF"/>
              </a:solidFill>
              <a:latin typeface="Arial"/>
            </a:endParaRPr>
          </a:p>
        </p:txBody>
      </p:sp>
      <p:sp>
        <p:nvSpPr>
          <p:cNvPr id="6" name="Rectangle 5"/>
          <p:cNvSpPr/>
          <p:nvPr/>
        </p:nvSpPr>
        <p:spPr bwMode="auto">
          <a:xfrm>
            <a:off x="0" y="1766767"/>
            <a:ext cx="8953838" cy="1235378"/>
          </a:xfrm>
          <a:prstGeom prst="rect">
            <a:avLst/>
          </a:prstGeom>
          <a:solidFill>
            <a:schemeClr val="tx1">
              <a:alpha val="54000"/>
            </a:schemeClr>
          </a:solidFill>
          <a:ln w="9525" algn="ctr">
            <a:noFill/>
            <a:round/>
            <a:headEnd/>
            <a:tailEnd/>
          </a:ln>
        </p:spPr>
        <p:txBody>
          <a:bodyPr rtlCol="0" anchor="ctr"/>
          <a:lstStyle/>
          <a:p>
            <a:pPr algn="ctr" eaLnBrk="0" hangingPunct="0"/>
            <a:endParaRPr lang="en-US" dirty="0">
              <a:solidFill>
                <a:srgbClr val="FFFFFF"/>
              </a:solidFill>
              <a:latin typeface="Arial"/>
            </a:endParaRPr>
          </a:p>
        </p:txBody>
      </p:sp>
      <p:sp>
        <p:nvSpPr>
          <p:cNvPr id="8" name="Title 7">
            <a:extLst>
              <a:ext uri="{FF2B5EF4-FFF2-40B4-BE49-F238E27FC236}">
                <a16:creationId xmlns:a16="http://schemas.microsoft.com/office/drawing/2014/main" id="{B5F96630-D7D9-CD48-A658-001F6BB19C0F}"/>
              </a:ext>
            </a:extLst>
          </p:cNvPr>
          <p:cNvSpPr>
            <a:spLocks noGrp="1"/>
          </p:cNvSpPr>
          <p:nvPr>
            <p:ph type="title"/>
          </p:nvPr>
        </p:nvSpPr>
        <p:spPr>
          <a:xfrm>
            <a:off x="669495" y="1918417"/>
            <a:ext cx="7905929" cy="991697"/>
          </a:xfrm>
        </p:spPr>
        <p:txBody>
          <a:bodyPr anchor="ctr" anchorCtr="0"/>
          <a:lstStyle/>
          <a:p>
            <a:r>
              <a:rPr lang="en-US" dirty="0"/>
              <a:t>Predictive Prioritization at the Edge</a:t>
            </a:r>
          </a:p>
        </p:txBody>
      </p:sp>
      <p:sp>
        <p:nvSpPr>
          <p:cNvPr id="9" name="Text Placeholder 8">
            <a:extLst>
              <a:ext uri="{FF2B5EF4-FFF2-40B4-BE49-F238E27FC236}">
                <a16:creationId xmlns:a16="http://schemas.microsoft.com/office/drawing/2014/main" id="{148197F8-AE8C-0A42-92BB-E59C927B4C10}"/>
              </a:ext>
            </a:extLst>
          </p:cNvPr>
          <p:cNvSpPr>
            <a:spLocks noGrp="1"/>
          </p:cNvSpPr>
          <p:nvPr>
            <p:ph type="body" sz="quarter" idx="11"/>
          </p:nvPr>
        </p:nvSpPr>
        <p:spPr/>
        <p:txBody>
          <a:bodyPr>
            <a:noAutofit/>
          </a:bodyPr>
          <a:lstStyle/>
          <a:p>
            <a:pPr>
              <a:spcBef>
                <a:spcPts val="0"/>
              </a:spcBef>
              <a:spcAft>
                <a:spcPts val="900"/>
              </a:spcAft>
            </a:pPr>
            <a:r>
              <a:rPr lang="en-US" dirty="0"/>
              <a:t>Jonathan Janos</a:t>
            </a:r>
            <a:br>
              <a:rPr lang="en-US" dirty="0"/>
            </a:br>
            <a:r>
              <a:rPr lang="en-US" sz="1800" dirty="0"/>
              <a:t>Senior Solution Engineer, MapR Federal</a:t>
            </a:r>
          </a:p>
          <a:p>
            <a:pPr>
              <a:spcBef>
                <a:spcPts val="0"/>
              </a:spcBef>
            </a:pPr>
            <a:r>
              <a:rPr lang="en-US" dirty="0"/>
              <a:t>February 2019</a:t>
            </a:r>
          </a:p>
        </p:txBody>
      </p:sp>
    </p:spTree>
    <p:extLst>
      <p:ext uri="{BB962C8B-B14F-4D97-AF65-F5344CB8AC3E}">
        <p14:creationId xmlns:p14="http://schemas.microsoft.com/office/powerpoint/2010/main" val="581998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E713C9-4211-B94E-9753-E88BFEAB8033}"/>
              </a:ext>
            </a:extLst>
          </p:cNvPr>
          <p:cNvGrpSpPr/>
          <p:nvPr/>
        </p:nvGrpSpPr>
        <p:grpSpPr>
          <a:xfrm>
            <a:off x="0" y="2910728"/>
            <a:ext cx="12188825" cy="1049467"/>
            <a:chOff x="0" y="2910728"/>
            <a:chExt cx="12188825" cy="1049467"/>
          </a:xfrm>
        </p:grpSpPr>
        <p:sp>
          <p:nvSpPr>
            <p:cNvPr id="9" name="Rectangle 8"/>
            <p:cNvSpPr/>
            <p:nvPr/>
          </p:nvSpPr>
          <p:spPr bwMode="auto">
            <a:xfrm>
              <a:off x="0" y="2936573"/>
              <a:ext cx="12188825" cy="1023622"/>
            </a:xfrm>
            <a:prstGeom prst="rect">
              <a:avLst/>
            </a:prstGeom>
            <a:solidFill>
              <a:srgbClr val="000000"/>
            </a:solidFill>
            <a:ln w="9525" algn="ctr">
              <a:noFill/>
              <a:round/>
              <a:headEnd/>
              <a:tailEnd/>
            </a:ln>
          </p:spPr>
          <p:txBody>
            <a:bodyPr lIns="91415" tIns="45709" rIns="91415" bIns="45709" rtlCol="0" anchor="ctr"/>
            <a:lstStyle/>
            <a:p>
              <a:pPr algn="ctr" eaLnBrk="0" hangingPunct="0"/>
              <a:endParaRPr lang="en-US" dirty="0">
                <a:solidFill>
                  <a:srgbClr val="FFFFFF"/>
                </a:solidFill>
              </a:endParaRPr>
            </a:p>
          </p:txBody>
        </p:sp>
        <p:sp>
          <p:nvSpPr>
            <p:cNvPr id="22" name="Text Placeholder 1"/>
            <p:cNvSpPr txBox="1">
              <a:spLocks/>
            </p:cNvSpPr>
            <p:nvPr/>
          </p:nvSpPr>
          <p:spPr>
            <a:xfrm>
              <a:off x="3838247" y="2910728"/>
              <a:ext cx="8004084" cy="997196"/>
            </a:xfrm>
            <a:prstGeom prst="rect">
              <a:avLst/>
            </a:prstGeom>
          </p:spPr>
          <p:txBody>
            <a:bodyPr vert="horz" lIns="121864" tIns="60931" rIns="121864" bIns="60931" rtlCol="0" anchor="ctr">
              <a:noAutofit/>
            </a:bodyPr>
            <a:lstStyle>
              <a:lvl1pPr marL="0" indent="0" algn="l" defTabSz="914109" rtl="0" eaLnBrk="1" latinLnBrk="0" hangingPunct="1">
                <a:lnSpc>
                  <a:spcPct val="95000"/>
                </a:lnSpc>
                <a:spcBef>
                  <a:spcPts val="0"/>
                </a:spcBef>
                <a:buFont typeface="Arial"/>
                <a:buNone/>
                <a:defRPr lang="en-US" sz="3900" b="0" kern="1200" baseline="0" dirty="0" smtClean="0">
                  <a:solidFill>
                    <a:schemeClr val="bg1"/>
                  </a:solidFill>
                  <a:latin typeface="Arial"/>
                  <a:ea typeface="+mn-ea"/>
                  <a:cs typeface="Arial"/>
                </a:defRPr>
              </a:lvl1pPr>
              <a:lvl2pPr marL="801466" indent="-379308" algn="l" defTabSz="609325" rtl="0" eaLnBrk="1" latinLnBrk="0" hangingPunct="1">
                <a:spcBef>
                  <a:spcPct val="20000"/>
                </a:spcBef>
                <a:buFont typeface="Arial"/>
                <a:buChar char="–"/>
                <a:defRPr sz="2400" kern="1200">
                  <a:solidFill>
                    <a:srgbClr val="000000"/>
                  </a:solidFill>
                  <a:latin typeface="Arial"/>
                  <a:ea typeface="+mn-ea"/>
                  <a:cs typeface="Arial"/>
                </a:defRPr>
              </a:lvl2pPr>
              <a:lvl3pPr marL="1137922" indent="-303130" algn="l" defTabSz="609325" rtl="0" eaLnBrk="1" latinLnBrk="0" hangingPunct="1">
                <a:spcBef>
                  <a:spcPct val="20000"/>
                </a:spcBef>
                <a:buFont typeface="Arial"/>
                <a:buChar char="•"/>
                <a:defRPr sz="2100" kern="1200">
                  <a:solidFill>
                    <a:srgbClr val="000000"/>
                  </a:solidFill>
                  <a:latin typeface="Arial"/>
                  <a:ea typeface="+mn-ea"/>
                  <a:cs typeface="Arial"/>
                </a:defRPr>
              </a:lvl3pPr>
              <a:lvl4pPr marL="1490250" indent="-303130" algn="l" defTabSz="609325" rtl="0" eaLnBrk="1" latinLnBrk="0" hangingPunct="1">
                <a:spcBef>
                  <a:spcPct val="20000"/>
                </a:spcBef>
                <a:buFont typeface="Arial"/>
                <a:buChar char="–"/>
                <a:tabLst>
                  <a:tab pos="1604516" algn="l"/>
                </a:tabLst>
                <a:defRPr sz="1900" kern="1200">
                  <a:solidFill>
                    <a:srgbClr val="000000"/>
                  </a:solidFill>
                  <a:latin typeface="Arial"/>
                  <a:ea typeface="+mn-ea"/>
                  <a:cs typeface="Arial"/>
                </a:defRPr>
              </a:lvl4pPr>
              <a:lvl5pPr marL="1834643" indent="-303130" algn="l" defTabSz="609325" rtl="0" eaLnBrk="1" latinLnBrk="0" hangingPunct="1">
                <a:spcBef>
                  <a:spcPct val="20000"/>
                </a:spcBef>
                <a:buFont typeface="Arial"/>
                <a:buChar char="»"/>
                <a:defRPr sz="1500" kern="1200">
                  <a:solidFill>
                    <a:srgbClr val="000000"/>
                  </a:solidFill>
                  <a:latin typeface="Arial"/>
                  <a:ea typeface="+mn-ea"/>
                  <a:cs typeface="Arial"/>
                </a:defRPr>
              </a:lvl5pPr>
              <a:lvl6pPr marL="3351287" indent="-304663" algn="l" defTabSz="609325" rtl="0" eaLnBrk="1" latinLnBrk="0" hangingPunct="1">
                <a:spcBef>
                  <a:spcPct val="20000"/>
                </a:spcBef>
                <a:buFont typeface="Arial"/>
                <a:buChar char="•"/>
                <a:defRPr sz="2700" kern="1200">
                  <a:solidFill>
                    <a:schemeClr val="tx1"/>
                  </a:solidFill>
                  <a:latin typeface="+mn-lt"/>
                  <a:ea typeface="+mn-ea"/>
                  <a:cs typeface="+mn-cs"/>
                </a:defRPr>
              </a:lvl6pPr>
              <a:lvl7pPr marL="3960611" indent="-304663" algn="l" defTabSz="609325" rtl="0" eaLnBrk="1" latinLnBrk="0" hangingPunct="1">
                <a:spcBef>
                  <a:spcPct val="20000"/>
                </a:spcBef>
                <a:buFont typeface="Arial"/>
                <a:buChar char="•"/>
                <a:defRPr sz="2700" kern="1200">
                  <a:solidFill>
                    <a:schemeClr val="tx1"/>
                  </a:solidFill>
                  <a:latin typeface="+mn-lt"/>
                  <a:ea typeface="+mn-ea"/>
                  <a:cs typeface="+mn-cs"/>
                </a:defRPr>
              </a:lvl7pPr>
              <a:lvl8pPr marL="4569937" indent="-304663" algn="l" defTabSz="609325" rtl="0" eaLnBrk="1" latinLnBrk="0" hangingPunct="1">
                <a:spcBef>
                  <a:spcPct val="20000"/>
                </a:spcBef>
                <a:buFont typeface="Arial"/>
                <a:buChar char="•"/>
                <a:defRPr sz="2700" kern="1200">
                  <a:solidFill>
                    <a:schemeClr val="tx1"/>
                  </a:solidFill>
                  <a:latin typeface="+mn-lt"/>
                  <a:ea typeface="+mn-ea"/>
                  <a:cs typeface="+mn-cs"/>
                </a:defRPr>
              </a:lvl8pPr>
              <a:lvl9pPr marL="5179261" indent="-304663" algn="l" defTabSz="609325" rtl="0" eaLnBrk="1" latinLnBrk="0" hangingPunct="1">
                <a:spcBef>
                  <a:spcPct val="20000"/>
                </a:spcBef>
                <a:buFont typeface="Arial"/>
                <a:buChar char="•"/>
                <a:defRPr sz="2700" kern="1200">
                  <a:solidFill>
                    <a:schemeClr val="tx1"/>
                  </a:solidFill>
                  <a:latin typeface="+mn-lt"/>
                  <a:ea typeface="+mn-ea"/>
                  <a:cs typeface="+mn-cs"/>
                </a:defRPr>
              </a:lvl9pPr>
            </a:lstStyle>
            <a:p>
              <a:pPr>
                <a:lnSpc>
                  <a:spcPct val="100000"/>
                </a:lnSpc>
              </a:pPr>
              <a:r>
                <a:rPr lang="en-US" sz="3200" b="1" dirty="0">
                  <a:latin typeface="Arial" charset="0"/>
                  <a:ea typeface="Arial" charset="0"/>
                  <a:cs typeface="Arial" charset="0"/>
                </a:rPr>
                <a:t>DEMO</a:t>
              </a:r>
            </a:p>
          </p:txBody>
        </p:sp>
        <p:pic>
          <p:nvPicPr>
            <p:cNvPr id="10" name="Picture 9">
              <a:extLst>
                <a:ext uri="{FF2B5EF4-FFF2-40B4-BE49-F238E27FC236}">
                  <a16:creationId xmlns:a16="http://schemas.microsoft.com/office/drawing/2014/main" id="{DB4C4594-07DA-5E4E-A61C-18ED597AA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67" y="2936573"/>
              <a:ext cx="2702724" cy="999760"/>
            </a:xfrm>
            <a:prstGeom prst="rect">
              <a:avLst/>
            </a:prstGeom>
          </p:spPr>
        </p:pic>
        <p:cxnSp>
          <p:nvCxnSpPr>
            <p:cNvPr id="15" name="Straight Connector 14"/>
            <p:cNvCxnSpPr/>
            <p:nvPr/>
          </p:nvCxnSpPr>
          <p:spPr bwMode="auto">
            <a:xfrm>
              <a:off x="3459651" y="2925768"/>
              <a:ext cx="12692" cy="1019386"/>
            </a:xfrm>
            <a:prstGeom prst="line">
              <a:avLst/>
            </a:prstGeom>
            <a:noFill/>
            <a:ln w="38100" algn="ctr">
              <a:solidFill>
                <a:schemeClr val="bg1"/>
              </a:solidFill>
              <a:round/>
              <a:headEnd/>
              <a:tailEnd/>
            </a:ln>
          </p:spPr>
        </p:cxnSp>
        <p:cxnSp>
          <p:nvCxnSpPr>
            <p:cNvPr id="20" name="Straight Connector 19"/>
            <p:cNvCxnSpPr/>
            <p:nvPr/>
          </p:nvCxnSpPr>
          <p:spPr bwMode="auto">
            <a:xfrm>
              <a:off x="732453" y="2910728"/>
              <a:ext cx="12692" cy="1019386"/>
            </a:xfrm>
            <a:prstGeom prst="line">
              <a:avLst/>
            </a:prstGeom>
            <a:noFill/>
            <a:ln w="38100" algn="ctr">
              <a:solidFill>
                <a:schemeClr val="bg1"/>
              </a:solidFill>
              <a:round/>
              <a:headEnd/>
              <a:tailEnd/>
            </a:ln>
          </p:spPr>
        </p:cxnSp>
        <p:cxnSp>
          <p:nvCxnSpPr>
            <p:cNvPr id="18" name="Straight Connector 17"/>
            <p:cNvCxnSpPr/>
            <p:nvPr/>
          </p:nvCxnSpPr>
          <p:spPr bwMode="auto">
            <a:xfrm>
              <a:off x="0" y="2923650"/>
              <a:ext cx="12188825" cy="0"/>
            </a:xfrm>
            <a:prstGeom prst="line">
              <a:avLst/>
            </a:prstGeom>
            <a:noFill/>
            <a:ln w="38100" algn="ctr">
              <a:solidFill>
                <a:srgbClr val="FFFFFF"/>
              </a:solidFill>
              <a:round/>
              <a:headEnd/>
              <a:tailEnd/>
            </a:ln>
          </p:spPr>
        </p:cxnSp>
        <p:cxnSp>
          <p:nvCxnSpPr>
            <p:cNvPr id="17" name="Straight Connector 16"/>
            <p:cNvCxnSpPr/>
            <p:nvPr/>
          </p:nvCxnSpPr>
          <p:spPr bwMode="auto">
            <a:xfrm>
              <a:off x="0" y="3938004"/>
              <a:ext cx="12188825" cy="0"/>
            </a:xfrm>
            <a:prstGeom prst="line">
              <a:avLst/>
            </a:prstGeom>
            <a:noFill/>
            <a:ln w="38100" algn="ctr">
              <a:solidFill>
                <a:srgbClr val="FFFFFF"/>
              </a:solidFill>
              <a:round/>
              <a:headEnd/>
              <a:tailEnd/>
            </a:ln>
          </p:spPr>
        </p:cxnSp>
      </p:grpSp>
    </p:spTree>
    <p:extLst>
      <p:ext uri="{BB962C8B-B14F-4D97-AF65-F5344CB8AC3E}">
        <p14:creationId xmlns:p14="http://schemas.microsoft.com/office/powerpoint/2010/main" val="23828185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E713C9-4211-B94E-9753-E88BFEAB8033}"/>
              </a:ext>
            </a:extLst>
          </p:cNvPr>
          <p:cNvGrpSpPr/>
          <p:nvPr/>
        </p:nvGrpSpPr>
        <p:grpSpPr>
          <a:xfrm>
            <a:off x="0" y="2910728"/>
            <a:ext cx="12188825" cy="1049467"/>
            <a:chOff x="0" y="2910728"/>
            <a:chExt cx="12188825" cy="1049467"/>
          </a:xfrm>
        </p:grpSpPr>
        <p:sp>
          <p:nvSpPr>
            <p:cNvPr id="9" name="Rectangle 8"/>
            <p:cNvSpPr/>
            <p:nvPr/>
          </p:nvSpPr>
          <p:spPr bwMode="auto">
            <a:xfrm>
              <a:off x="0" y="2936573"/>
              <a:ext cx="12188825" cy="1023622"/>
            </a:xfrm>
            <a:prstGeom prst="rect">
              <a:avLst/>
            </a:prstGeom>
            <a:solidFill>
              <a:srgbClr val="000000"/>
            </a:solidFill>
            <a:ln w="9525" algn="ctr">
              <a:noFill/>
              <a:round/>
              <a:headEnd/>
              <a:tailEnd/>
            </a:ln>
          </p:spPr>
          <p:txBody>
            <a:bodyPr lIns="91415" tIns="45709" rIns="91415" bIns="45709" rtlCol="0" anchor="ctr"/>
            <a:lstStyle/>
            <a:p>
              <a:pPr algn="ctr" eaLnBrk="0" hangingPunct="0"/>
              <a:endParaRPr lang="en-US" dirty="0">
                <a:solidFill>
                  <a:srgbClr val="FFFFFF"/>
                </a:solidFill>
              </a:endParaRPr>
            </a:p>
          </p:txBody>
        </p:sp>
        <p:sp>
          <p:nvSpPr>
            <p:cNvPr id="22" name="Text Placeholder 1"/>
            <p:cNvSpPr txBox="1">
              <a:spLocks/>
            </p:cNvSpPr>
            <p:nvPr/>
          </p:nvSpPr>
          <p:spPr>
            <a:xfrm>
              <a:off x="3838247" y="2910728"/>
              <a:ext cx="8004084" cy="997196"/>
            </a:xfrm>
            <a:prstGeom prst="rect">
              <a:avLst/>
            </a:prstGeom>
          </p:spPr>
          <p:txBody>
            <a:bodyPr vert="horz" lIns="121864" tIns="60931" rIns="121864" bIns="60931" rtlCol="0" anchor="ctr">
              <a:noAutofit/>
            </a:bodyPr>
            <a:lstStyle>
              <a:lvl1pPr marL="0" indent="0" algn="l" defTabSz="914109" rtl="0" eaLnBrk="1" latinLnBrk="0" hangingPunct="1">
                <a:lnSpc>
                  <a:spcPct val="95000"/>
                </a:lnSpc>
                <a:spcBef>
                  <a:spcPts val="0"/>
                </a:spcBef>
                <a:buFont typeface="Arial"/>
                <a:buNone/>
                <a:defRPr lang="en-US" sz="3900" b="0" kern="1200" baseline="0" dirty="0" smtClean="0">
                  <a:solidFill>
                    <a:schemeClr val="bg1"/>
                  </a:solidFill>
                  <a:latin typeface="Arial"/>
                  <a:ea typeface="+mn-ea"/>
                  <a:cs typeface="Arial"/>
                </a:defRPr>
              </a:lvl1pPr>
              <a:lvl2pPr marL="801466" indent="-379308" algn="l" defTabSz="609325" rtl="0" eaLnBrk="1" latinLnBrk="0" hangingPunct="1">
                <a:spcBef>
                  <a:spcPct val="20000"/>
                </a:spcBef>
                <a:buFont typeface="Arial"/>
                <a:buChar char="–"/>
                <a:defRPr sz="2400" kern="1200">
                  <a:solidFill>
                    <a:srgbClr val="000000"/>
                  </a:solidFill>
                  <a:latin typeface="Arial"/>
                  <a:ea typeface="+mn-ea"/>
                  <a:cs typeface="Arial"/>
                </a:defRPr>
              </a:lvl2pPr>
              <a:lvl3pPr marL="1137922" indent="-303130" algn="l" defTabSz="609325" rtl="0" eaLnBrk="1" latinLnBrk="0" hangingPunct="1">
                <a:spcBef>
                  <a:spcPct val="20000"/>
                </a:spcBef>
                <a:buFont typeface="Arial"/>
                <a:buChar char="•"/>
                <a:defRPr sz="2100" kern="1200">
                  <a:solidFill>
                    <a:srgbClr val="000000"/>
                  </a:solidFill>
                  <a:latin typeface="Arial"/>
                  <a:ea typeface="+mn-ea"/>
                  <a:cs typeface="Arial"/>
                </a:defRPr>
              </a:lvl3pPr>
              <a:lvl4pPr marL="1490250" indent="-303130" algn="l" defTabSz="609325" rtl="0" eaLnBrk="1" latinLnBrk="0" hangingPunct="1">
                <a:spcBef>
                  <a:spcPct val="20000"/>
                </a:spcBef>
                <a:buFont typeface="Arial"/>
                <a:buChar char="–"/>
                <a:tabLst>
                  <a:tab pos="1604516" algn="l"/>
                </a:tabLst>
                <a:defRPr sz="1900" kern="1200">
                  <a:solidFill>
                    <a:srgbClr val="000000"/>
                  </a:solidFill>
                  <a:latin typeface="Arial"/>
                  <a:ea typeface="+mn-ea"/>
                  <a:cs typeface="Arial"/>
                </a:defRPr>
              </a:lvl4pPr>
              <a:lvl5pPr marL="1834643" indent="-303130" algn="l" defTabSz="609325" rtl="0" eaLnBrk="1" latinLnBrk="0" hangingPunct="1">
                <a:spcBef>
                  <a:spcPct val="20000"/>
                </a:spcBef>
                <a:buFont typeface="Arial"/>
                <a:buChar char="»"/>
                <a:defRPr sz="1500" kern="1200">
                  <a:solidFill>
                    <a:srgbClr val="000000"/>
                  </a:solidFill>
                  <a:latin typeface="Arial"/>
                  <a:ea typeface="+mn-ea"/>
                  <a:cs typeface="Arial"/>
                </a:defRPr>
              </a:lvl5pPr>
              <a:lvl6pPr marL="3351287" indent="-304663" algn="l" defTabSz="609325" rtl="0" eaLnBrk="1" latinLnBrk="0" hangingPunct="1">
                <a:spcBef>
                  <a:spcPct val="20000"/>
                </a:spcBef>
                <a:buFont typeface="Arial"/>
                <a:buChar char="•"/>
                <a:defRPr sz="2700" kern="1200">
                  <a:solidFill>
                    <a:schemeClr val="tx1"/>
                  </a:solidFill>
                  <a:latin typeface="+mn-lt"/>
                  <a:ea typeface="+mn-ea"/>
                  <a:cs typeface="+mn-cs"/>
                </a:defRPr>
              </a:lvl6pPr>
              <a:lvl7pPr marL="3960611" indent="-304663" algn="l" defTabSz="609325" rtl="0" eaLnBrk="1" latinLnBrk="0" hangingPunct="1">
                <a:spcBef>
                  <a:spcPct val="20000"/>
                </a:spcBef>
                <a:buFont typeface="Arial"/>
                <a:buChar char="•"/>
                <a:defRPr sz="2700" kern="1200">
                  <a:solidFill>
                    <a:schemeClr val="tx1"/>
                  </a:solidFill>
                  <a:latin typeface="+mn-lt"/>
                  <a:ea typeface="+mn-ea"/>
                  <a:cs typeface="+mn-cs"/>
                </a:defRPr>
              </a:lvl7pPr>
              <a:lvl8pPr marL="4569937" indent="-304663" algn="l" defTabSz="609325" rtl="0" eaLnBrk="1" latinLnBrk="0" hangingPunct="1">
                <a:spcBef>
                  <a:spcPct val="20000"/>
                </a:spcBef>
                <a:buFont typeface="Arial"/>
                <a:buChar char="•"/>
                <a:defRPr sz="2700" kern="1200">
                  <a:solidFill>
                    <a:schemeClr val="tx1"/>
                  </a:solidFill>
                  <a:latin typeface="+mn-lt"/>
                  <a:ea typeface="+mn-ea"/>
                  <a:cs typeface="+mn-cs"/>
                </a:defRPr>
              </a:lvl8pPr>
              <a:lvl9pPr marL="5179261" indent="-304663" algn="l" defTabSz="609325" rtl="0" eaLnBrk="1" latinLnBrk="0" hangingPunct="1">
                <a:spcBef>
                  <a:spcPct val="20000"/>
                </a:spcBef>
                <a:buFont typeface="Arial"/>
                <a:buChar char="•"/>
                <a:defRPr sz="2700" kern="1200">
                  <a:solidFill>
                    <a:schemeClr val="tx1"/>
                  </a:solidFill>
                  <a:latin typeface="+mn-lt"/>
                  <a:ea typeface="+mn-ea"/>
                  <a:cs typeface="+mn-cs"/>
                </a:defRPr>
              </a:lvl9pPr>
            </a:lstStyle>
            <a:p>
              <a:pPr>
                <a:lnSpc>
                  <a:spcPct val="100000"/>
                </a:lnSpc>
              </a:pPr>
              <a:r>
                <a:rPr lang="en-US" sz="3200" b="1" dirty="0">
                  <a:latin typeface="Arial" charset="0"/>
                  <a:ea typeface="Arial" charset="0"/>
                  <a:cs typeface="Arial" charset="0"/>
                </a:rPr>
                <a:t>ADDITIONAL CONTENT</a:t>
              </a:r>
            </a:p>
          </p:txBody>
        </p:sp>
        <p:pic>
          <p:nvPicPr>
            <p:cNvPr id="10" name="Picture 9">
              <a:extLst>
                <a:ext uri="{FF2B5EF4-FFF2-40B4-BE49-F238E27FC236}">
                  <a16:creationId xmlns:a16="http://schemas.microsoft.com/office/drawing/2014/main" id="{DB4C4594-07DA-5E4E-A61C-18ED597AA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67" y="2936573"/>
              <a:ext cx="2702724" cy="999760"/>
            </a:xfrm>
            <a:prstGeom prst="rect">
              <a:avLst/>
            </a:prstGeom>
          </p:spPr>
        </p:pic>
        <p:cxnSp>
          <p:nvCxnSpPr>
            <p:cNvPr id="15" name="Straight Connector 14"/>
            <p:cNvCxnSpPr/>
            <p:nvPr/>
          </p:nvCxnSpPr>
          <p:spPr bwMode="auto">
            <a:xfrm>
              <a:off x="3459651" y="2925768"/>
              <a:ext cx="12692" cy="1019386"/>
            </a:xfrm>
            <a:prstGeom prst="line">
              <a:avLst/>
            </a:prstGeom>
            <a:noFill/>
            <a:ln w="38100" algn="ctr">
              <a:solidFill>
                <a:schemeClr val="bg1"/>
              </a:solidFill>
              <a:round/>
              <a:headEnd/>
              <a:tailEnd/>
            </a:ln>
          </p:spPr>
        </p:cxnSp>
        <p:cxnSp>
          <p:nvCxnSpPr>
            <p:cNvPr id="20" name="Straight Connector 19"/>
            <p:cNvCxnSpPr/>
            <p:nvPr/>
          </p:nvCxnSpPr>
          <p:spPr bwMode="auto">
            <a:xfrm>
              <a:off x="732453" y="2910728"/>
              <a:ext cx="12692" cy="1019386"/>
            </a:xfrm>
            <a:prstGeom prst="line">
              <a:avLst/>
            </a:prstGeom>
            <a:noFill/>
            <a:ln w="38100" algn="ctr">
              <a:solidFill>
                <a:schemeClr val="bg1"/>
              </a:solidFill>
              <a:round/>
              <a:headEnd/>
              <a:tailEnd/>
            </a:ln>
          </p:spPr>
        </p:cxnSp>
        <p:cxnSp>
          <p:nvCxnSpPr>
            <p:cNvPr id="18" name="Straight Connector 17"/>
            <p:cNvCxnSpPr/>
            <p:nvPr/>
          </p:nvCxnSpPr>
          <p:spPr bwMode="auto">
            <a:xfrm>
              <a:off x="0" y="2923650"/>
              <a:ext cx="12188825" cy="0"/>
            </a:xfrm>
            <a:prstGeom prst="line">
              <a:avLst/>
            </a:prstGeom>
            <a:noFill/>
            <a:ln w="38100" algn="ctr">
              <a:solidFill>
                <a:srgbClr val="FFFFFF"/>
              </a:solidFill>
              <a:round/>
              <a:headEnd/>
              <a:tailEnd/>
            </a:ln>
          </p:spPr>
        </p:cxnSp>
        <p:cxnSp>
          <p:nvCxnSpPr>
            <p:cNvPr id="17" name="Straight Connector 16"/>
            <p:cNvCxnSpPr/>
            <p:nvPr/>
          </p:nvCxnSpPr>
          <p:spPr bwMode="auto">
            <a:xfrm>
              <a:off x="0" y="3938004"/>
              <a:ext cx="12188825" cy="0"/>
            </a:xfrm>
            <a:prstGeom prst="line">
              <a:avLst/>
            </a:prstGeom>
            <a:noFill/>
            <a:ln w="38100" algn="ctr">
              <a:solidFill>
                <a:srgbClr val="FFFFFF"/>
              </a:solidFill>
              <a:round/>
              <a:headEnd/>
              <a:tailEnd/>
            </a:ln>
          </p:spPr>
        </p:cxnSp>
      </p:grpSp>
    </p:spTree>
    <p:extLst>
      <p:ext uri="{BB962C8B-B14F-4D97-AF65-F5344CB8AC3E}">
        <p14:creationId xmlns:p14="http://schemas.microsoft.com/office/powerpoint/2010/main" val="4634177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0" y="5744325"/>
            <a:ext cx="4232858" cy="476734"/>
          </a:xfrm>
          <a:prstGeom prst="rect">
            <a:avLst/>
          </a:prstGeom>
          <a:solidFill>
            <a:schemeClr val="accent3">
              <a:lumMod val="40000"/>
              <a:lumOff val="60000"/>
              <a:alpha val="63000"/>
            </a:schemeClr>
          </a:solidFill>
          <a:ln w="9525" algn="ctr">
            <a:noFill/>
            <a:round/>
            <a:headEnd/>
            <a:tailEnd/>
          </a:ln>
        </p:spPr>
        <p:txBody>
          <a:bodyPr rtlCol="0" anchor="ctr"/>
          <a:lstStyle/>
          <a:p>
            <a:pPr algn="ctr" eaLnBrk="0" hangingPunct="0"/>
            <a:endParaRPr lang="en-US" dirty="0">
              <a:solidFill>
                <a:srgbClr val="FFFFFF"/>
              </a:solidFill>
            </a:endParaRPr>
          </a:p>
        </p:txBody>
      </p:sp>
      <p:sp>
        <p:nvSpPr>
          <p:cNvPr id="2" name="Title 1"/>
          <p:cNvSpPr>
            <a:spLocks noGrp="1"/>
          </p:cNvSpPr>
          <p:nvPr>
            <p:ph type="title"/>
          </p:nvPr>
        </p:nvSpPr>
        <p:spPr/>
        <p:txBody>
          <a:bodyPr>
            <a:normAutofit/>
          </a:bodyPr>
          <a:lstStyle/>
          <a:p>
            <a:r>
              <a:rPr lang="en-US" sz="2800" dirty="0"/>
              <a:t>Data Where You Want It, Processing Where You Need It</a:t>
            </a:r>
          </a:p>
        </p:txBody>
      </p:sp>
      <p:sp>
        <p:nvSpPr>
          <p:cNvPr id="3" name="Text Placeholder 2"/>
          <p:cNvSpPr>
            <a:spLocks noGrp="1"/>
          </p:cNvSpPr>
          <p:nvPr>
            <p:ph type="body" sz="quarter" idx="10"/>
          </p:nvPr>
        </p:nvSpPr>
        <p:spPr/>
        <p:txBody>
          <a:bodyPr/>
          <a:lstStyle/>
          <a:p>
            <a:r>
              <a:rPr lang="en-US" dirty="0"/>
              <a:t>File Mirroring, Table &amp; Stream Replication, Advanced Topologies, Edge Computing</a:t>
            </a:r>
          </a:p>
        </p:txBody>
      </p:sp>
      <p:sp>
        <p:nvSpPr>
          <p:cNvPr id="7" name="Rectangle 6"/>
          <p:cNvSpPr/>
          <p:nvPr/>
        </p:nvSpPr>
        <p:spPr bwMode="auto">
          <a:xfrm>
            <a:off x="2586937" y="1615172"/>
            <a:ext cx="7483884" cy="3909424"/>
          </a:xfrm>
          <a:prstGeom prst="rect">
            <a:avLst/>
          </a:prstGeom>
          <a:gradFill flip="none" rotWithShape="1">
            <a:gsLst>
              <a:gs pos="0">
                <a:schemeClr val="accent4">
                  <a:lumMod val="60000"/>
                  <a:lumOff val="40000"/>
                </a:schemeClr>
              </a:gs>
              <a:gs pos="35000">
                <a:schemeClr val="accent4">
                  <a:lumMod val="20000"/>
                  <a:lumOff val="80000"/>
                </a:schemeClr>
              </a:gs>
              <a:gs pos="100000">
                <a:schemeClr val="bg1">
                  <a:lumMod val="85000"/>
                </a:schemeClr>
              </a:gs>
            </a:gsLst>
            <a:lin ang="13500000" scaled="1"/>
            <a:tileRect/>
          </a:gradFill>
          <a:ln w="9525" algn="ctr">
            <a:noFill/>
            <a:round/>
            <a:headEnd/>
            <a:tailEnd/>
          </a:ln>
          <a:effectLst/>
        </p:spPr>
        <p:txBody>
          <a:bodyPr rtlCol="0" anchor="ctr"/>
          <a:lstStyle/>
          <a:p>
            <a:pPr algn="ctr" eaLnBrk="0" hangingPunct="0"/>
            <a:endParaRPr lang="en-US" dirty="0">
              <a:solidFill>
                <a:srgbClr val="FFFFFF"/>
              </a:solidFill>
            </a:endParaRPr>
          </a:p>
        </p:txBody>
      </p:sp>
      <p:cxnSp>
        <p:nvCxnSpPr>
          <p:cNvPr id="16" name="Straight Arrow Connector 15"/>
          <p:cNvCxnSpPr/>
          <p:nvPr/>
        </p:nvCxnSpPr>
        <p:spPr bwMode="auto">
          <a:xfrm>
            <a:off x="2779647" y="3201137"/>
            <a:ext cx="1789237" cy="0"/>
          </a:xfrm>
          <a:prstGeom prst="straightConnector1">
            <a:avLst/>
          </a:prstGeom>
          <a:noFill/>
          <a:ln w="25400" algn="ctr">
            <a:solidFill>
              <a:schemeClr val="tx1"/>
            </a:solidFill>
            <a:round/>
            <a:headEnd/>
            <a:tailEnd type="arrow" w="lg" len="med"/>
          </a:ln>
        </p:spPr>
      </p:cxnSp>
      <p:cxnSp>
        <p:nvCxnSpPr>
          <p:cNvPr id="17" name="Straight Arrow Connector 16"/>
          <p:cNvCxnSpPr/>
          <p:nvPr/>
        </p:nvCxnSpPr>
        <p:spPr bwMode="auto">
          <a:xfrm flipH="1">
            <a:off x="2881043" y="3457667"/>
            <a:ext cx="2043550" cy="14269"/>
          </a:xfrm>
          <a:prstGeom prst="straightConnector1">
            <a:avLst/>
          </a:prstGeom>
          <a:noFill/>
          <a:ln w="25400" algn="ctr">
            <a:solidFill>
              <a:schemeClr val="tx1"/>
            </a:solidFill>
            <a:prstDash val="solid"/>
            <a:round/>
            <a:headEnd/>
            <a:tailEnd type="arrow" w="lg" len="med"/>
          </a:ln>
        </p:spPr>
      </p:cxnSp>
      <p:cxnSp>
        <p:nvCxnSpPr>
          <p:cNvPr id="18" name="Straight Arrow Connector 17"/>
          <p:cNvCxnSpPr/>
          <p:nvPr/>
        </p:nvCxnSpPr>
        <p:spPr bwMode="auto">
          <a:xfrm flipH="1">
            <a:off x="7888385" y="3158020"/>
            <a:ext cx="1870125" cy="0"/>
          </a:xfrm>
          <a:prstGeom prst="straightConnector1">
            <a:avLst/>
          </a:prstGeom>
          <a:noFill/>
          <a:ln w="25400" algn="ctr">
            <a:solidFill>
              <a:schemeClr val="tx1"/>
            </a:solidFill>
            <a:round/>
            <a:headEnd/>
            <a:tailEnd type="arrow" w="lg" len="med"/>
          </a:ln>
        </p:spPr>
      </p:cxnSp>
      <p:cxnSp>
        <p:nvCxnSpPr>
          <p:cNvPr id="19" name="Straight Arrow Connector 18"/>
          <p:cNvCxnSpPr/>
          <p:nvPr/>
        </p:nvCxnSpPr>
        <p:spPr bwMode="auto">
          <a:xfrm>
            <a:off x="7702570" y="3443398"/>
            <a:ext cx="2055940" cy="14269"/>
          </a:xfrm>
          <a:prstGeom prst="straightConnector1">
            <a:avLst/>
          </a:prstGeom>
          <a:noFill/>
          <a:ln w="25400" algn="ctr">
            <a:solidFill>
              <a:schemeClr val="tx1"/>
            </a:solidFill>
            <a:prstDash val="solid"/>
            <a:round/>
            <a:headEnd/>
            <a:tailEnd type="arrow" w="lg" len="med"/>
          </a:ln>
        </p:spPr>
      </p:cxnSp>
      <p:cxnSp>
        <p:nvCxnSpPr>
          <p:cNvPr id="20" name="Straight Arrow Connector 19"/>
          <p:cNvCxnSpPr/>
          <p:nvPr/>
        </p:nvCxnSpPr>
        <p:spPr bwMode="auto">
          <a:xfrm flipH="1" flipV="1">
            <a:off x="6443993" y="4247328"/>
            <a:ext cx="184" cy="917643"/>
          </a:xfrm>
          <a:prstGeom prst="straightConnector1">
            <a:avLst/>
          </a:prstGeom>
          <a:noFill/>
          <a:ln w="25400" algn="ctr">
            <a:solidFill>
              <a:schemeClr val="tx1"/>
            </a:solidFill>
            <a:round/>
            <a:headEnd/>
            <a:tailEnd type="arrow" w="lg" len="med"/>
          </a:ln>
        </p:spPr>
      </p:cxnSp>
      <p:sp>
        <p:nvSpPr>
          <p:cNvPr id="27" name="TextBox 26"/>
          <p:cNvSpPr txBox="1"/>
          <p:nvPr/>
        </p:nvSpPr>
        <p:spPr>
          <a:xfrm>
            <a:off x="2593708" y="4905419"/>
            <a:ext cx="2505561" cy="584775"/>
          </a:xfrm>
          <a:prstGeom prst="rect">
            <a:avLst/>
          </a:prstGeom>
          <a:noFill/>
        </p:spPr>
        <p:txBody>
          <a:bodyPr wrap="square" rtlCol="0">
            <a:spAutoFit/>
          </a:bodyPr>
          <a:lstStyle/>
          <a:p>
            <a:r>
              <a:rPr lang="en-US" sz="1600" b="1" dirty="0">
                <a:latin typeface="Arial"/>
                <a:cs typeface="Arial"/>
              </a:rPr>
              <a:t>GLOBAL DATA PLANE (single namespace)</a:t>
            </a:r>
          </a:p>
        </p:txBody>
      </p:sp>
      <p:sp>
        <p:nvSpPr>
          <p:cNvPr id="30" name="TextBox 29"/>
          <p:cNvSpPr txBox="1"/>
          <p:nvPr/>
        </p:nvSpPr>
        <p:spPr>
          <a:xfrm>
            <a:off x="9407133" y="3676683"/>
            <a:ext cx="1355600" cy="584776"/>
          </a:xfrm>
          <a:prstGeom prst="rect">
            <a:avLst/>
          </a:prstGeom>
          <a:noFill/>
        </p:spPr>
        <p:txBody>
          <a:bodyPr wrap="square" rtlCol="0">
            <a:spAutoFit/>
          </a:bodyPr>
          <a:lstStyle/>
          <a:p>
            <a:pPr algn="ctr"/>
            <a:r>
              <a:rPr lang="en-US" sz="1600" b="1" dirty="0">
                <a:latin typeface="Arial"/>
                <a:cs typeface="Arial"/>
              </a:rPr>
              <a:t>MAPR EDGE</a:t>
            </a:r>
          </a:p>
        </p:txBody>
      </p:sp>
      <p:sp>
        <p:nvSpPr>
          <p:cNvPr id="31" name="TextBox 30"/>
          <p:cNvSpPr txBox="1"/>
          <p:nvPr/>
        </p:nvSpPr>
        <p:spPr>
          <a:xfrm>
            <a:off x="10404088" y="2888026"/>
            <a:ext cx="1355600" cy="738664"/>
          </a:xfrm>
          <a:prstGeom prst="rect">
            <a:avLst/>
          </a:prstGeom>
          <a:noFill/>
        </p:spPr>
        <p:txBody>
          <a:bodyPr wrap="square" rtlCol="0">
            <a:spAutoFit/>
          </a:bodyPr>
          <a:lstStyle/>
          <a:p>
            <a:r>
              <a:rPr lang="en-US" sz="1400" b="1" dirty="0">
                <a:latin typeface="Arial"/>
                <a:cs typeface="Arial"/>
              </a:rPr>
              <a:t>Small footprint</a:t>
            </a:r>
            <a:br>
              <a:rPr lang="en-US" sz="1400" b="1" dirty="0">
                <a:latin typeface="Arial"/>
                <a:cs typeface="Arial"/>
              </a:rPr>
            </a:br>
            <a:r>
              <a:rPr lang="en-US" sz="1400" b="1" dirty="0">
                <a:latin typeface="Arial"/>
                <a:cs typeface="Arial"/>
              </a:rPr>
              <a:t>at the edge</a:t>
            </a:r>
          </a:p>
        </p:txBody>
      </p:sp>
      <p:sp>
        <p:nvSpPr>
          <p:cNvPr id="34" name="TextBox 33"/>
          <p:cNvSpPr txBox="1"/>
          <p:nvPr/>
        </p:nvSpPr>
        <p:spPr>
          <a:xfrm>
            <a:off x="3213284" y="3483098"/>
            <a:ext cx="1355600" cy="523220"/>
          </a:xfrm>
          <a:prstGeom prst="rect">
            <a:avLst/>
          </a:prstGeom>
          <a:noFill/>
        </p:spPr>
        <p:txBody>
          <a:bodyPr wrap="square" rtlCol="0">
            <a:spAutoFit/>
          </a:bodyPr>
          <a:lstStyle/>
          <a:p>
            <a:pPr algn="r"/>
            <a:r>
              <a:rPr lang="en-US" sz="1400" b="1" dirty="0">
                <a:latin typeface="Arial"/>
                <a:cs typeface="Arial"/>
              </a:rPr>
              <a:t>Send insights</a:t>
            </a:r>
            <a:br>
              <a:rPr lang="en-US" sz="1400" b="1" dirty="0">
                <a:latin typeface="Arial"/>
                <a:cs typeface="Arial"/>
              </a:rPr>
            </a:br>
            <a:r>
              <a:rPr lang="en-US" sz="1400" b="1" dirty="0">
                <a:latin typeface="Arial"/>
                <a:cs typeface="Arial"/>
              </a:rPr>
              <a:t>back to edge</a:t>
            </a:r>
          </a:p>
        </p:txBody>
      </p:sp>
      <p:sp>
        <p:nvSpPr>
          <p:cNvPr id="35" name="TextBox 34"/>
          <p:cNvSpPr txBox="1"/>
          <p:nvPr/>
        </p:nvSpPr>
        <p:spPr>
          <a:xfrm>
            <a:off x="2947225" y="2171616"/>
            <a:ext cx="1621659" cy="738664"/>
          </a:xfrm>
          <a:prstGeom prst="rect">
            <a:avLst/>
          </a:prstGeom>
          <a:noFill/>
        </p:spPr>
        <p:txBody>
          <a:bodyPr wrap="square" rtlCol="0">
            <a:spAutoFit/>
          </a:bodyPr>
          <a:lstStyle/>
          <a:p>
            <a:pPr algn="r"/>
            <a:r>
              <a:rPr lang="en-US" sz="1400" b="1" dirty="0">
                <a:latin typeface="Arial"/>
                <a:cs typeface="Arial"/>
              </a:rPr>
              <a:t>Aggregate and analyze data </a:t>
            </a:r>
            <a:br>
              <a:rPr lang="en-US" sz="1400" b="1" dirty="0">
                <a:latin typeface="Arial"/>
                <a:cs typeface="Arial"/>
              </a:rPr>
            </a:br>
            <a:r>
              <a:rPr lang="en-US" sz="1400" b="1" dirty="0">
                <a:latin typeface="Arial"/>
                <a:cs typeface="Arial"/>
              </a:rPr>
              <a:t>at the core</a:t>
            </a:r>
          </a:p>
        </p:txBody>
      </p:sp>
      <p:sp>
        <p:nvSpPr>
          <p:cNvPr id="36" name="TextBox 35"/>
          <p:cNvSpPr txBox="1"/>
          <p:nvPr/>
        </p:nvSpPr>
        <p:spPr>
          <a:xfrm>
            <a:off x="5099495" y="4392236"/>
            <a:ext cx="1633099" cy="523220"/>
          </a:xfrm>
          <a:prstGeom prst="rect">
            <a:avLst/>
          </a:prstGeom>
          <a:noFill/>
        </p:spPr>
        <p:txBody>
          <a:bodyPr wrap="square" rtlCol="0">
            <a:spAutoFit/>
          </a:bodyPr>
          <a:lstStyle/>
          <a:p>
            <a:r>
              <a:rPr lang="en-US" sz="1400" b="1" dirty="0">
                <a:latin typeface="Arial"/>
                <a:cs typeface="Arial"/>
              </a:rPr>
              <a:t>Reliable</a:t>
            </a:r>
            <a:br>
              <a:rPr lang="en-US" sz="1400" b="1" dirty="0">
                <a:latin typeface="Arial"/>
                <a:cs typeface="Arial"/>
              </a:rPr>
            </a:br>
            <a:r>
              <a:rPr lang="en-US" sz="1400" b="1" dirty="0">
                <a:latin typeface="Arial"/>
                <a:cs typeface="Arial"/>
              </a:rPr>
              <a:t>replication</a:t>
            </a:r>
          </a:p>
        </p:txBody>
      </p:sp>
      <p:pic>
        <p:nvPicPr>
          <p:cNvPr id="38" name="Picture 37"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58510" y="2954524"/>
            <a:ext cx="645578" cy="645578"/>
          </a:xfrm>
          <a:prstGeom prst="rect">
            <a:avLst/>
          </a:prstGeom>
          <a:ln>
            <a:noFill/>
          </a:ln>
        </p:spPr>
      </p:pic>
      <p:grpSp>
        <p:nvGrpSpPr>
          <p:cNvPr id="55" name="Group 54"/>
          <p:cNvGrpSpPr/>
          <p:nvPr/>
        </p:nvGrpSpPr>
        <p:grpSpPr>
          <a:xfrm>
            <a:off x="5639368" y="5140845"/>
            <a:ext cx="1355600" cy="1257042"/>
            <a:chOff x="5381688" y="5186197"/>
            <a:chExt cx="1355600" cy="1257042"/>
          </a:xfrm>
        </p:grpSpPr>
        <p:sp>
          <p:nvSpPr>
            <p:cNvPr id="28" name="TextBox 27"/>
            <p:cNvSpPr txBox="1"/>
            <p:nvPr/>
          </p:nvSpPr>
          <p:spPr>
            <a:xfrm>
              <a:off x="5381688" y="5858463"/>
              <a:ext cx="1355600" cy="584776"/>
            </a:xfrm>
            <a:prstGeom prst="rect">
              <a:avLst/>
            </a:prstGeom>
            <a:noFill/>
          </p:spPr>
          <p:txBody>
            <a:bodyPr wrap="square" rtlCol="0">
              <a:spAutoFit/>
            </a:bodyPr>
            <a:lstStyle/>
            <a:p>
              <a:pPr algn="ctr"/>
              <a:r>
                <a:rPr lang="en-US" sz="1600" b="1" dirty="0">
                  <a:latin typeface="Arial"/>
                  <a:cs typeface="Arial"/>
                </a:rPr>
                <a:t>MAPR EDGE</a:t>
              </a:r>
            </a:p>
          </p:txBody>
        </p:sp>
        <p:pic>
          <p:nvPicPr>
            <p:cNvPr id="39" name="Picture 38"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6699" y="5186197"/>
              <a:ext cx="645578" cy="645578"/>
            </a:xfrm>
            <a:prstGeom prst="rect">
              <a:avLst/>
            </a:prstGeom>
            <a:ln>
              <a:noFill/>
            </a:ln>
          </p:spPr>
        </p:pic>
      </p:grpSp>
      <p:cxnSp>
        <p:nvCxnSpPr>
          <p:cNvPr id="41" name="Straight Arrow Connector 40"/>
          <p:cNvCxnSpPr/>
          <p:nvPr/>
        </p:nvCxnSpPr>
        <p:spPr bwMode="auto">
          <a:xfrm>
            <a:off x="6190168" y="4120331"/>
            <a:ext cx="0" cy="1044639"/>
          </a:xfrm>
          <a:prstGeom prst="straightConnector1">
            <a:avLst/>
          </a:prstGeom>
          <a:noFill/>
          <a:ln w="25400" algn="ctr">
            <a:solidFill>
              <a:schemeClr val="tx1"/>
            </a:solidFill>
            <a:prstDash val="solid"/>
            <a:round/>
            <a:headEnd/>
            <a:tailEnd type="arrow" w="lg" len="med"/>
          </a:ln>
        </p:spPr>
      </p:cxnSp>
      <p:grpSp>
        <p:nvGrpSpPr>
          <p:cNvPr id="65" name="Group 64"/>
          <p:cNvGrpSpPr/>
          <p:nvPr/>
        </p:nvGrpSpPr>
        <p:grpSpPr>
          <a:xfrm>
            <a:off x="695137" y="2315210"/>
            <a:ext cx="2127984" cy="1872768"/>
            <a:chOff x="437457" y="2360563"/>
            <a:chExt cx="2127984" cy="1872768"/>
          </a:xfrm>
        </p:grpSpPr>
        <p:sp>
          <p:nvSpPr>
            <p:cNvPr id="13" name="Pentagon 12"/>
            <p:cNvSpPr/>
            <p:nvPr/>
          </p:nvSpPr>
          <p:spPr bwMode="auto">
            <a:xfrm>
              <a:off x="437457" y="2360563"/>
              <a:ext cx="2127984" cy="1872768"/>
            </a:xfrm>
            <a:prstGeom prst="homePlate">
              <a:avLst/>
            </a:prstGeom>
            <a:solidFill>
              <a:schemeClr val="bg1">
                <a:lumMod val="85000"/>
              </a:schemeClr>
            </a:solidFill>
            <a:ln w="9525" algn="ctr">
              <a:noFill/>
              <a:round/>
              <a:headEnd/>
              <a:tailEnd/>
            </a:ln>
          </p:spPr>
          <p:txBody>
            <a:bodyPr rtlCol="0" anchor="ctr"/>
            <a:lstStyle/>
            <a:p>
              <a:pPr algn="ctr" eaLnBrk="0" hangingPunct="0"/>
              <a:endParaRPr lang="en-US" dirty="0">
                <a:solidFill>
                  <a:srgbClr val="FFFFFF"/>
                </a:solidFill>
              </a:endParaRPr>
            </a:p>
          </p:txBody>
        </p:sp>
        <p:sp>
          <p:nvSpPr>
            <p:cNvPr id="37" name="TextBox 36"/>
            <p:cNvSpPr txBox="1"/>
            <p:nvPr/>
          </p:nvSpPr>
          <p:spPr>
            <a:xfrm>
              <a:off x="949227" y="2780487"/>
              <a:ext cx="1355600" cy="954107"/>
            </a:xfrm>
            <a:prstGeom prst="rect">
              <a:avLst/>
            </a:prstGeom>
            <a:noFill/>
          </p:spPr>
          <p:txBody>
            <a:bodyPr wrap="square" rtlCol="0">
              <a:spAutoFit/>
            </a:bodyPr>
            <a:lstStyle/>
            <a:p>
              <a:r>
                <a:rPr lang="en-US" sz="1400" b="1" dirty="0">
                  <a:latin typeface="Arial"/>
                  <a:cs typeface="Arial"/>
                </a:rPr>
                <a:t>Computing</a:t>
              </a:r>
              <a:br>
                <a:rPr lang="en-US" sz="1400" b="1" dirty="0">
                  <a:latin typeface="Arial"/>
                  <a:cs typeface="Arial"/>
                </a:rPr>
              </a:br>
              <a:r>
                <a:rPr lang="en-US" sz="1400" b="1" dirty="0">
                  <a:latin typeface="Arial"/>
                  <a:cs typeface="Arial"/>
                </a:rPr>
                <a:t>power</a:t>
              </a:r>
              <a:br>
                <a:rPr lang="en-US" sz="1400" b="1" dirty="0">
                  <a:latin typeface="Arial"/>
                  <a:cs typeface="Arial"/>
                </a:rPr>
              </a:br>
              <a:r>
                <a:rPr lang="en-US" sz="1400" b="1" dirty="0">
                  <a:latin typeface="Arial"/>
                  <a:cs typeface="Arial"/>
                </a:rPr>
                <a:t>close to </a:t>
              </a:r>
              <a:br>
                <a:rPr lang="en-US" sz="1400" b="1" dirty="0">
                  <a:latin typeface="Arial"/>
                  <a:cs typeface="Arial"/>
                </a:rPr>
              </a:br>
              <a:r>
                <a:rPr lang="en-US" sz="1400" b="1" dirty="0">
                  <a:latin typeface="Arial"/>
                  <a:cs typeface="Arial"/>
                </a:rPr>
                <a:t>the data </a:t>
              </a:r>
            </a:p>
          </p:txBody>
        </p:sp>
        <p:pic>
          <p:nvPicPr>
            <p:cNvPr id="43" name="Picture 42" descr="EdgeIcons_Automobi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66" y="2930639"/>
              <a:ext cx="272790" cy="272790"/>
            </a:xfrm>
            <a:prstGeom prst="rect">
              <a:avLst/>
            </a:prstGeom>
          </p:spPr>
        </p:pic>
        <p:pic>
          <p:nvPicPr>
            <p:cNvPr id="44" name="Picture 43" descr="EdgeIcons_CPU.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963" y="3785987"/>
              <a:ext cx="328814" cy="328814"/>
            </a:xfrm>
            <a:prstGeom prst="rect">
              <a:avLst/>
            </a:prstGeom>
          </p:spPr>
        </p:pic>
        <p:pic>
          <p:nvPicPr>
            <p:cNvPr id="48" name="Picture 47" descr="EdgeIcons_Healthcar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65" y="2508881"/>
              <a:ext cx="290914" cy="290914"/>
            </a:xfrm>
            <a:prstGeom prst="rect">
              <a:avLst/>
            </a:prstGeom>
          </p:spPr>
        </p:pic>
        <p:pic>
          <p:nvPicPr>
            <p:cNvPr id="50" name="Picture 49" descr="EdgeIcons_OilRi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1963" y="3300317"/>
              <a:ext cx="344931" cy="344931"/>
            </a:xfrm>
            <a:prstGeom prst="rect">
              <a:avLst/>
            </a:prstGeom>
          </p:spPr>
        </p:pic>
      </p:grpSp>
      <p:grpSp>
        <p:nvGrpSpPr>
          <p:cNvPr id="54" name="Group 53"/>
          <p:cNvGrpSpPr/>
          <p:nvPr/>
        </p:nvGrpSpPr>
        <p:grpSpPr>
          <a:xfrm>
            <a:off x="6251374" y="4639495"/>
            <a:ext cx="2201537" cy="1691054"/>
            <a:chOff x="5993694" y="4684847"/>
            <a:chExt cx="2201537" cy="1691054"/>
          </a:xfrm>
        </p:grpSpPr>
        <p:sp>
          <p:nvSpPr>
            <p:cNvPr id="12" name="Pentagon 11"/>
            <p:cNvSpPr/>
            <p:nvPr/>
          </p:nvSpPr>
          <p:spPr bwMode="auto">
            <a:xfrm rot="10800000">
              <a:off x="5993694" y="4684847"/>
              <a:ext cx="2201537" cy="1691054"/>
            </a:xfrm>
            <a:prstGeom prst="homePlate">
              <a:avLst/>
            </a:prstGeom>
            <a:solidFill>
              <a:srgbClr val="C8102E">
                <a:alpha val="22000"/>
              </a:srgbClr>
            </a:solidFill>
            <a:ln w="9525" algn="ctr">
              <a:noFill/>
              <a:round/>
              <a:headEnd/>
              <a:tailEnd/>
            </a:ln>
          </p:spPr>
          <p:txBody>
            <a:bodyPr rtlCol="0" anchor="ctr"/>
            <a:lstStyle/>
            <a:p>
              <a:pPr algn="ctr" eaLnBrk="0" hangingPunct="0"/>
              <a:endParaRPr lang="en-US" dirty="0">
                <a:solidFill>
                  <a:srgbClr val="FFFFFF"/>
                </a:solidFill>
              </a:endParaRPr>
            </a:p>
          </p:txBody>
        </p:sp>
        <p:sp>
          <p:nvSpPr>
            <p:cNvPr id="32" name="TextBox 31"/>
            <p:cNvSpPr txBox="1"/>
            <p:nvPr/>
          </p:nvSpPr>
          <p:spPr>
            <a:xfrm>
              <a:off x="6382277" y="5281321"/>
              <a:ext cx="1355600" cy="523220"/>
            </a:xfrm>
            <a:prstGeom prst="rect">
              <a:avLst/>
            </a:prstGeom>
            <a:noFill/>
          </p:spPr>
          <p:txBody>
            <a:bodyPr wrap="square" rtlCol="0">
              <a:spAutoFit/>
            </a:bodyPr>
            <a:lstStyle/>
            <a:p>
              <a:r>
                <a:rPr lang="en-US" sz="1400" b="1" dirty="0">
                  <a:latin typeface="Arial"/>
                  <a:cs typeface="Arial"/>
                </a:rPr>
                <a:t>Convergence</a:t>
              </a:r>
              <a:br>
                <a:rPr lang="en-US" sz="1400" b="1" dirty="0">
                  <a:latin typeface="Arial"/>
                  <a:cs typeface="Arial"/>
                </a:rPr>
              </a:br>
              <a:r>
                <a:rPr lang="en-US" sz="1400" b="1" dirty="0">
                  <a:latin typeface="Arial"/>
                  <a:cs typeface="Arial"/>
                </a:rPr>
                <a:t>at the edge</a:t>
              </a:r>
            </a:p>
          </p:txBody>
        </p:sp>
        <p:pic>
          <p:nvPicPr>
            <p:cNvPr id="46" name="Picture 45" descr="EdgeIcons_Database-Lock.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707167" y="4730883"/>
              <a:ext cx="341855" cy="341855"/>
            </a:xfrm>
            <a:prstGeom prst="rect">
              <a:avLst/>
            </a:prstGeom>
          </p:spPr>
        </p:pic>
        <p:pic>
          <p:nvPicPr>
            <p:cNvPr id="47" name="Picture 46" descr="EdgeIcons_File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37877" y="5977802"/>
              <a:ext cx="330707" cy="330707"/>
            </a:xfrm>
            <a:prstGeom prst="rect">
              <a:avLst/>
            </a:prstGeom>
          </p:spPr>
        </p:pic>
        <p:pic>
          <p:nvPicPr>
            <p:cNvPr id="49" name="Picture 48" descr="EdgeIcons_laptop_data.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5932" y="5173972"/>
              <a:ext cx="323090" cy="323090"/>
            </a:xfrm>
            <a:prstGeom prst="rect">
              <a:avLst/>
            </a:prstGeom>
          </p:spPr>
        </p:pic>
        <p:pic>
          <p:nvPicPr>
            <p:cNvPr id="51" name="Picture 50" descr="EdgeIcons_Piechar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730861" y="5550540"/>
              <a:ext cx="410860" cy="410860"/>
            </a:xfrm>
            <a:prstGeom prst="rect">
              <a:avLst/>
            </a:prstGeom>
          </p:spPr>
        </p:pic>
      </p:grpSp>
      <p:grpSp>
        <p:nvGrpSpPr>
          <p:cNvPr id="66" name="Group 65"/>
          <p:cNvGrpSpPr/>
          <p:nvPr/>
        </p:nvGrpSpPr>
        <p:grpSpPr>
          <a:xfrm>
            <a:off x="1884707" y="2965054"/>
            <a:ext cx="1355600" cy="1306289"/>
            <a:chOff x="1627027" y="3010407"/>
            <a:chExt cx="1355600" cy="1306289"/>
          </a:xfrm>
        </p:grpSpPr>
        <p:sp>
          <p:nvSpPr>
            <p:cNvPr id="29" name="TextBox 28"/>
            <p:cNvSpPr txBox="1"/>
            <p:nvPr/>
          </p:nvSpPr>
          <p:spPr>
            <a:xfrm>
              <a:off x="1627027" y="3731920"/>
              <a:ext cx="1355600" cy="584776"/>
            </a:xfrm>
            <a:prstGeom prst="rect">
              <a:avLst/>
            </a:prstGeom>
            <a:noFill/>
          </p:spPr>
          <p:txBody>
            <a:bodyPr wrap="square" rtlCol="0">
              <a:spAutoFit/>
            </a:bodyPr>
            <a:lstStyle/>
            <a:p>
              <a:pPr algn="ctr"/>
              <a:r>
                <a:rPr lang="en-US" sz="1600" b="1" dirty="0">
                  <a:latin typeface="Arial"/>
                  <a:cs typeface="Arial"/>
                </a:rPr>
                <a:t>MAPR EDGE</a:t>
              </a:r>
            </a:p>
          </p:txBody>
        </p:sp>
        <p:pic>
          <p:nvPicPr>
            <p:cNvPr id="14" name="Picture 13"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77785" y="3010407"/>
              <a:ext cx="645578" cy="645578"/>
            </a:xfrm>
            <a:prstGeom prst="rect">
              <a:avLst/>
            </a:prstGeom>
            <a:ln>
              <a:noFill/>
            </a:ln>
          </p:spPr>
        </p:pic>
      </p:grpSp>
      <p:sp>
        <p:nvSpPr>
          <p:cNvPr id="6" name="TextBox 5"/>
          <p:cNvSpPr txBox="1"/>
          <p:nvPr/>
        </p:nvSpPr>
        <p:spPr>
          <a:xfrm>
            <a:off x="562137" y="5751860"/>
            <a:ext cx="3598421" cy="461665"/>
          </a:xfrm>
          <a:prstGeom prst="rect">
            <a:avLst/>
          </a:prstGeom>
          <a:noFill/>
        </p:spPr>
        <p:txBody>
          <a:bodyPr wrap="none" rtlCol="0">
            <a:spAutoFit/>
          </a:bodyPr>
          <a:lstStyle/>
          <a:p>
            <a:r>
              <a:rPr lang="en-US" i="1" dirty="0">
                <a:solidFill>
                  <a:srgbClr val="000000"/>
                </a:solidFill>
                <a:latin typeface="Arial"/>
                <a:cs typeface="Arial"/>
              </a:rPr>
              <a:t>Act locally, learn globally.</a:t>
            </a:r>
          </a:p>
        </p:txBody>
      </p:sp>
      <p:grpSp>
        <p:nvGrpSpPr>
          <p:cNvPr id="52" name="Group 51"/>
          <p:cNvGrpSpPr/>
          <p:nvPr/>
        </p:nvGrpSpPr>
        <p:grpSpPr>
          <a:xfrm>
            <a:off x="4565180" y="1912105"/>
            <a:ext cx="3323205" cy="2335223"/>
            <a:chOff x="4432180" y="1830460"/>
            <a:chExt cx="3323205" cy="2335223"/>
          </a:xfrm>
        </p:grpSpPr>
        <p:sp>
          <p:nvSpPr>
            <p:cNvPr id="53" name="Rectangle 52"/>
            <p:cNvSpPr/>
            <p:nvPr/>
          </p:nvSpPr>
          <p:spPr bwMode="auto">
            <a:xfrm>
              <a:off x="4432180" y="1830460"/>
              <a:ext cx="3323205" cy="2335223"/>
            </a:xfrm>
            <a:prstGeom prst="rect">
              <a:avLst/>
            </a:prstGeom>
            <a:solidFill>
              <a:srgbClr val="C8102E"/>
            </a:solidFill>
            <a:ln w="9525" algn="ctr">
              <a:noFill/>
              <a:round/>
              <a:headEnd/>
              <a:tailEnd/>
            </a:ln>
          </p:spPr>
          <p:txBody>
            <a:bodyPr rtlCol="0" anchor="ctr"/>
            <a:lstStyle/>
            <a:p>
              <a:pPr algn="ctr" eaLnBrk="0" hangingPunct="0"/>
              <a:endParaRPr lang="en-US" dirty="0">
                <a:solidFill>
                  <a:srgbClr val="FFFFFF"/>
                </a:solidFill>
              </a:endParaRPr>
            </a:p>
          </p:txBody>
        </p:sp>
        <p:sp>
          <p:nvSpPr>
            <p:cNvPr id="56" name="Rectangle 55"/>
            <p:cNvSpPr/>
            <p:nvPr/>
          </p:nvSpPr>
          <p:spPr bwMode="auto">
            <a:xfrm>
              <a:off x="4743903" y="2116860"/>
              <a:ext cx="2691493" cy="1741401"/>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sp>
          <p:nvSpPr>
            <p:cNvPr id="57" name="TextBox 56"/>
            <p:cNvSpPr txBox="1"/>
            <p:nvPr/>
          </p:nvSpPr>
          <p:spPr>
            <a:xfrm>
              <a:off x="5016146" y="3324037"/>
              <a:ext cx="2143724" cy="715581"/>
            </a:xfrm>
            <a:prstGeom prst="rect">
              <a:avLst/>
            </a:prstGeom>
            <a:noFill/>
          </p:spPr>
          <p:txBody>
            <a:bodyPr wrap="square" rtlCol="0">
              <a:spAutoFit/>
            </a:bodyPr>
            <a:lstStyle/>
            <a:p>
              <a:r>
                <a:rPr lang="en-US" sz="1400" b="1" dirty="0">
                  <a:latin typeface="Arial"/>
                  <a:cs typeface="Arial"/>
                </a:rPr>
                <a:t>MAPR CONVERGED</a:t>
              </a:r>
              <a:br>
                <a:rPr lang="en-US" sz="1400" b="1" dirty="0">
                  <a:latin typeface="Arial"/>
                  <a:cs typeface="Arial"/>
                </a:rPr>
              </a:br>
              <a:r>
                <a:rPr lang="en-US" sz="1400" b="1" dirty="0">
                  <a:latin typeface="Arial"/>
                  <a:cs typeface="Arial"/>
                </a:rPr>
                <a:t>ENTERPRISE EDITION</a:t>
              </a:r>
              <a:br>
                <a:rPr lang="en-US" sz="1250" b="1" dirty="0">
                  <a:latin typeface="Arial"/>
                  <a:cs typeface="Arial"/>
                </a:rPr>
              </a:br>
              <a:endParaRPr lang="en-US" sz="1250" b="1" dirty="0">
                <a:latin typeface="Arial"/>
                <a:cs typeface="Arial"/>
              </a:endParaRPr>
            </a:p>
          </p:txBody>
        </p:sp>
        <p:sp>
          <p:nvSpPr>
            <p:cNvPr id="58" name="TextBox 57"/>
            <p:cNvSpPr txBox="1"/>
            <p:nvPr/>
          </p:nvSpPr>
          <p:spPr>
            <a:xfrm>
              <a:off x="5016146" y="3858261"/>
              <a:ext cx="2143724" cy="284693"/>
            </a:xfrm>
            <a:prstGeom prst="rect">
              <a:avLst/>
            </a:prstGeom>
            <a:noFill/>
          </p:spPr>
          <p:txBody>
            <a:bodyPr wrap="square" rtlCol="0">
              <a:spAutoFit/>
            </a:bodyPr>
            <a:lstStyle/>
            <a:p>
              <a:pPr algn="ctr"/>
              <a:r>
                <a:rPr lang="en-US" sz="1200" b="1" dirty="0">
                  <a:solidFill>
                    <a:schemeClr val="bg1"/>
                  </a:solidFill>
                  <a:latin typeface="Arial"/>
                  <a:cs typeface="Arial"/>
                </a:rPr>
                <a:t>[on-</a:t>
              </a:r>
              <a:r>
                <a:rPr lang="en-US" sz="1200" b="1" dirty="0" err="1">
                  <a:solidFill>
                    <a:schemeClr val="bg1"/>
                  </a:solidFill>
                  <a:latin typeface="Arial"/>
                  <a:cs typeface="Arial"/>
                </a:rPr>
                <a:t>prem</a:t>
              </a:r>
              <a:r>
                <a:rPr lang="en-US" sz="1200" b="1" dirty="0">
                  <a:solidFill>
                    <a:schemeClr val="bg1"/>
                  </a:solidFill>
                  <a:latin typeface="Arial"/>
                  <a:cs typeface="Arial"/>
                </a:rPr>
                <a:t>, hybrid, cloud]</a:t>
              </a:r>
            </a:p>
          </p:txBody>
        </p:sp>
        <p:pic>
          <p:nvPicPr>
            <p:cNvPr id="59" name="Picture 58" descr="cloud_rgb.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868433" y="2027881"/>
              <a:ext cx="974005" cy="905767"/>
            </a:xfrm>
            <a:prstGeom prst="rect">
              <a:avLst/>
            </a:prstGeom>
          </p:spPr>
        </p:pic>
        <p:pic>
          <p:nvPicPr>
            <p:cNvPr id="60" name="Picture 59" descr="cluster_rgb.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32373" y="2250878"/>
              <a:ext cx="469145" cy="469145"/>
            </a:xfrm>
            <a:prstGeom prst="rect">
              <a:avLst/>
            </a:prstGeom>
          </p:spPr>
        </p:pic>
        <p:pic>
          <p:nvPicPr>
            <p:cNvPr id="61" name="Picture 60" descr="cluster_rgb.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594540" y="2250878"/>
              <a:ext cx="469145" cy="469145"/>
            </a:xfrm>
            <a:prstGeom prst="rect">
              <a:avLst/>
            </a:prstGeom>
          </p:spPr>
        </p:pic>
        <p:pic>
          <p:nvPicPr>
            <p:cNvPr id="62" name="Picture 61" descr="cluster_rgb.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594540" y="2860426"/>
              <a:ext cx="469145" cy="469145"/>
            </a:xfrm>
            <a:prstGeom prst="rect">
              <a:avLst/>
            </a:prstGeom>
          </p:spPr>
        </p:pic>
        <p:cxnSp>
          <p:nvCxnSpPr>
            <p:cNvPr id="63" name="Straight Arrow Connector 62"/>
            <p:cNvCxnSpPr/>
            <p:nvPr/>
          </p:nvCxnSpPr>
          <p:spPr bwMode="auto">
            <a:xfrm>
              <a:off x="5591293" y="2480765"/>
              <a:ext cx="1003247" cy="0"/>
            </a:xfrm>
            <a:prstGeom prst="straightConnector1">
              <a:avLst/>
            </a:prstGeom>
            <a:noFill/>
            <a:ln w="19050" cmpd="sng" algn="ctr">
              <a:solidFill>
                <a:schemeClr val="tx1"/>
              </a:solidFill>
              <a:round/>
              <a:headEnd type="none"/>
              <a:tailEnd type="none" w="lg" len="med"/>
            </a:ln>
          </p:spPr>
        </p:cxnSp>
        <p:cxnSp>
          <p:nvCxnSpPr>
            <p:cNvPr id="64" name="Straight Arrow Connector 63"/>
            <p:cNvCxnSpPr>
              <a:endCxn id="61" idx="1"/>
            </p:cNvCxnSpPr>
            <p:nvPr/>
          </p:nvCxnSpPr>
          <p:spPr bwMode="auto">
            <a:xfrm flipV="1">
              <a:off x="5591293" y="2485451"/>
              <a:ext cx="1003247" cy="595008"/>
            </a:xfrm>
            <a:prstGeom prst="straightConnector1">
              <a:avLst/>
            </a:prstGeom>
            <a:noFill/>
            <a:ln w="19050" cmpd="sng" algn="ctr">
              <a:solidFill>
                <a:schemeClr val="tx1"/>
              </a:solidFill>
              <a:round/>
              <a:headEnd type="none"/>
              <a:tailEnd type="none" w="lg" len="med"/>
            </a:ln>
          </p:spPr>
        </p:cxnSp>
        <p:cxnSp>
          <p:nvCxnSpPr>
            <p:cNvPr id="68" name="Straight Arrow Connector 67"/>
            <p:cNvCxnSpPr/>
            <p:nvPr/>
          </p:nvCxnSpPr>
          <p:spPr bwMode="auto">
            <a:xfrm>
              <a:off x="5340104" y="2631842"/>
              <a:ext cx="0" cy="298797"/>
            </a:xfrm>
            <a:prstGeom prst="straightConnector1">
              <a:avLst/>
            </a:prstGeom>
            <a:noFill/>
            <a:ln w="19050" cmpd="sng" algn="ctr">
              <a:solidFill>
                <a:schemeClr val="tx1"/>
              </a:solidFill>
              <a:round/>
              <a:headEnd type="none"/>
              <a:tailEnd type="none" w="lg" len="med"/>
            </a:ln>
          </p:spPr>
        </p:cxnSp>
        <p:pic>
          <p:nvPicPr>
            <p:cNvPr id="69" name="Picture 68" descr="cluster_rgb.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32373" y="2860426"/>
              <a:ext cx="469145" cy="469145"/>
            </a:xfrm>
            <a:prstGeom prst="rect">
              <a:avLst/>
            </a:prstGeom>
          </p:spPr>
        </p:pic>
        <p:cxnSp>
          <p:nvCxnSpPr>
            <p:cNvPr id="70" name="Straight Arrow Connector 69"/>
            <p:cNvCxnSpPr/>
            <p:nvPr/>
          </p:nvCxnSpPr>
          <p:spPr bwMode="auto">
            <a:xfrm>
              <a:off x="6820040" y="2631842"/>
              <a:ext cx="0" cy="298797"/>
            </a:xfrm>
            <a:prstGeom prst="straightConnector1">
              <a:avLst/>
            </a:prstGeom>
            <a:noFill/>
            <a:ln w="19050" cmpd="sng" algn="ctr">
              <a:solidFill>
                <a:schemeClr val="tx1"/>
              </a:solidFill>
              <a:round/>
              <a:headEnd type="none"/>
              <a:tailEnd type="none" w="lg" len="med"/>
            </a:ln>
          </p:spPr>
        </p:cxnSp>
      </p:grpSp>
      <p:pic>
        <p:nvPicPr>
          <p:cNvPr id="67" name="Picture 66">
            <a:extLst>
              <a:ext uri="{FF2B5EF4-FFF2-40B4-BE49-F238E27FC236}">
                <a16:creationId xmlns:a16="http://schemas.microsoft.com/office/drawing/2014/main" id="{62ADBA23-9E78-DD4F-81AB-D80A90439E0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603257" y="1770211"/>
            <a:ext cx="2045449" cy="1007091"/>
          </a:xfrm>
          <a:prstGeom prst="rect">
            <a:avLst/>
          </a:prstGeom>
        </p:spPr>
      </p:pic>
    </p:spTree>
    <p:extLst>
      <p:ext uri="{BB962C8B-B14F-4D97-AF65-F5344CB8AC3E}">
        <p14:creationId xmlns:p14="http://schemas.microsoft.com/office/powerpoint/2010/main" val="2722094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Replication Across a Global Namespace</a:t>
            </a:r>
          </a:p>
        </p:txBody>
      </p:sp>
      <p:sp>
        <p:nvSpPr>
          <p:cNvPr id="9" name="Text Placeholder 8"/>
          <p:cNvSpPr>
            <a:spLocks noGrp="1"/>
          </p:cNvSpPr>
          <p:nvPr>
            <p:ph type="body" sz="quarter" idx="10"/>
          </p:nvPr>
        </p:nvSpPr>
        <p:spPr/>
        <p:txBody>
          <a:bodyPr/>
          <a:lstStyle/>
          <a:p>
            <a:r>
              <a:rPr lang="en-US" dirty="0">
                <a:solidFill>
                  <a:srgbClr val="4D4F53"/>
                </a:solidFill>
              </a:rPr>
              <a:t>Reliable, efficient data replication of all data types across any designated nodes</a:t>
            </a:r>
          </a:p>
        </p:txBody>
      </p:sp>
      <p:pic>
        <p:nvPicPr>
          <p:cNvPr id="115" name="Picture 114" descr="Fotolia_71693064_XL.jpg"/>
          <p:cNvPicPr>
            <a:picLocks noChangeAspect="1"/>
          </p:cNvPicPr>
          <p:nvPr/>
        </p:nvPicPr>
        <p:blipFill rotWithShape="1">
          <a:blip r:embed="rId3" cstate="email">
            <a:alphaModFix amt="57000"/>
            <a:extLst>
              <a:ext uri="{28A0092B-C50C-407E-A947-70E740481C1C}">
                <a14:useLocalDpi xmlns:a14="http://schemas.microsoft.com/office/drawing/2010/main"/>
              </a:ext>
            </a:extLst>
          </a:blip>
          <a:srcRect/>
          <a:stretch/>
        </p:blipFill>
        <p:spPr>
          <a:xfrm>
            <a:off x="0" y="2300503"/>
            <a:ext cx="12188825" cy="4186072"/>
          </a:xfrm>
          <a:prstGeom prst="rect">
            <a:avLst/>
          </a:prstGeom>
        </p:spPr>
      </p:pic>
      <p:pic>
        <p:nvPicPr>
          <p:cNvPr id="116" name="Picture 115" descr="Fleet_5_nations.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64276" y="5132114"/>
            <a:ext cx="1945523" cy="10876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8" name="TextBox 117"/>
          <p:cNvSpPr txBox="1"/>
          <p:nvPr/>
        </p:nvSpPr>
        <p:spPr>
          <a:xfrm>
            <a:off x="1646720" y="1459285"/>
            <a:ext cx="2729312" cy="415472"/>
          </a:xfrm>
          <a:prstGeom prst="rect">
            <a:avLst/>
          </a:prstGeom>
          <a:noFill/>
        </p:spPr>
        <p:txBody>
          <a:bodyPr wrap="square" lIns="121872" tIns="60936" rIns="121872" bIns="60936" rtlCol="0">
            <a:spAutoFit/>
          </a:bodyPr>
          <a:lstStyle/>
          <a:p>
            <a:pPr algn="ctr" defTabSz="609133"/>
            <a:r>
              <a:rPr lang="en-US" sz="1900" b="1" dirty="0">
                <a:solidFill>
                  <a:srgbClr val="00274C"/>
                </a:solidFill>
                <a:latin typeface="Corbel"/>
                <a:cs typeface="Corbel"/>
              </a:rPr>
              <a:t>/loc1.enterprise.dcgs</a:t>
            </a:r>
          </a:p>
        </p:txBody>
      </p:sp>
      <p:cxnSp>
        <p:nvCxnSpPr>
          <p:cNvPr id="119" name="Straight Connector 118"/>
          <p:cNvCxnSpPr>
            <a:stCxn id="117" idx="0"/>
            <a:endCxn id="152" idx="4"/>
          </p:cNvCxnSpPr>
          <p:nvPr/>
        </p:nvCxnSpPr>
        <p:spPr bwMode="auto">
          <a:xfrm flipV="1">
            <a:off x="2970294" y="4033485"/>
            <a:ext cx="17644" cy="1463084"/>
          </a:xfrm>
          <a:prstGeom prst="line">
            <a:avLst/>
          </a:prstGeom>
          <a:noFill/>
          <a:ln w="38100" algn="ctr">
            <a:solidFill>
              <a:srgbClr val="00274C"/>
            </a:solidFill>
            <a:round/>
            <a:headEnd/>
            <a:tailEnd/>
          </a:ln>
        </p:spPr>
      </p:cxnSp>
      <p:sp>
        <p:nvSpPr>
          <p:cNvPr id="137" name="TextBox 136"/>
          <p:cNvSpPr txBox="1"/>
          <p:nvPr/>
        </p:nvSpPr>
        <p:spPr>
          <a:xfrm>
            <a:off x="6284564" y="1459285"/>
            <a:ext cx="2729312" cy="415472"/>
          </a:xfrm>
          <a:prstGeom prst="rect">
            <a:avLst/>
          </a:prstGeom>
          <a:noFill/>
        </p:spPr>
        <p:txBody>
          <a:bodyPr wrap="square" lIns="121872" tIns="60936" rIns="121872" bIns="60936" rtlCol="0">
            <a:spAutoFit/>
          </a:bodyPr>
          <a:lstStyle/>
          <a:p>
            <a:pPr algn="ctr" defTabSz="609133"/>
            <a:r>
              <a:rPr lang="en-US" sz="1900" b="1" dirty="0">
                <a:solidFill>
                  <a:srgbClr val="00274C"/>
                </a:solidFill>
                <a:latin typeface="Corbel"/>
                <a:cs typeface="Corbel"/>
              </a:rPr>
              <a:t>/ship3.afloat.dcgs</a:t>
            </a:r>
          </a:p>
        </p:txBody>
      </p:sp>
      <p:cxnSp>
        <p:nvCxnSpPr>
          <p:cNvPr id="138" name="Straight Connector 137"/>
          <p:cNvCxnSpPr/>
          <p:nvPr/>
        </p:nvCxnSpPr>
        <p:spPr bwMode="auto">
          <a:xfrm flipV="1">
            <a:off x="7649232" y="4058052"/>
            <a:ext cx="0" cy="1092904"/>
          </a:xfrm>
          <a:prstGeom prst="line">
            <a:avLst/>
          </a:prstGeom>
          <a:noFill/>
          <a:ln w="38100" algn="ctr">
            <a:solidFill>
              <a:srgbClr val="00274C"/>
            </a:solidFill>
            <a:round/>
            <a:headEnd/>
            <a:tailEnd/>
          </a:ln>
        </p:spPr>
      </p:cxnSp>
      <p:grpSp>
        <p:nvGrpSpPr>
          <p:cNvPr id="51" name="Group 50"/>
          <p:cNvGrpSpPr/>
          <p:nvPr/>
        </p:nvGrpSpPr>
        <p:grpSpPr>
          <a:xfrm>
            <a:off x="1834116" y="1899885"/>
            <a:ext cx="2307644" cy="2133600"/>
            <a:chOff x="2348128" y="1990593"/>
            <a:chExt cx="2307644" cy="2133600"/>
          </a:xfrm>
        </p:grpSpPr>
        <p:sp>
          <p:nvSpPr>
            <p:cNvPr id="152" name="Oval 151"/>
            <p:cNvSpPr/>
            <p:nvPr/>
          </p:nvSpPr>
          <p:spPr bwMode="auto">
            <a:xfrm>
              <a:off x="2436842" y="1990593"/>
              <a:ext cx="2130216" cy="2133600"/>
            </a:xfrm>
            <a:prstGeom prst="ellipse">
              <a:avLst/>
            </a:prstGeom>
            <a:solidFill>
              <a:srgbClr val="FDC82F"/>
            </a:solidFill>
            <a:ln w="9525" algn="ctr">
              <a:noFill/>
              <a:round/>
              <a:headEnd/>
              <a:tailEnd/>
            </a:ln>
            <a:effectLst>
              <a:outerShdw blurRad="50800" dist="38100" dir="2700000" algn="tl" rotWithShape="0">
                <a:prstClr val="black">
                  <a:alpha val="40000"/>
                </a:prstClr>
              </a:outerShdw>
            </a:effectLst>
          </p:spPr>
          <p:txBody>
            <a:bodyPr lIns="121872" tIns="60936" rIns="121872" bIns="60936" rtlCol="0" anchor="ctr"/>
            <a:lstStyle/>
            <a:p>
              <a:pPr algn="ctr" defTabSz="609133" eaLnBrk="0" hangingPunct="0">
                <a:defRPr/>
              </a:pPr>
              <a:endParaRPr lang="en-US" sz="1900" kern="0" dirty="0">
                <a:solidFill>
                  <a:srgbClr val="FFFFFF"/>
                </a:solidFill>
                <a:latin typeface="Arial"/>
              </a:endParaRPr>
            </a:p>
          </p:txBody>
        </p:sp>
        <p:pic>
          <p:nvPicPr>
            <p:cNvPr id="153" name="Picture 152" descr="12136827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619" y="2874466"/>
              <a:ext cx="1038675" cy="1128573"/>
            </a:xfrm>
            <a:prstGeom prst="rect">
              <a:avLst/>
            </a:prstGeom>
          </p:spPr>
        </p:pic>
        <p:sp>
          <p:nvSpPr>
            <p:cNvPr id="154" name="TextBox 153"/>
            <p:cNvSpPr txBox="1"/>
            <p:nvPr/>
          </p:nvSpPr>
          <p:spPr>
            <a:xfrm>
              <a:off x="2348128" y="2175181"/>
              <a:ext cx="2307644" cy="707860"/>
            </a:xfrm>
            <a:prstGeom prst="rect">
              <a:avLst/>
            </a:prstGeom>
            <a:noFill/>
          </p:spPr>
          <p:txBody>
            <a:bodyPr wrap="square" lIns="121872" tIns="60936" rIns="121872" bIns="60936" rtlCol="0">
              <a:spAutoFit/>
            </a:bodyPr>
            <a:lstStyle/>
            <a:p>
              <a:pPr algn="ctr" defTabSz="609133"/>
              <a:r>
                <a:rPr lang="en-US" sz="1900" b="1" dirty="0">
                  <a:solidFill>
                    <a:srgbClr val="00274C"/>
                  </a:solidFill>
                  <a:latin typeface="Corbel"/>
                  <a:cs typeface="Corbel"/>
                </a:rPr>
                <a:t>MapR</a:t>
              </a:r>
              <a:endParaRPr lang="en-US" b="1" dirty="0">
                <a:solidFill>
                  <a:srgbClr val="00274C"/>
                </a:solidFill>
                <a:latin typeface="Corbel"/>
                <a:cs typeface="Corbel"/>
              </a:endParaRPr>
            </a:p>
            <a:p>
              <a:pPr algn="ctr" defTabSz="609133"/>
              <a:r>
                <a:rPr lang="en-US" sz="1900" b="1" dirty="0">
                  <a:solidFill>
                    <a:srgbClr val="00274C"/>
                  </a:solidFill>
                  <a:latin typeface="Corbel"/>
                  <a:cs typeface="Corbel"/>
                </a:rPr>
                <a:t>Ashore</a:t>
              </a:r>
            </a:p>
          </p:txBody>
        </p:sp>
      </p:grpSp>
      <p:sp>
        <p:nvSpPr>
          <p:cNvPr id="155" name="Oval 154"/>
          <p:cNvSpPr/>
          <p:nvPr/>
        </p:nvSpPr>
        <p:spPr bwMode="auto">
          <a:xfrm>
            <a:off x="6570516" y="1899885"/>
            <a:ext cx="2133044" cy="2133600"/>
          </a:xfrm>
          <a:prstGeom prst="ellipse">
            <a:avLst/>
          </a:prstGeom>
          <a:solidFill>
            <a:srgbClr val="627D77"/>
          </a:solidFill>
          <a:ln w="9525" algn="ctr">
            <a:noFill/>
            <a:round/>
            <a:headEnd/>
            <a:tailEnd/>
          </a:ln>
          <a:effectLst>
            <a:outerShdw blurRad="50800" dist="38100" dir="2700000" algn="tl" rotWithShape="0">
              <a:prstClr val="black">
                <a:alpha val="40000"/>
              </a:prstClr>
            </a:outerShdw>
          </a:effectLst>
        </p:spPr>
        <p:txBody>
          <a:bodyPr lIns="121872" tIns="60936" rIns="121872" bIns="60936" rtlCol="0" anchor="ctr"/>
          <a:lstStyle/>
          <a:p>
            <a:pPr algn="ctr" defTabSz="609133" eaLnBrk="0" hangingPunct="0">
              <a:defRPr/>
            </a:pPr>
            <a:endParaRPr lang="en-US" sz="1900" kern="0" dirty="0">
              <a:solidFill>
                <a:srgbClr val="FFFFFF"/>
              </a:solidFill>
              <a:latin typeface="Arial"/>
            </a:endParaRPr>
          </a:p>
        </p:txBody>
      </p:sp>
      <p:sp>
        <p:nvSpPr>
          <p:cNvPr id="157" name="TextBox 156"/>
          <p:cNvSpPr txBox="1"/>
          <p:nvPr/>
        </p:nvSpPr>
        <p:spPr>
          <a:xfrm>
            <a:off x="6483216" y="2084473"/>
            <a:ext cx="2307644" cy="707860"/>
          </a:xfrm>
          <a:prstGeom prst="rect">
            <a:avLst/>
          </a:prstGeom>
          <a:noFill/>
        </p:spPr>
        <p:txBody>
          <a:bodyPr wrap="square" lIns="121872" tIns="60936" rIns="121872" bIns="60936" rtlCol="0">
            <a:spAutoFit/>
          </a:bodyPr>
          <a:lstStyle/>
          <a:p>
            <a:pPr algn="ctr" defTabSz="609133"/>
            <a:r>
              <a:rPr lang="en-US" sz="1900" b="1" dirty="0">
                <a:solidFill>
                  <a:srgbClr val="00274C"/>
                </a:solidFill>
                <a:latin typeface="Corbel"/>
                <a:cs typeface="Corbel"/>
              </a:rPr>
              <a:t>MapR</a:t>
            </a:r>
            <a:endParaRPr lang="en-US" b="1" dirty="0">
              <a:solidFill>
                <a:srgbClr val="00274C"/>
              </a:solidFill>
              <a:latin typeface="Corbel"/>
              <a:cs typeface="Corbel"/>
            </a:endParaRPr>
          </a:p>
          <a:p>
            <a:pPr algn="ctr" defTabSz="609133"/>
            <a:r>
              <a:rPr lang="en-US" sz="1900" b="1" dirty="0">
                <a:solidFill>
                  <a:srgbClr val="00274C"/>
                </a:solidFill>
                <a:latin typeface="Corbel"/>
                <a:cs typeface="Corbel"/>
              </a:rPr>
              <a:t>Afloat</a:t>
            </a:r>
          </a:p>
        </p:txBody>
      </p:sp>
      <p:sp>
        <p:nvSpPr>
          <p:cNvPr id="91" name="Left-Right Arrow 90"/>
          <p:cNvSpPr/>
          <p:nvPr/>
        </p:nvSpPr>
        <p:spPr bwMode="auto">
          <a:xfrm>
            <a:off x="3824179" y="2586238"/>
            <a:ext cx="3000164" cy="595104"/>
          </a:xfrm>
          <a:prstGeom prst="leftRightArrow">
            <a:avLst/>
          </a:prstGeom>
          <a:solidFill>
            <a:srgbClr val="3366FF">
              <a:alpha val="67000"/>
            </a:srgbClr>
          </a:solidFill>
          <a:ln w="38100" algn="ctr">
            <a:solidFill>
              <a:schemeClr val="bg2">
                <a:alpha val="83000"/>
              </a:schemeClr>
            </a:solidFill>
            <a:round/>
            <a:headEnd/>
            <a:tailEnd/>
          </a:ln>
        </p:spPr>
        <p:txBody>
          <a:bodyPr rtlCol="0" anchor="ctr"/>
          <a:lstStyle/>
          <a:p>
            <a:pPr algn="ctr" eaLnBrk="0" hangingPunct="0"/>
            <a:endParaRPr lang="en-US" dirty="0">
              <a:solidFill>
                <a:srgbClr val="FFFFFF"/>
              </a:solidFill>
            </a:endParaRPr>
          </a:p>
        </p:txBody>
      </p:sp>
      <p:sp>
        <p:nvSpPr>
          <p:cNvPr id="170" name="Rectangle 169"/>
          <p:cNvSpPr/>
          <p:nvPr/>
        </p:nvSpPr>
        <p:spPr bwMode="auto">
          <a:xfrm>
            <a:off x="115606" y="2329452"/>
            <a:ext cx="1739607" cy="4103336"/>
          </a:xfrm>
          <a:prstGeom prst="rect">
            <a:avLst/>
          </a:prstGeom>
          <a:solidFill>
            <a:schemeClr val="accent6">
              <a:lumMod val="20000"/>
              <a:lumOff val="80000"/>
              <a:alpha val="90000"/>
            </a:schemeClr>
          </a:solidFill>
          <a:ln w="28575" cmpd="sng" algn="ctr">
            <a:solidFill>
              <a:schemeClr val="accent2">
                <a:lumMod val="75000"/>
              </a:schemeClr>
            </a:solidFill>
            <a:round/>
            <a:headEnd/>
            <a:tailEnd/>
          </a:ln>
          <a:effectLst>
            <a:outerShdw blurRad="50800" dist="38100" dir="2700000" algn="tl" rotWithShape="0">
              <a:srgbClr val="000000">
                <a:alpha val="43000"/>
              </a:srgbClr>
            </a:outerShdw>
          </a:effectLst>
        </p:spPr>
        <p:txBody>
          <a:bodyPr lIns="91440" tIns="91440" bIns="91440" rtlCol="0" anchor="t" anchorCtr="0"/>
          <a:lstStyle/>
          <a:p>
            <a:pPr eaLnBrk="0" hangingPunct="0"/>
            <a:r>
              <a:rPr lang="en-US" sz="1600" b="1" dirty="0">
                <a:latin typeface="Corbel"/>
                <a:cs typeface="Corbel"/>
              </a:rPr>
              <a:t> /ship1/</a:t>
            </a:r>
          </a:p>
          <a:p>
            <a:pPr eaLnBrk="0" hangingPunct="0"/>
            <a:r>
              <a:rPr lang="en-US" sz="1600" b="1" dirty="0">
                <a:latin typeface="Corbel"/>
                <a:cs typeface="Corbel"/>
              </a:rPr>
              <a:t> /ship2/</a:t>
            </a: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endParaRPr lang="en-US" sz="1600" b="1" dirty="0">
              <a:latin typeface="Corbel"/>
              <a:cs typeface="Corbel"/>
            </a:endParaRPr>
          </a:p>
          <a:p>
            <a:pPr eaLnBrk="0" hangingPunct="0"/>
            <a:r>
              <a:rPr lang="en-US" sz="1600" b="1" dirty="0">
                <a:latin typeface="Corbel"/>
                <a:cs typeface="Corbel"/>
              </a:rPr>
              <a:t> /ship4/</a:t>
            </a:r>
          </a:p>
          <a:p>
            <a:pPr eaLnBrk="0" hangingPunct="0"/>
            <a:r>
              <a:rPr lang="en-US" sz="1600" b="1" dirty="0">
                <a:latin typeface="Corbel"/>
                <a:cs typeface="Corbel"/>
              </a:rPr>
              <a:t> /ship5/</a:t>
            </a:r>
          </a:p>
          <a:p>
            <a:pPr eaLnBrk="0" hangingPunct="0"/>
            <a:r>
              <a:rPr lang="en-US" sz="1600" b="1" dirty="0">
                <a:latin typeface="Corbel"/>
                <a:cs typeface="Corbel"/>
              </a:rPr>
              <a:t> /ship6/</a:t>
            </a:r>
          </a:p>
        </p:txBody>
      </p:sp>
      <p:grpSp>
        <p:nvGrpSpPr>
          <p:cNvPr id="14" name="Group 13"/>
          <p:cNvGrpSpPr/>
          <p:nvPr/>
        </p:nvGrpSpPr>
        <p:grpSpPr>
          <a:xfrm>
            <a:off x="116651" y="2995651"/>
            <a:ext cx="2300695" cy="2490839"/>
            <a:chOff x="116651" y="3121154"/>
            <a:chExt cx="2300695" cy="2490839"/>
          </a:xfrm>
        </p:grpSpPr>
        <p:grpSp>
          <p:nvGrpSpPr>
            <p:cNvPr id="88" name="Group 87"/>
            <p:cNvGrpSpPr/>
            <p:nvPr/>
          </p:nvGrpSpPr>
          <p:grpSpPr>
            <a:xfrm>
              <a:off x="116651" y="3121154"/>
              <a:ext cx="2300695" cy="2490839"/>
              <a:chOff x="3703757" y="3703808"/>
              <a:chExt cx="2300695" cy="2490839"/>
            </a:xfrm>
          </p:grpSpPr>
          <p:sp>
            <p:nvSpPr>
              <p:cNvPr id="26" name="Rectangle 25"/>
              <p:cNvSpPr/>
              <p:nvPr/>
            </p:nvSpPr>
            <p:spPr bwMode="auto">
              <a:xfrm>
                <a:off x="3703757" y="3734044"/>
                <a:ext cx="2300695" cy="2460603"/>
              </a:xfrm>
              <a:prstGeom prst="rect">
                <a:avLst/>
              </a:prstGeom>
              <a:solidFill>
                <a:schemeClr val="bg1"/>
              </a:solidFill>
              <a:ln w="28575" cmpd="sng" algn="ctr">
                <a:solidFill>
                  <a:schemeClr val="accent2">
                    <a:lumMod val="75000"/>
                  </a:schemeClr>
                </a:solidFill>
                <a:round/>
                <a:headEnd/>
                <a:tailEnd/>
              </a:ln>
              <a:effectLst>
                <a:outerShdw blurRad="50800" dist="38100" dir="2700000" algn="tl" rotWithShape="0">
                  <a:srgbClr val="000000">
                    <a:alpha val="43000"/>
                  </a:srgbClr>
                </a:outerShdw>
              </a:effectLst>
            </p:spPr>
            <p:txBody>
              <a:bodyPr rtlCol="0" anchor="ctr"/>
              <a:lstStyle/>
              <a:p>
                <a:pPr algn="ctr" eaLnBrk="0" hangingPunct="0"/>
                <a:endParaRPr lang="en-US" dirty="0">
                  <a:solidFill>
                    <a:srgbClr val="FFFFFF"/>
                  </a:solidFill>
                </a:endParaRPr>
              </a:p>
            </p:txBody>
          </p:sp>
          <p:sp>
            <p:nvSpPr>
              <p:cNvPr id="171" name="Rectangle 170"/>
              <p:cNvSpPr/>
              <p:nvPr/>
            </p:nvSpPr>
            <p:spPr bwMode="auto">
              <a:xfrm>
                <a:off x="3718875" y="3703808"/>
                <a:ext cx="2022697" cy="493669"/>
              </a:xfrm>
              <a:prstGeom prst="rect">
                <a:avLst/>
              </a:prstGeom>
              <a:noFill/>
              <a:ln w="28575" cmpd="sng" algn="ctr">
                <a:noFill/>
                <a:round/>
                <a:headEnd/>
                <a:tailEnd/>
              </a:ln>
              <a:effectLst/>
            </p:spPr>
            <p:txBody>
              <a:bodyPr lIns="91440" rtlCol="0" anchor="ctr"/>
              <a:lstStyle/>
              <a:p>
                <a:pPr eaLnBrk="0" hangingPunct="0"/>
                <a:r>
                  <a:rPr lang="en-US" sz="1600" b="1" dirty="0">
                    <a:latin typeface="Corbel"/>
                    <a:cs typeface="Corbel"/>
                  </a:rPr>
                  <a:t> /ship3/mission-data</a:t>
                </a:r>
              </a:p>
            </p:txBody>
          </p:sp>
        </p:grpSp>
        <p:grpSp>
          <p:nvGrpSpPr>
            <p:cNvPr id="60" name="Group 59"/>
            <p:cNvGrpSpPr/>
            <p:nvPr/>
          </p:nvGrpSpPr>
          <p:grpSpPr>
            <a:xfrm>
              <a:off x="279219" y="3638414"/>
              <a:ext cx="1967280" cy="1867753"/>
              <a:chOff x="8702330" y="3295094"/>
              <a:chExt cx="1967280" cy="1867753"/>
            </a:xfrm>
          </p:grpSpPr>
          <p:pic>
            <p:nvPicPr>
              <p:cNvPr id="61" name="Picture 60"/>
              <p:cNvPicPr>
                <a:picLocks noChangeAspect="1"/>
              </p:cNvPicPr>
              <p:nvPr/>
            </p:nvPicPr>
            <p:blipFill>
              <a:blip r:embed="rId6">
                <a:grayscl/>
              </a:blip>
              <a:stretch>
                <a:fillRect/>
              </a:stretch>
            </p:blipFill>
            <p:spPr>
              <a:xfrm>
                <a:off x="9714585" y="3340935"/>
                <a:ext cx="586319" cy="586472"/>
              </a:xfrm>
              <a:prstGeom prst="rect">
                <a:avLst/>
              </a:prstGeom>
            </p:spPr>
          </p:pic>
          <p:pic>
            <p:nvPicPr>
              <p:cNvPr id="62" name="Picture 61" descr="DataSources_50k_SensorData.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50647" y="4339615"/>
                <a:ext cx="524620" cy="524620"/>
              </a:xfrm>
              <a:prstGeom prst="rect">
                <a:avLst/>
              </a:prstGeom>
            </p:spPr>
          </p:pic>
          <p:pic>
            <p:nvPicPr>
              <p:cNvPr id="63" name="Picture 62" descr="DataSources_50k_JS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40697" y="3313613"/>
                <a:ext cx="628913" cy="628912"/>
              </a:xfrm>
              <a:prstGeom prst="rect">
                <a:avLst/>
              </a:prstGeom>
            </p:spPr>
          </p:pic>
          <p:sp>
            <p:nvSpPr>
              <p:cNvPr id="64" name="TextBox 63"/>
              <p:cNvSpPr txBox="1"/>
              <p:nvPr/>
            </p:nvSpPr>
            <p:spPr>
              <a:xfrm>
                <a:off x="8702330" y="4793564"/>
                <a:ext cx="911987" cy="369283"/>
              </a:xfrm>
              <a:prstGeom prst="rect">
                <a:avLst/>
              </a:prstGeom>
              <a:noFill/>
            </p:spPr>
            <p:txBody>
              <a:bodyPr wrap="square" lIns="121872" tIns="60936" rIns="121872" bIns="60936" rtlCol="0">
                <a:spAutoFit/>
              </a:bodyPr>
              <a:lstStyle/>
              <a:p>
                <a:pPr algn="ctr" defTabSz="609133"/>
                <a:r>
                  <a:rPr lang="en-US" sz="1600" b="1" dirty="0">
                    <a:solidFill>
                      <a:srgbClr val="00274C"/>
                    </a:solidFill>
                    <a:latin typeface="Arial"/>
                  </a:rPr>
                  <a:t>Files</a:t>
                </a:r>
              </a:p>
            </p:txBody>
          </p:sp>
          <p:sp>
            <p:nvSpPr>
              <p:cNvPr id="65" name="TextBox 64"/>
              <p:cNvSpPr txBox="1"/>
              <p:nvPr/>
            </p:nvSpPr>
            <p:spPr>
              <a:xfrm>
                <a:off x="9635473" y="3924224"/>
                <a:ext cx="1025865" cy="369283"/>
              </a:xfrm>
              <a:prstGeom prst="rect">
                <a:avLst/>
              </a:prstGeom>
              <a:noFill/>
            </p:spPr>
            <p:txBody>
              <a:bodyPr wrap="square" lIns="121872" tIns="60936" rIns="121872" bIns="60936" rtlCol="0">
                <a:spAutoFit/>
              </a:bodyPr>
              <a:lstStyle/>
              <a:p>
                <a:pPr algn="ctr" defTabSz="609133"/>
                <a:r>
                  <a:rPr lang="en-US" sz="1600" b="1" dirty="0">
                    <a:solidFill>
                      <a:srgbClr val="00274C"/>
                    </a:solidFill>
                    <a:latin typeface="Arial"/>
                  </a:rPr>
                  <a:t>Tables</a:t>
                </a:r>
              </a:p>
            </p:txBody>
          </p:sp>
          <p:sp>
            <p:nvSpPr>
              <p:cNvPr id="66" name="TextBox 65"/>
              <p:cNvSpPr txBox="1"/>
              <p:nvPr/>
            </p:nvSpPr>
            <p:spPr>
              <a:xfrm>
                <a:off x="9582207" y="4793564"/>
                <a:ext cx="1079131" cy="369283"/>
              </a:xfrm>
              <a:prstGeom prst="rect">
                <a:avLst/>
              </a:prstGeom>
              <a:noFill/>
            </p:spPr>
            <p:txBody>
              <a:bodyPr wrap="square" lIns="121872" tIns="60936" rIns="121872" bIns="60936" rtlCol="0">
                <a:spAutoFit/>
              </a:bodyPr>
              <a:lstStyle/>
              <a:p>
                <a:pPr algn="ctr" defTabSz="609133"/>
                <a:r>
                  <a:rPr lang="en-US" sz="1600" b="1" dirty="0">
                    <a:solidFill>
                      <a:srgbClr val="00274C"/>
                    </a:solidFill>
                    <a:latin typeface="Arial"/>
                  </a:rPr>
                  <a:t>Streams</a:t>
                </a:r>
              </a:p>
            </p:txBody>
          </p:sp>
          <p:grpSp>
            <p:nvGrpSpPr>
              <p:cNvPr id="67" name="Group 66"/>
              <p:cNvGrpSpPr/>
              <p:nvPr/>
            </p:nvGrpSpPr>
            <p:grpSpPr>
              <a:xfrm>
                <a:off x="8797642" y="3295094"/>
                <a:ext cx="801557" cy="1468234"/>
                <a:chOff x="8812760" y="3340448"/>
                <a:chExt cx="801557" cy="1468234"/>
              </a:xfrm>
            </p:grpSpPr>
            <p:pic>
              <p:nvPicPr>
                <p:cNvPr id="68" name="Picture 67" descr="DataSources_50k_Video.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59291" y="4378567"/>
                  <a:ext cx="430114" cy="430115"/>
                </a:xfrm>
                <a:prstGeom prst="rect">
                  <a:avLst/>
                </a:prstGeom>
              </p:spPr>
            </p:pic>
            <p:pic>
              <p:nvPicPr>
                <p:cNvPr id="69" name="Picture 68" descr="DataSources_50k_CSV.png"/>
                <p:cNvPicPr>
                  <a:picLocks noChangeAspect="1"/>
                </p:cNvPicPr>
                <p:nvPr/>
              </p:nvPicPr>
              <p:blipFill rotWithShape="1">
                <a:blip r:embed="rId10" cstate="print">
                  <a:extLst>
                    <a:ext uri="{28A0092B-C50C-407E-A947-70E740481C1C}">
                      <a14:useLocalDpi xmlns:a14="http://schemas.microsoft.com/office/drawing/2010/main"/>
                    </a:ext>
                  </a:extLst>
                </a:blip>
                <a:srcRect t="34837"/>
                <a:stretch/>
              </p:blipFill>
              <p:spPr>
                <a:xfrm>
                  <a:off x="8973983" y="4060044"/>
                  <a:ext cx="640334" cy="417262"/>
                </a:xfrm>
                <a:prstGeom prst="rect">
                  <a:avLst/>
                </a:prstGeom>
              </p:spPr>
            </p:pic>
            <p:pic>
              <p:nvPicPr>
                <p:cNvPr id="70" name="Picture 69" descr="DataSources_50k_MicrosoftOffic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812760" y="3340448"/>
                  <a:ext cx="801557" cy="801557"/>
                </a:xfrm>
                <a:prstGeom prst="rect">
                  <a:avLst/>
                </a:prstGeom>
              </p:spPr>
            </p:pic>
          </p:grpSp>
        </p:grpSp>
      </p:grpSp>
      <p:pic>
        <p:nvPicPr>
          <p:cNvPr id="48" name="Picture 47"/>
          <p:cNvPicPr>
            <a:picLocks noChangeAspect="1"/>
          </p:cNvPicPr>
          <p:nvPr/>
        </p:nvPicPr>
        <p:blipFill>
          <a:blip r:embed="rId12"/>
          <a:stretch>
            <a:fillRect/>
          </a:stretch>
        </p:blipFill>
        <p:spPr>
          <a:xfrm>
            <a:off x="9782308" y="4412722"/>
            <a:ext cx="1755327" cy="838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7" name="Picture 116" descr="comp_analyst.jpg"/>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512158" y="5496569"/>
            <a:ext cx="916272" cy="9357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7" name="Group 6"/>
          <p:cNvGrpSpPr/>
          <p:nvPr/>
        </p:nvGrpSpPr>
        <p:grpSpPr>
          <a:xfrm>
            <a:off x="4471522" y="2946125"/>
            <a:ext cx="2480384" cy="2660825"/>
            <a:chOff x="4567058" y="2946125"/>
            <a:chExt cx="2480384" cy="2660825"/>
          </a:xfrm>
        </p:grpSpPr>
        <p:sp>
          <p:nvSpPr>
            <p:cNvPr id="160" name="Rectangle 159"/>
            <p:cNvSpPr/>
            <p:nvPr/>
          </p:nvSpPr>
          <p:spPr bwMode="auto">
            <a:xfrm>
              <a:off x="4746747" y="3146347"/>
              <a:ext cx="2300695" cy="2460603"/>
            </a:xfrm>
            <a:prstGeom prst="rect">
              <a:avLst/>
            </a:prstGeom>
            <a:solidFill>
              <a:schemeClr val="bg1"/>
            </a:solidFill>
            <a:ln w="28575" cmpd="sng" algn="ctr">
              <a:solidFill>
                <a:schemeClr val="accent2">
                  <a:lumMod val="75000"/>
                </a:schemeClr>
              </a:solidFill>
              <a:round/>
              <a:headEnd/>
              <a:tailEnd/>
            </a:ln>
            <a:effectLst>
              <a:outerShdw blurRad="50800" dist="38100" dir="2700000" algn="tl" rotWithShape="0">
                <a:srgbClr val="000000">
                  <a:alpha val="43000"/>
                </a:srgbClr>
              </a:outerShdw>
            </a:effectLst>
          </p:spPr>
          <p:txBody>
            <a:bodyPr rtlCol="0" anchor="ctr"/>
            <a:lstStyle/>
            <a:p>
              <a:pPr algn="ctr" eaLnBrk="0" hangingPunct="0"/>
              <a:endParaRPr lang="en-US" dirty="0">
                <a:solidFill>
                  <a:srgbClr val="FFFFFF"/>
                </a:solidFill>
              </a:endParaRPr>
            </a:p>
          </p:txBody>
        </p:sp>
        <p:grpSp>
          <p:nvGrpSpPr>
            <p:cNvPr id="5" name="Group 4"/>
            <p:cNvGrpSpPr/>
            <p:nvPr/>
          </p:nvGrpSpPr>
          <p:grpSpPr>
            <a:xfrm>
              <a:off x="4974336" y="3594175"/>
              <a:ext cx="1967280" cy="1867753"/>
              <a:chOff x="8702330" y="3295094"/>
              <a:chExt cx="1967280" cy="1867753"/>
            </a:xfrm>
          </p:grpSpPr>
          <p:pic>
            <p:nvPicPr>
              <p:cNvPr id="162" name="Picture 161"/>
              <p:cNvPicPr>
                <a:picLocks noChangeAspect="1"/>
              </p:cNvPicPr>
              <p:nvPr/>
            </p:nvPicPr>
            <p:blipFill>
              <a:blip r:embed="rId6">
                <a:grayscl/>
              </a:blip>
              <a:stretch>
                <a:fillRect/>
              </a:stretch>
            </p:blipFill>
            <p:spPr>
              <a:xfrm>
                <a:off x="9714585" y="3340935"/>
                <a:ext cx="586319" cy="586472"/>
              </a:xfrm>
              <a:prstGeom prst="rect">
                <a:avLst/>
              </a:prstGeom>
            </p:spPr>
          </p:pic>
          <p:pic>
            <p:nvPicPr>
              <p:cNvPr id="163" name="Picture 162" descr="DataSources_50k_SensorData.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50647" y="4339615"/>
                <a:ext cx="524620" cy="524620"/>
              </a:xfrm>
              <a:prstGeom prst="rect">
                <a:avLst/>
              </a:prstGeom>
            </p:spPr>
          </p:pic>
          <p:pic>
            <p:nvPicPr>
              <p:cNvPr id="164" name="Picture 163" descr="DataSources_50k_JS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40697" y="3313613"/>
                <a:ext cx="628913" cy="628912"/>
              </a:xfrm>
              <a:prstGeom prst="rect">
                <a:avLst/>
              </a:prstGeom>
            </p:spPr>
          </p:pic>
          <p:sp>
            <p:nvSpPr>
              <p:cNvPr id="165" name="TextBox 164"/>
              <p:cNvSpPr txBox="1"/>
              <p:nvPr/>
            </p:nvSpPr>
            <p:spPr>
              <a:xfrm>
                <a:off x="8702330" y="4793564"/>
                <a:ext cx="911987" cy="369283"/>
              </a:xfrm>
              <a:prstGeom prst="rect">
                <a:avLst/>
              </a:prstGeom>
              <a:noFill/>
            </p:spPr>
            <p:txBody>
              <a:bodyPr wrap="square" lIns="121872" tIns="60936" rIns="121872" bIns="60936" rtlCol="0">
                <a:spAutoFit/>
              </a:bodyPr>
              <a:lstStyle/>
              <a:p>
                <a:pPr algn="ctr" defTabSz="609133"/>
                <a:r>
                  <a:rPr lang="en-US" sz="1600" b="1" dirty="0">
                    <a:solidFill>
                      <a:srgbClr val="00274C"/>
                    </a:solidFill>
                    <a:latin typeface="Arial"/>
                  </a:rPr>
                  <a:t>Files</a:t>
                </a:r>
              </a:p>
            </p:txBody>
          </p:sp>
          <p:sp>
            <p:nvSpPr>
              <p:cNvPr id="166" name="TextBox 165"/>
              <p:cNvSpPr txBox="1"/>
              <p:nvPr/>
            </p:nvSpPr>
            <p:spPr>
              <a:xfrm>
                <a:off x="9635473" y="3924224"/>
                <a:ext cx="1025865" cy="369283"/>
              </a:xfrm>
              <a:prstGeom prst="rect">
                <a:avLst/>
              </a:prstGeom>
              <a:noFill/>
            </p:spPr>
            <p:txBody>
              <a:bodyPr wrap="square" lIns="121872" tIns="60936" rIns="121872" bIns="60936" rtlCol="0">
                <a:spAutoFit/>
              </a:bodyPr>
              <a:lstStyle/>
              <a:p>
                <a:pPr algn="ctr" defTabSz="609133"/>
                <a:r>
                  <a:rPr lang="en-US" sz="1600" b="1" dirty="0">
                    <a:solidFill>
                      <a:srgbClr val="00274C"/>
                    </a:solidFill>
                    <a:latin typeface="Arial"/>
                  </a:rPr>
                  <a:t>Tables</a:t>
                </a:r>
              </a:p>
            </p:txBody>
          </p:sp>
          <p:sp>
            <p:nvSpPr>
              <p:cNvPr id="167" name="TextBox 166"/>
              <p:cNvSpPr txBox="1"/>
              <p:nvPr/>
            </p:nvSpPr>
            <p:spPr>
              <a:xfrm>
                <a:off x="9582207" y="4793564"/>
                <a:ext cx="1079131" cy="369283"/>
              </a:xfrm>
              <a:prstGeom prst="rect">
                <a:avLst/>
              </a:prstGeom>
              <a:noFill/>
            </p:spPr>
            <p:txBody>
              <a:bodyPr wrap="square" lIns="121872" tIns="60936" rIns="121872" bIns="60936" rtlCol="0">
                <a:spAutoFit/>
              </a:bodyPr>
              <a:lstStyle/>
              <a:p>
                <a:pPr algn="ctr" defTabSz="609133"/>
                <a:r>
                  <a:rPr lang="en-US" sz="1600" b="1" dirty="0">
                    <a:solidFill>
                      <a:srgbClr val="00274C"/>
                    </a:solidFill>
                    <a:latin typeface="Arial"/>
                  </a:rPr>
                  <a:t>Streams</a:t>
                </a:r>
              </a:p>
            </p:txBody>
          </p:sp>
          <p:grpSp>
            <p:nvGrpSpPr>
              <p:cNvPr id="3" name="Group 2"/>
              <p:cNvGrpSpPr/>
              <p:nvPr/>
            </p:nvGrpSpPr>
            <p:grpSpPr>
              <a:xfrm>
                <a:off x="8797642" y="3295094"/>
                <a:ext cx="801557" cy="1468234"/>
                <a:chOff x="8812760" y="3340448"/>
                <a:chExt cx="801557" cy="1468234"/>
              </a:xfrm>
            </p:grpSpPr>
            <p:pic>
              <p:nvPicPr>
                <p:cNvPr id="46" name="Picture 45" descr="DataSources_50k_Video.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59291" y="4378567"/>
                  <a:ext cx="430114" cy="430115"/>
                </a:xfrm>
                <a:prstGeom prst="rect">
                  <a:avLst/>
                </a:prstGeom>
              </p:spPr>
            </p:pic>
            <p:pic>
              <p:nvPicPr>
                <p:cNvPr id="44" name="Picture 43" descr="DataSources_50k_CSV.png"/>
                <p:cNvPicPr>
                  <a:picLocks noChangeAspect="1"/>
                </p:cNvPicPr>
                <p:nvPr/>
              </p:nvPicPr>
              <p:blipFill rotWithShape="1">
                <a:blip r:embed="rId10" cstate="print">
                  <a:extLst>
                    <a:ext uri="{28A0092B-C50C-407E-A947-70E740481C1C}">
                      <a14:useLocalDpi xmlns:a14="http://schemas.microsoft.com/office/drawing/2010/main"/>
                    </a:ext>
                  </a:extLst>
                </a:blip>
                <a:srcRect t="34837"/>
                <a:stretch/>
              </p:blipFill>
              <p:spPr>
                <a:xfrm>
                  <a:off x="8973983" y="4060044"/>
                  <a:ext cx="640334" cy="417262"/>
                </a:xfrm>
                <a:prstGeom prst="rect">
                  <a:avLst/>
                </a:prstGeom>
              </p:spPr>
            </p:pic>
            <p:pic>
              <p:nvPicPr>
                <p:cNvPr id="45" name="Picture 44" descr="DataSources_50k_MicrosoftOffic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812760" y="3340448"/>
                  <a:ext cx="801557" cy="801557"/>
                </a:xfrm>
                <a:prstGeom prst="rect">
                  <a:avLst/>
                </a:prstGeom>
              </p:spPr>
            </p:pic>
          </p:grpSp>
        </p:grpSp>
        <p:sp>
          <p:nvSpPr>
            <p:cNvPr id="169" name="Rectangle 168"/>
            <p:cNvSpPr/>
            <p:nvPr/>
          </p:nvSpPr>
          <p:spPr bwMode="auto">
            <a:xfrm>
              <a:off x="4567058" y="2946125"/>
              <a:ext cx="1739607" cy="473493"/>
            </a:xfrm>
            <a:prstGeom prst="rect">
              <a:avLst/>
            </a:prstGeom>
            <a:solidFill>
              <a:schemeClr val="accent6">
                <a:lumMod val="20000"/>
                <a:lumOff val="80000"/>
              </a:schemeClr>
            </a:solidFill>
            <a:ln w="28575" cmpd="sng" algn="ctr">
              <a:solidFill>
                <a:schemeClr val="accent2">
                  <a:lumMod val="75000"/>
                </a:schemeClr>
              </a:solidFill>
              <a:round/>
              <a:headEnd/>
              <a:tailEnd/>
            </a:ln>
            <a:effectLst>
              <a:outerShdw blurRad="50800" dist="38100" dir="2700000" algn="tl" rotWithShape="0">
                <a:srgbClr val="000000">
                  <a:alpha val="43000"/>
                </a:srgbClr>
              </a:outerShdw>
            </a:effectLst>
          </p:spPr>
          <p:txBody>
            <a:bodyPr rtlCol="0" anchor="ctr"/>
            <a:lstStyle/>
            <a:p>
              <a:pPr eaLnBrk="0" hangingPunct="0"/>
              <a:r>
                <a:rPr lang="en-US" sz="1600" b="1" dirty="0">
                  <a:latin typeface="Corbel"/>
                  <a:cs typeface="Corbel"/>
                </a:rPr>
                <a:t> /mission-data</a:t>
              </a:r>
            </a:p>
          </p:txBody>
        </p:sp>
      </p:grpSp>
      <p:sp>
        <p:nvSpPr>
          <p:cNvPr id="54" name="Oval 53"/>
          <p:cNvSpPr/>
          <p:nvPr/>
        </p:nvSpPr>
        <p:spPr bwMode="auto">
          <a:xfrm>
            <a:off x="9601055" y="1861353"/>
            <a:ext cx="2133044" cy="2133600"/>
          </a:xfrm>
          <a:prstGeom prst="ellipse">
            <a:avLst/>
          </a:prstGeom>
          <a:solidFill>
            <a:srgbClr val="00B0F0"/>
          </a:solidFill>
          <a:ln w="9525" algn="ctr">
            <a:noFill/>
            <a:round/>
            <a:headEnd/>
            <a:tailEnd/>
          </a:ln>
          <a:effectLst>
            <a:outerShdw blurRad="50800" dist="38100" dir="2700000" algn="tl" rotWithShape="0">
              <a:prstClr val="black">
                <a:alpha val="40000"/>
              </a:prstClr>
            </a:outerShdw>
          </a:effectLst>
        </p:spPr>
        <p:txBody>
          <a:bodyPr lIns="121872" tIns="60936" rIns="121872" bIns="60936" rtlCol="0" anchor="ctr"/>
          <a:lstStyle/>
          <a:p>
            <a:pPr algn="ctr" defTabSz="609133" eaLnBrk="0" hangingPunct="0">
              <a:defRPr/>
            </a:pPr>
            <a:endParaRPr lang="en-US" sz="1900" kern="0" dirty="0">
              <a:solidFill>
                <a:srgbClr val="FFFFFF"/>
              </a:solidFill>
              <a:latin typeface="Arial"/>
            </a:endParaRPr>
          </a:p>
        </p:txBody>
      </p:sp>
      <p:sp>
        <p:nvSpPr>
          <p:cNvPr id="55" name="TextBox 54"/>
          <p:cNvSpPr txBox="1"/>
          <p:nvPr/>
        </p:nvSpPr>
        <p:spPr>
          <a:xfrm>
            <a:off x="9513755" y="2045941"/>
            <a:ext cx="2307644" cy="707860"/>
          </a:xfrm>
          <a:prstGeom prst="rect">
            <a:avLst/>
          </a:prstGeom>
          <a:noFill/>
        </p:spPr>
        <p:txBody>
          <a:bodyPr wrap="square" lIns="121872" tIns="60936" rIns="121872" bIns="60936" rtlCol="0">
            <a:spAutoFit/>
          </a:bodyPr>
          <a:lstStyle/>
          <a:p>
            <a:pPr algn="ctr" defTabSz="609133"/>
            <a:r>
              <a:rPr lang="en-US" sz="1900" b="1" dirty="0">
                <a:solidFill>
                  <a:srgbClr val="00274C"/>
                </a:solidFill>
                <a:latin typeface="Corbel"/>
                <a:cs typeface="Corbel"/>
              </a:rPr>
              <a:t>MapR</a:t>
            </a:r>
            <a:endParaRPr lang="en-US" b="1" dirty="0">
              <a:solidFill>
                <a:srgbClr val="00274C"/>
              </a:solidFill>
              <a:latin typeface="Corbel"/>
              <a:cs typeface="Corbel"/>
            </a:endParaRPr>
          </a:p>
          <a:p>
            <a:pPr algn="ctr" defTabSz="609133"/>
            <a:r>
              <a:rPr lang="en-US" sz="1900" b="1" dirty="0">
                <a:solidFill>
                  <a:srgbClr val="00274C"/>
                </a:solidFill>
                <a:latin typeface="Corbel"/>
                <a:cs typeface="Corbel"/>
              </a:rPr>
              <a:t>Edge</a:t>
            </a:r>
          </a:p>
        </p:txBody>
      </p:sp>
      <p:pic>
        <p:nvPicPr>
          <p:cNvPr id="49" name="Picture 4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059356" y="2928153"/>
            <a:ext cx="1268071" cy="624344"/>
          </a:xfrm>
          <a:prstGeom prst="rect">
            <a:avLst/>
          </a:prstGeom>
        </p:spPr>
      </p:pic>
      <p:sp>
        <p:nvSpPr>
          <p:cNvPr id="57" name="Left-Right Arrow 56"/>
          <p:cNvSpPr/>
          <p:nvPr/>
        </p:nvSpPr>
        <p:spPr bwMode="auto">
          <a:xfrm>
            <a:off x="8337359" y="2383239"/>
            <a:ext cx="1705388" cy="595104"/>
          </a:xfrm>
          <a:prstGeom prst="leftRightArrow">
            <a:avLst/>
          </a:prstGeom>
          <a:solidFill>
            <a:srgbClr val="3366FF">
              <a:alpha val="67000"/>
            </a:srgbClr>
          </a:solidFill>
          <a:ln w="38100" algn="ctr">
            <a:solidFill>
              <a:schemeClr val="bg2">
                <a:alpha val="83000"/>
              </a:schemeClr>
            </a:solidFill>
            <a:round/>
            <a:headEnd/>
            <a:tailEnd/>
          </a:ln>
        </p:spPr>
        <p:txBody>
          <a:bodyPr rtlCol="0" anchor="ctr"/>
          <a:lstStyle/>
          <a:p>
            <a:pPr algn="ctr" eaLnBrk="0" hangingPunct="0"/>
            <a:endParaRPr lang="en-US" dirty="0">
              <a:solidFill>
                <a:srgbClr val="FFFFFF"/>
              </a:solidFill>
            </a:endParaRPr>
          </a:p>
        </p:txBody>
      </p:sp>
      <p:grpSp>
        <p:nvGrpSpPr>
          <p:cNvPr id="8" name="Group 7"/>
          <p:cNvGrpSpPr/>
          <p:nvPr/>
        </p:nvGrpSpPr>
        <p:grpSpPr>
          <a:xfrm>
            <a:off x="8512571" y="3133147"/>
            <a:ext cx="1349867" cy="1302579"/>
            <a:chOff x="8379940" y="3025710"/>
            <a:chExt cx="2300696" cy="2390264"/>
          </a:xfrm>
        </p:grpSpPr>
        <p:sp>
          <p:nvSpPr>
            <p:cNvPr id="59" name="Rectangle 58"/>
            <p:cNvSpPr/>
            <p:nvPr/>
          </p:nvSpPr>
          <p:spPr bwMode="auto">
            <a:xfrm>
              <a:off x="8379940" y="3025710"/>
              <a:ext cx="2300696" cy="2390264"/>
            </a:xfrm>
            <a:prstGeom prst="rect">
              <a:avLst/>
            </a:prstGeom>
            <a:solidFill>
              <a:schemeClr val="bg1"/>
            </a:solidFill>
            <a:ln w="28575" cmpd="sng" algn="ctr">
              <a:solidFill>
                <a:schemeClr val="accent2">
                  <a:lumMod val="75000"/>
                </a:schemeClr>
              </a:solidFill>
              <a:round/>
              <a:headEnd/>
              <a:tailEnd/>
            </a:ln>
            <a:effectLst>
              <a:outerShdw blurRad="50800" dist="38100" dir="2700000" algn="tl" rotWithShape="0">
                <a:srgbClr val="000000">
                  <a:alpha val="43000"/>
                </a:srgbClr>
              </a:outerShdw>
            </a:effectLst>
          </p:spPr>
          <p:txBody>
            <a:bodyPr rtlCol="0" anchor="ctr"/>
            <a:lstStyle/>
            <a:p>
              <a:pPr algn="ctr" eaLnBrk="0" hangingPunct="0"/>
              <a:endParaRPr lang="en-US" dirty="0">
                <a:solidFill>
                  <a:srgbClr val="FFFFFF"/>
                </a:solidFill>
              </a:endParaRPr>
            </a:p>
          </p:txBody>
        </p:sp>
        <p:grpSp>
          <p:nvGrpSpPr>
            <p:cNvPr id="71" name="Group 70"/>
            <p:cNvGrpSpPr/>
            <p:nvPr/>
          </p:nvGrpSpPr>
          <p:grpSpPr>
            <a:xfrm>
              <a:off x="8702839" y="3473538"/>
              <a:ext cx="1871968" cy="1569141"/>
              <a:chOff x="8797642" y="3295094"/>
              <a:chExt cx="1871968" cy="1569141"/>
            </a:xfrm>
          </p:grpSpPr>
          <p:pic>
            <p:nvPicPr>
              <p:cNvPr id="73" name="Picture 72"/>
              <p:cNvPicPr>
                <a:picLocks noChangeAspect="1"/>
              </p:cNvPicPr>
              <p:nvPr/>
            </p:nvPicPr>
            <p:blipFill>
              <a:blip r:embed="rId6">
                <a:grayscl/>
              </a:blip>
              <a:stretch>
                <a:fillRect/>
              </a:stretch>
            </p:blipFill>
            <p:spPr>
              <a:xfrm>
                <a:off x="9714585" y="3340935"/>
                <a:ext cx="586319" cy="586472"/>
              </a:xfrm>
              <a:prstGeom prst="rect">
                <a:avLst/>
              </a:prstGeom>
            </p:spPr>
          </p:pic>
          <p:pic>
            <p:nvPicPr>
              <p:cNvPr id="74" name="Picture 73" descr="DataSources_50k_SensorData.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50647" y="4339615"/>
                <a:ext cx="524620" cy="524620"/>
              </a:xfrm>
              <a:prstGeom prst="rect">
                <a:avLst/>
              </a:prstGeom>
            </p:spPr>
          </p:pic>
          <p:pic>
            <p:nvPicPr>
              <p:cNvPr id="75" name="Picture 74" descr="DataSources_50k_JS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40697" y="3313613"/>
                <a:ext cx="628913" cy="628912"/>
              </a:xfrm>
              <a:prstGeom prst="rect">
                <a:avLst/>
              </a:prstGeom>
            </p:spPr>
          </p:pic>
          <p:grpSp>
            <p:nvGrpSpPr>
              <p:cNvPr id="79" name="Group 78"/>
              <p:cNvGrpSpPr/>
              <p:nvPr/>
            </p:nvGrpSpPr>
            <p:grpSpPr>
              <a:xfrm>
                <a:off x="8797642" y="3295094"/>
                <a:ext cx="801557" cy="1468234"/>
                <a:chOff x="8812760" y="3340448"/>
                <a:chExt cx="801557" cy="1468234"/>
              </a:xfrm>
            </p:grpSpPr>
            <p:pic>
              <p:nvPicPr>
                <p:cNvPr id="80" name="Picture 79" descr="DataSources_50k_Video.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59291" y="4378567"/>
                  <a:ext cx="430114" cy="430115"/>
                </a:xfrm>
                <a:prstGeom prst="rect">
                  <a:avLst/>
                </a:prstGeom>
              </p:spPr>
            </p:pic>
            <p:pic>
              <p:nvPicPr>
                <p:cNvPr id="81" name="Picture 80" descr="DataSources_50k_CSV.png"/>
                <p:cNvPicPr>
                  <a:picLocks noChangeAspect="1"/>
                </p:cNvPicPr>
                <p:nvPr/>
              </p:nvPicPr>
              <p:blipFill rotWithShape="1">
                <a:blip r:embed="rId10" cstate="print">
                  <a:extLst>
                    <a:ext uri="{28A0092B-C50C-407E-A947-70E740481C1C}">
                      <a14:useLocalDpi xmlns:a14="http://schemas.microsoft.com/office/drawing/2010/main"/>
                    </a:ext>
                  </a:extLst>
                </a:blip>
                <a:srcRect t="34837"/>
                <a:stretch/>
              </p:blipFill>
              <p:spPr>
                <a:xfrm>
                  <a:off x="8973983" y="4060044"/>
                  <a:ext cx="640334" cy="417262"/>
                </a:xfrm>
                <a:prstGeom prst="rect">
                  <a:avLst/>
                </a:prstGeom>
              </p:spPr>
            </p:pic>
            <p:pic>
              <p:nvPicPr>
                <p:cNvPr id="82" name="Picture 81" descr="DataSources_50k_MicrosoftOffic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812760" y="3340448"/>
                  <a:ext cx="801557" cy="801557"/>
                </a:xfrm>
                <a:prstGeom prst="rect">
                  <a:avLst/>
                </a:prstGeom>
              </p:spPr>
            </p:pic>
          </p:grpSp>
        </p:grpSp>
      </p:grpSp>
      <p:sp>
        <p:nvSpPr>
          <p:cNvPr id="72" name="Rectangle 71"/>
          <p:cNvSpPr/>
          <p:nvPr/>
        </p:nvSpPr>
        <p:spPr bwMode="auto">
          <a:xfrm>
            <a:off x="8200250" y="2825488"/>
            <a:ext cx="1202622" cy="473493"/>
          </a:xfrm>
          <a:prstGeom prst="rect">
            <a:avLst/>
          </a:prstGeom>
          <a:solidFill>
            <a:schemeClr val="accent6">
              <a:lumMod val="20000"/>
              <a:lumOff val="80000"/>
            </a:schemeClr>
          </a:solidFill>
          <a:ln w="28575" cmpd="sng" algn="ctr">
            <a:solidFill>
              <a:schemeClr val="accent2">
                <a:lumMod val="75000"/>
              </a:schemeClr>
            </a:solidFill>
            <a:round/>
            <a:headEnd/>
            <a:tailEnd/>
          </a:ln>
          <a:effectLst>
            <a:outerShdw blurRad="50800" dist="38100" dir="2700000" algn="tl" rotWithShape="0">
              <a:srgbClr val="000000">
                <a:alpha val="43000"/>
              </a:srgbClr>
            </a:outerShdw>
          </a:effectLst>
        </p:spPr>
        <p:txBody>
          <a:bodyPr rtlCol="0" anchor="ctr"/>
          <a:lstStyle/>
          <a:p>
            <a:pPr eaLnBrk="0" hangingPunct="0"/>
            <a:r>
              <a:rPr lang="en-US" sz="1600" b="1">
                <a:latin typeface="Corbel"/>
                <a:cs typeface="Corbel"/>
              </a:rPr>
              <a:t> /../../</a:t>
            </a:r>
            <a:r>
              <a:rPr lang="en-US" sz="1600" b="1" dirty="0" err="1">
                <a:latin typeface="Corbel"/>
                <a:cs typeface="Corbel"/>
              </a:rPr>
              <a:t>isr</a:t>
            </a:r>
            <a:endParaRPr lang="en-US" sz="1600" b="1" dirty="0">
              <a:latin typeface="Corbel"/>
              <a:cs typeface="Corbel"/>
            </a:endParaRPr>
          </a:p>
        </p:txBody>
      </p:sp>
      <p:cxnSp>
        <p:nvCxnSpPr>
          <p:cNvPr id="83" name="Straight Connector 82"/>
          <p:cNvCxnSpPr>
            <a:stCxn id="48" idx="0"/>
            <a:endCxn id="54" idx="4"/>
          </p:cNvCxnSpPr>
          <p:nvPr/>
        </p:nvCxnSpPr>
        <p:spPr bwMode="auto">
          <a:xfrm flipV="1">
            <a:off x="10659972" y="3994953"/>
            <a:ext cx="7605" cy="417769"/>
          </a:xfrm>
          <a:prstGeom prst="line">
            <a:avLst/>
          </a:prstGeom>
          <a:noFill/>
          <a:ln w="38100" algn="ctr">
            <a:solidFill>
              <a:srgbClr val="00274C"/>
            </a:solidFill>
            <a:round/>
            <a:headEnd/>
            <a:tailEnd/>
          </a:ln>
        </p:spPr>
      </p:cxnSp>
      <p:sp>
        <p:nvSpPr>
          <p:cNvPr id="84" name="TextBox 83"/>
          <p:cNvSpPr txBox="1"/>
          <p:nvPr/>
        </p:nvSpPr>
        <p:spPr>
          <a:xfrm>
            <a:off x="9295315" y="1449913"/>
            <a:ext cx="2729312" cy="415472"/>
          </a:xfrm>
          <a:prstGeom prst="rect">
            <a:avLst/>
          </a:prstGeom>
          <a:noFill/>
        </p:spPr>
        <p:txBody>
          <a:bodyPr wrap="square" lIns="121872" tIns="60936" rIns="121872" bIns="60936" rtlCol="0">
            <a:spAutoFit/>
          </a:bodyPr>
          <a:lstStyle/>
          <a:p>
            <a:pPr algn="ctr" defTabSz="609133"/>
            <a:r>
              <a:rPr lang="en-US" sz="1900" b="1" dirty="0">
                <a:solidFill>
                  <a:srgbClr val="00274C"/>
                </a:solidFill>
                <a:latin typeface="Corbel"/>
                <a:cs typeface="Corbel"/>
              </a:rPr>
              <a:t>/uav7.ship3.afloat.dcgs</a:t>
            </a:r>
          </a:p>
        </p:txBody>
      </p:sp>
      <p:pic>
        <p:nvPicPr>
          <p:cNvPr id="85" name="Picture 84" descr="121368273.png"/>
          <p:cNvPicPr>
            <a:picLocks noChangeAspect="1"/>
          </p:cNvPicPr>
          <p:nvPr/>
        </p:nvPicPr>
        <p:blipFill rotWithShape="1">
          <a:blip r:embed="rId5">
            <a:extLst>
              <a:ext uri="{28A0092B-C50C-407E-A947-70E740481C1C}">
                <a14:useLocalDpi xmlns:a14="http://schemas.microsoft.com/office/drawing/2010/main" val="0"/>
              </a:ext>
            </a:extLst>
          </a:blip>
          <a:srcRect r="46622"/>
          <a:stretch/>
        </p:blipFill>
        <p:spPr>
          <a:xfrm>
            <a:off x="7315064" y="2799895"/>
            <a:ext cx="534337" cy="1087675"/>
          </a:xfrm>
          <a:prstGeom prst="rect">
            <a:avLst/>
          </a:prstGeom>
        </p:spPr>
      </p:pic>
      <p:sp>
        <p:nvSpPr>
          <p:cNvPr id="77" name="TextBox 76"/>
          <p:cNvSpPr txBox="1"/>
          <p:nvPr/>
        </p:nvSpPr>
        <p:spPr>
          <a:xfrm>
            <a:off x="9402872" y="6093845"/>
            <a:ext cx="2752417" cy="415450"/>
          </a:xfrm>
          <a:prstGeom prst="rect">
            <a:avLst/>
          </a:prstGeom>
          <a:noFill/>
        </p:spPr>
        <p:txBody>
          <a:bodyPr wrap="square" lIns="121872" tIns="60936" rIns="121872" bIns="60936" rtlCol="0">
            <a:spAutoFit/>
          </a:bodyPr>
          <a:lstStyle/>
          <a:p>
            <a:pPr algn="r" defTabSz="609133"/>
            <a:r>
              <a:rPr lang="en-US" sz="1900" b="1" dirty="0">
                <a:solidFill>
                  <a:srgbClr val="00274C"/>
                </a:solidFill>
                <a:latin typeface="Corbel"/>
                <a:cs typeface="Corbel"/>
              </a:rPr>
              <a:t>*notional architecture*</a:t>
            </a:r>
          </a:p>
        </p:txBody>
      </p:sp>
    </p:spTree>
    <p:extLst>
      <p:ext uri="{BB962C8B-B14F-4D97-AF65-F5344CB8AC3E}">
        <p14:creationId xmlns:p14="http://schemas.microsoft.com/office/powerpoint/2010/main" val="1336494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E7B44AB-55D5-EF40-8AB4-0A1EE0A9E5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55207"/>
            <a:ext cx="12204512" cy="6542504"/>
          </a:xfrm>
          <a:prstGeom prst="rect">
            <a:avLst/>
          </a:prstGeom>
        </p:spPr>
      </p:pic>
      <p:sp>
        <p:nvSpPr>
          <p:cNvPr id="4" name="Title 3">
            <a:extLst>
              <a:ext uri="{FF2B5EF4-FFF2-40B4-BE49-F238E27FC236}">
                <a16:creationId xmlns:a16="http://schemas.microsoft.com/office/drawing/2014/main" id="{3BBA21BD-5FCD-8A4E-AFEC-44E585C53815}"/>
              </a:ext>
            </a:extLst>
          </p:cNvPr>
          <p:cNvSpPr>
            <a:spLocks noGrp="1"/>
          </p:cNvSpPr>
          <p:nvPr>
            <p:ph type="title"/>
          </p:nvPr>
        </p:nvSpPr>
        <p:spPr/>
        <p:txBody>
          <a:bodyPr/>
          <a:lstStyle/>
          <a:p>
            <a:r>
              <a:rPr lang="en-US" dirty="0"/>
              <a:t>Global Data Replication</a:t>
            </a:r>
          </a:p>
        </p:txBody>
      </p:sp>
      <p:sp>
        <p:nvSpPr>
          <p:cNvPr id="7" name="Rectangle 6">
            <a:extLst>
              <a:ext uri="{FF2B5EF4-FFF2-40B4-BE49-F238E27FC236}">
                <a16:creationId xmlns:a16="http://schemas.microsoft.com/office/drawing/2014/main" id="{1549176B-18DB-9C45-93FE-73A3A87079C6}"/>
              </a:ext>
            </a:extLst>
          </p:cNvPr>
          <p:cNvSpPr/>
          <p:nvPr/>
        </p:nvSpPr>
        <p:spPr>
          <a:xfrm>
            <a:off x="5601488" y="3850369"/>
            <a:ext cx="985849" cy="391521"/>
          </a:xfrm>
          <a:prstGeom prst="rect">
            <a:avLst/>
          </a:prstGeom>
          <a:solidFill>
            <a:schemeClr val="bg1"/>
          </a:solidFill>
          <a:ln w="889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p>
        </p:txBody>
      </p:sp>
      <p:sp>
        <p:nvSpPr>
          <p:cNvPr id="16" name="Rectangle 15">
            <a:extLst>
              <a:ext uri="{FF2B5EF4-FFF2-40B4-BE49-F238E27FC236}">
                <a16:creationId xmlns:a16="http://schemas.microsoft.com/office/drawing/2014/main" id="{AC348D13-C022-1349-91E5-F2C7A37B59CF}"/>
              </a:ext>
            </a:extLst>
          </p:cNvPr>
          <p:cNvSpPr/>
          <p:nvPr/>
        </p:nvSpPr>
        <p:spPr>
          <a:xfrm>
            <a:off x="5601488" y="4572455"/>
            <a:ext cx="985849" cy="391521"/>
          </a:xfrm>
          <a:prstGeom prst="rect">
            <a:avLst/>
          </a:prstGeom>
          <a:solidFill>
            <a:schemeClr val="bg1"/>
          </a:solidFill>
          <a:ln w="889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p>
        </p:txBody>
      </p:sp>
      <p:sp>
        <p:nvSpPr>
          <p:cNvPr id="17" name="Rectangle 16">
            <a:extLst>
              <a:ext uri="{FF2B5EF4-FFF2-40B4-BE49-F238E27FC236}">
                <a16:creationId xmlns:a16="http://schemas.microsoft.com/office/drawing/2014/main" id="{C14F1933-D488-924C-AE9D-5335CC671911}"/>
              </a:ext>
            </a:extLst>
          </p:cNvPr>
          <p:cNvSpPr/>
          <p:nvPr/>
        </p:nvSpPr>
        <p:spPr>
          <a:xfrm>
            <a:off x="5601488" y="5294541"/>
            <a:ext cx="985849" cy="391521"/>
          </a:xfrm>
          <a:prstGeom prst="rect">
            <a:avLst/>
          </a:prstGeom>
          <a:solidFill>
            <a:schemeClr val="bg1"/>
          </a:solidFill>
          <a:ln w="889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p>
        </p:txBody>
      </p:sp>
      <p:grpSp>
        <p:nvGrpSpPr>
          <p:cNvPr id="89" name="Group 88">
            <a:extLst>
              <a:ext uri="{FF2B5EF4-FFF2-40B4-BE49-F238E27FC236}">
                <a16:creationId xmlns:a16="http://schemas.microsoft.com/office/drawing/2014/main" id="{C3BBE4E1-E388-1F42-89DF-88CFF53C47CE}"/>
              </a:ext>
            </a:extLst>
          </p:cNvPr>
          <p:cNvGrpSpPr/>
          <p:nvPr/>
        </p:nvGrpSpPr>
        <p:grpSpPr>
          <a:xfrm>
            <a:off x="2105283" y="4986067"/>
            <a:ext cx="2242430" cy="754287"/>
            <a:chOff x="2105283" y="4986067"/>
            <a:chExt cx="2242430" cy="754287"/>
          </a:xfrm>
        </p:grpSpPr>
        <p:sp>
          <p:nvSpPr>
            <p:cNvPr id="5" name="Rectangle 4">
              <a:extLst>
                <a:ext uri="{FF2B5EF4-FFF2-40B4-BE49-F238E27FC236}">
                  <a16:creationId xmlns:a16="http://schemas.microsoft.com/office/drawing/2014/main" id="{5EFC3D5D-E714-5742-A555-441F401E8606}"/>
                </a:ext>
              </a:extLst>
            </p:cNvPr>
            <p:cNvSpPr/>
            <p:nvPr/>
          </p:nvSpPr>
          <p:spPr>
            <a:xfrm>
              <a:off x="2105283" y="4986067"/>
              <a:ext cx="2242430" cy="754287"/>
            </a:xfrm>
            <a:prstGeom prst="rect">
              <a:avLst/>
            </a:prstGeom>
            <a:solidFill>
              <a:schemeClr val="bg1"/>
            </a:solidFill>
            <a:ln w="889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p>
          </p:txBody>
        </p:sp>
        <p:pic>
          <p:nvPicPr>
            <p:cNvPr id="20" name="Picture 19">
              <a:extLst>
                <a:ext uri="{FF2B5EF4-FFF2-40B4-BE49-F238E27FC236}">
                  <a16:creationId xmlns:a16="http://schemas.microsoft.com/office/drawing/2014/main" id="{A67D523C-76D9-A14D-AE62-A0F4168BCB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56050" y="5260035"/>
              <a:ext cx="1140896" cy="265155"/>
            </a:xfrm>
            <a:prstGeom prst="rect">
              <a:avLst/>
            </a:prstGeom>
          </p:spPr>
        </p:pic>
      </p:grpSp>
      <p:sp>
        <p:nvSpPr>
          <p:cNvPr id="21" name="Oval 20">
            <a:extLst>
              <a:ext uri="{FF2B5EF4-FFF2-40B4-BE49-F238E27FC236}">
                <a16:creationId xmlns:a16="http://schemas.microsoft.com/office/drawing/2014/main" id="{72017BA4-3D1D-4341-B7FD-0921DC22C02E}"/>
              </a:ext>
            </a:extLst>
          </p:cNvPr>
          <p:cNvSpPr>
            <a:spLocks noChangeAspect="1"/>
          </p:cNvSpPr>
          <p:nvPr/>
        </p:nvSpPr>
        <p:spPr>
          <a:xfrm>
            <a:off x="6002972" y="3360855"/>
            <a:ext cx="182880" cy="182880"/>
          </a:xfrm>
          <a:prstGeom prst="ellipse">
            <a:avLst/>
          </a:prstGeom>
          <a:solidFill>
            <a:schemeClr val="bg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B8314C2-20A7-8841-BD1F-28E7A853EFBA}"/>
              </a:ext>
            </a:extLst>
          </p:cNvPr>
          <p:cNvSpPr>
            <a:spLocks noChangeAspect="1"/>
          </p:cNvSpPr>
          <p:nvPr/>
        </p:nvSpPr>
        <p:spPr>
          <a:xfrm>
            <a:off x="6002972" y="2911825"/>
            <a:ext cx="182880" cy="182880"/>
          </a:xfrm>
          <a:prstGeom prst="ellipse">
            <a:avLst/>
          </a:prstGeom>
          <a:solidFill>
            <a:schemeClr val="bg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2664E1A-81EF-DC4B-B989-2A8BBE7963A9}"/>
              </a:ext>
            </a:extLst>
          </p:cNvPr>
          <p:cNvSpPr>
            <a:spLocks noChangeAspect="1"/>
          </p:cNvSpPr>
          <p:nvPr/>
        </p:nvSpPr>
        <p:spPr>
          <a:xfrm>
            <a:off x="6002972" y="2462796"/>
            <a:ext cx="182880" cy="182880"/>
          </a:xfrm>
          <a:prstGeom prst="ellipse">
            <a:avLst/>
          </a:prstGeom>
          <a:solidFill>
            <a:schemeClr val="bg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9F302E6B-C470-B34D-887D-E96FFAC15EE2}"/>
              </a:ext>
            </a:extLst>
          </p:cNvPr>
          <p:cNvGrpSpPr/>
          <p:nvPr/>
        </p:nvGrpSpPr>
        <p:grpSpPr>
          <a:xfrm>
            <a:off x="4637597" y="3337218"/>
            <a:ext cx="862259" cy="2153083"/>
            <a:chOff x="4637597" y="3337218"/>
            <a:chExt cx="862259" cy="2153083"/>
          </a:xfrm>
        </p:grpSpPr>
        <p:cxnSp>
          <p:nvCxnSpPr>
            <p:cNvPr id="25" name="Straight Connector 24">
              <a:extLst>
                <a:ext uri="{FF2B5EF4-FFF2-40B4-BE49-F238E27FC236}">
                  <a16:creationId xmlns:a16="http://schemas.microsoft.com/office/drawing/2014/main" id="{5CE4F17A-4540-DF41-AF7F-A3B38D5709F7}"/>
                </a:ext>
              </a:extLst>
            </p:cNvPr>
            <p:cNvCxnSpPr>
              <a:cxnSpLocks/>
            </p:cNvCxnSpPr>
            <p:nvPr/>
          </p:nvCxnSpPr>
          <p:spPr>
            <a:xfrm>
              <a:off x="4637597" y="5443514"/>
              <a:ext cx="836446" cy="46787"/>
            </a:xfrm>
            <a:prstGeom prst="line">
              <a:avLst/>
            </a:prstGeom>
            <a:ln w="5080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BE99A9-2565-EF45-8F90-7818FA2EBA70}"/>
                </a:ext>
              </a:extLst>
            </p:cNvPr>
            <p:cNvCxnSpPr>
              <a:cxnSpLocks/>
            </p:cNvCxnSpPr>
            <p:nvPr/>
          </p:nvCxnSpPr>
          <p:spPr>
            <a:xfrm flipV="1">
              <a:off x="4637597" y="4794344"/>
              <a:ext cx="836446" cy="400910"/>
            </a:xfrm>
            <a:prstGeom prst="line">
              <a:avLst/>
            </a:prstGeom>
            <a:ln w="5080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79E4E46-B63A-7B45-9B9D-F0110CD22977}"/>
                </a:ext>
              </a:extLst>
            </p:cNvPr>
            <p:cNvCxnSpPr>
              <a:cxnSpLocks/>
            </p:cNvCxnSpPr>
            <p:nvPr/>
          </p:nvCxnSpPr>
          <p:spPr>
            <a:xfrm flipV="1">
              <a:off x="4637597" y="4102444"/>
              <a:ext cx="836446" cy="861532"/>
            </a:xfrm>
            <a:prstGeom prst="line">
              <a:avLst/>
            </a:prstGeom>
            <a:ln w="5080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FF5400-0E0A-D845-8752-BEF36DCCBF7E}"/>
                </a:ext>
              </a:extLst>
            </p:cNvPr>
            <p:cNvCxnSpPr>
              <a:cxnSpLocks/>
            </p:cNvCxnSpPr>
            <p:nvPr/>
          </p:nvCxnSpPr>
          <p:spPr>
            <a:xfrm flipV="1">
              <a:off x="4651466" y="3337218"/>
              <a:ext cx="848390" cy="1314476"/>
            </a:xfrm>
            <a:prstGeom prst="line">
              <a:avLst/>
            </a:prstGeom>
            <a:ln w="50800">
              <a:prstDash val="sysDash"/>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87784A16-3403-3A47-B188-F13F6EB1DDFB}"/>
              </a:ext>
            </a:extLst>
          </p:cNvPr>
          <p:cNvSpPr/>
          <p:nvPr/>
        </p:nvSpPr>
        <p:spPr>
          <a:xfrm>
            <a:off x="7884150" y="2789092"/>
            <a:ext cx="1813984" cy="754287"/>
          </a:xfrm>
          <a:prstGeom prst="rect">
            <a:avLst/>
          </a:prstGeom>
          <a:solidFill>
            <a:schemeClr val="bg1"/>
          </a:solidFill>
          <a:ln w="889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p>
        </p:txBody>
      </p:sp>
      <p:sp>
        <p:nvSpPr>
          <p:cNvPr id="10" name="Rectangle 9">
            <a:extLst>
              <a:ext uri="{FF2B5EF4-FFF2-40B4-BE49-F238E27FC236}">
                <a16:creationId xmlns:a16="http://schemas.microsoft.com/office/drawing/2014/main" id="{6B2A3DF7-0372-0449-B326-C5106B5F57FE}"/>
              </a:ext>
            </a:extLst>
          </p:cNvPr>
          <p:cNvSpPr/>
          <p:nvPr/>
        </p:nvSpPr>
        <p:spPr>
          <a:xfrm>
            <a:off x="7884150" y="1727815"/>
            <a:ext cx="1813984" cy="754287"/>
          </a:xfrm>
          <a:prstGeom prst="rect">
            <a:avLst/>
          </a:prstGeom>
          <a:solidFill>
            <a:schemeClr val="bg1"/>
          </a:solidFill>
          <a:ln w="889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p>
        </p:txBody>
      </p:sp>
      <p:grpSp>
        <p:nvGrpSpPr>
          <p:cNvPr id="84" name="Group 83">
            <a:extLst>
              <a:ext uri="{FF2B5EF4-FFF2-40B4-BE49-F238E27FC236}">
                <a16:creationId xmlns:a16="http://schemas.microsoft.com/office/drawing/2014/main" id="{C014326E-2B1E-1046-9371-036CD84A7031}"/>
              </a:ext>
            </a:extLst>
          </p:cNvPr>
          <p:cNvGrpSpPr/>
          <p:nvPr/>
        </p:nvGrpSpPr>
        <p:grpSpPr>
          <a:xfrm>
            <a:off x="6828479" y="2554237"/>
            <a:ext cx="954039" cy="1398861"/>
            <a:chOff x="6828479" y="2554237"/>
            <a:chExt cx="954039" cy="1398861"/>
          </a:xfrm>
        </p:grpSpPr>
        <p:cxnSp>
          <p:nvCxnSpPr>
            <p:cNvPr id="55" name="Straight Connector 54">
              <a:extLst>
                <a:ext uri="{FF2B5EF4-FFF2-40B4-BE49-F238E27FC236}">
                  <a16:creationId xmlns:a16="http://schemas.microsoft.com/office/drawing/2014/main" id="{FF643A52-840D-C04D-AF2E-BC7BF46586B3}"/>
                </a:ext>
              </a:extLst>
            </p:cNvPr>
            <p:cNvCxnSpPr>
              <a:cxnSpLocks/>
            </p:cNvCxnSpPr>
            <p:nvPr/>
          </p:nvCxnSpPr>
          <p:spPr>
            <a:xfrm flipV="1">
              <a:off x="6828479" y="3216045"/>
              <a:ext cx="954039" cy="737053"/>
            </a:xfrm>
            <a:prstGeom prst="line">
              <a:avLst/>
            </a:prstGeom>
            <a:ln w="50800">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A0D6788-66FE-A542-9B04-BAFCE7A5B939}"/>
                </a:ext>
              </a:extLst>
            </p:cNvPr>
            <p:cNvCxnSpPr>
              <a:cxnSpLocks/>
            </p:cNvCxnSpPr>
            <p:nvPr/>
          </p:nvCxnSpPr>
          <p:spPr>
            <a:xfrm flipV="1">
              <a:off x="6828479" y="2554237"/>
              <a:ext cx="916161" cy="1155638"/>
            </a:xfrm>
            <a:prstGeom prst="line">
              <a:avLst/>
            </a:prstGeom>
            <a:ln w="50800">
              <a:prstDash val="sysDash"/>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73C7CC78-A483-1041-ABA8-6209B06E93BA}"/>
              </a:ext>
            </a:extLst>
          </p:cNvPr>
          <p:cNvSpPr txBox="1"/>
          <p:nvPr/>
        </p:nvSpPr>
        <p:spPr>
          <a:xfrm>
            <a:off x="3421446" y="2434896"/>
            <a:ext cx="2286588" cy="830997"/>
          </a:xfrm>
          <a:prstGeom prst="rect">
            <a:avLst/>
          </a:prstGeom>
          <a:solidFill>
            <a:schemeClr val="lt1">
              <a:alpha val="67000"/>
            </a:schemeClr>
          </a:solidFill>
        </p:spPr>
        <p:txBody>
          <a:bodyPr wrap="none" rtlCol="0">
            <a:spAutoFit/>
          </a:bodyPr>
          <a:lstStyle/>
          <a:p>
            <a:r>
              <a:rPr lang="en-US" b="1" dirty="0">
                <a:solidFill>
                  <a:schemeClr val="accent1"/>
                </a:solidFill>
                <a:latin typeface="Corbel" panose="020B0503020204020204" pitchFamily="34" charset="0"/>
              </a:rPr>
              <a:t>Replicate to </a:t>
            </a:r>
          </a:p>
          <a:p>
            <a:r>
              <a:rPr lang="en-US" b="1" dirty="0">
                <a:solidFill>
                  <a:schemeClr val="accent1"/>
                </a:solidFill>
                <a:latin typeface="Corbel" panose="020B0503020204020204" pitchFamily="34" charset="0"/>
              </a:rPr>
              <a:t>64 Destinations</a:t>
            </a:r>
          </a:p>
        </p:txBody>
      </p:sp>
      <p:sp>
        <p:nvSpPr>
          <p:cNvPr id="59" name="TextBox 58">
            <a:extLst>
              <a:ext uri="{FF2B5EF4-FFF2-40B4-BE49-F238E27FC236}">
                <a16:creationId xmlns:a16="http://schemas.microsoft.com/office/drawing/2014/main" id="{78720B65-C4CF-A440-8247-96472AD9C0C5}"/>
              </a:ext>
            </a:extLst>
          </p:cNvPr>
          <p:cNvSpPr txBox="1"/>
          <p:nvPr/>
        </p:nvSpPr>
        <p:spPr>
          <a:xfrm>
            <a:off x="9872306" y="2244498"/>
            <a:ext cx="1683859" cy="830997"/>
          </a:xfrm>
          <a:prstGeom prst="rect">
            <a:avLst/>
          </a:prstGeom>
          <a:noFill/>
        </p:spPr>
        <p:txBody>
          <a:bodyPr wrap="none" rtlCol="0">
            <a:spAutoFit/>
          </a:bodyPr>
          <a:lstStyle/>
          <a:p>
            <a:r>
              <a:rPr lang="en-US" b="1" dirty="0">
                <a:solidFill>
                  <a:schemeClr val="accent1"/>
                </a:solidFill>
                <a:latin typeface="Corbel" panose="020B0503020204020204" pitchFamily="34" charset="0"/>
              </a:rPr>
              <a:t>Replication</a:t>
            </a:r>
          </a:p>
          <a:p>
            <a:r>
              <a:rPr lang="en-US" b="1" dirty="0">
                <a:solidFill>
                  <a:schemeClr val="accent1"/>
                </a:solidFill>
                <a:latin typeface="Corbel" panose="020B0503020204020204" pitchFamily="34" charset="0"/>
              </a:rPr>
              <a:t>Chaining</a:t>
            </a:r>
          </a:p>
        </p:txBody>
      </p:sp>
      <p:sp>
        <p:nvSpPr>
          <p:cNvPr id="86" name="Content Placeholder 2">
            <a:extLst>
              <a:ext uri="{FF2B5EF4-FFF2-40B4-BE49-F238E27FC236}">
                <a16:creationId xmlns:a16="http://schemas.microsoft.com/office/drawing/2014/main" id="{ABF27BA7-68B7-6144-8170-C9C6839FC5A6}"/>
              </a:ext>
            </a:extLst>
          </p:cNvPr>
          <p:cNvSpPr txBox="1">
            <a:spLocks/>
          </p:cNvSpPr>
          <p:nvPr/>
        </p:nvSpPr>
        <p:spPr>
          <a:xfrm>
            <a:off x="8154217" y="3757986"/>
            <a:ext cx="3419615" cy="2292470"/>
          </a:xfrm>
          <a:prstGeom prst="rect">
            <a:avLst/>
          </a:prstGeom>
          <a:noFill/>
          <a:ln>
            <a:noFill/>
          </a:ln>
          <a:effectLst/>
        </p:spPr>
        <p:style>
          <a:lnRef idx="2">
            <a:schemeClr val="accent2"/>
          </a:lnRef>
          <a:fillRef idx="1">
            <a:schemeClr val="lt1"/>
          </a:fillRef>
          <a:effectRef idx="0">
            <a:schemeClr val="accent2"/>
          </a:effectRef>
          <a:fontRef idx="minor">
            <a:schemeClr val="dk1"/>
          </a:fontRef>
        </p:style>
        <p:txBody>
          <a:bodyPr wrap="square" lIns="45720" tIns="45720" rIns="45720" bIns="45720" anchor="ctr" anchorCtr="0">
            <a:noAutofit/>
          </a:bodyPr>
          <a:lstStyle>
            <a:defPPr marR="0" lvl="0" algn="l" rtl="0">
              <a:lnSpc>
                <a:spcPct val="100000"/>
              </a:lnSpc>
              <a:spcBef>
                <a:spcPts val="0"/>
              </a:spcBef>
              <a:spcAft>
                <a:spcPts val="0"/>
              </a:spcAft>
            </a:defPPr>
            <a:lvl1pPr marL="211137" marR="0" lvl="0" indent="-71437" algn="l" rtl="0">
              <a:lnSpc>
                <a:spcPct val="100000"/>
              </a:lnSpc>
              <a:spcBef>
                <a:spcPts val="440"/>
              </a:spcBef>
              <a:spcAft>
                <a:spcPts val="0"/>
              </a:spcAft>
              <a:buClr>
                <a:srgbClr val="000000"/>
              </a:buClr>
              <a:buSzPct val="100000"/>
              <a:buFont typeface="Arial"/>
              <a:buChar char="•"/>
              <a:defRPr sz="2200" b="0" i="0" u="none" strike="noStrike" cap="none">
                <a:solidFill>
                  <a:srgbClr val="000000"/>
                </a:solidFill>
                <a:latin typeface="Arial"/>
                <a:ea typeface="Arial"/>
                <a:cs typeface="Arial"/>
                <a:sym typeface="Arial"/>
              </a:defRPr>
            </a:lvl1pPr>
            <a:lvl2pPr marL="461962" marR="0" lvl="1" indent="-100012" algn="l" rtl="0">
              <a:lnSpc>
                <a:spcPct val="100000"/>
              </a:lnSpc>
              <a:spcBef>
                <a:spcPts val="380"/>
              </a:spcBef>
              <a:spcAft>
                <a:spcPts val="0"/>
              </a:spcAft>
              <a:buClr>
                <a:srgbClr val="000000"/>
              </a:buClr>
              <a:buSzPct val="100000"/>
              <a:buFont typeface="Arial"/>
              <a:buChar char="–"/>
              <a:defRPr sz="1900" b="0" i="0" u="none" strike="noStrike" cap="none">
                <a:solidFill>
                  <a:srgbClr val="000000"/>
                </a:solidFill>
                <a:latin typeface="Arial"/>
                <a:ea typeface="Arial"/>
                <a:cs typeface="Arial"/>
                <a:sym typeface="Arial"/>
              </a:defRPr>
            </a:lvl2pPr>
            <a:lvl3pPr marL="887939" marR="0" lvl="2" indent="-138639" algn="l" rtl="0">
              <a:lnSpc>
                <a:spcPct val="100000"/>
              </a:lnSpc>
              <a:spcBef>
                <a:spcPts val="32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3pPr>
            <a:lvl4pPr marL="1162866" marR="0" lvl="3" indent="-159566" algn="l" rtl="0">
              <a:lnSpc>
                <a:spcPct val="100000"/>
              </a:lnSpc>
              <a:spcBef>
                <a:spcPts val="280"/>
              </a:spcBef>
              <a:spcAft>
                <a:spcPts val="0"/>
              </a:spcAft>
              <a:buClr>
                <a:srgbClr val="000000"/>
              </a:buClr>
              <a:buSzPct val="100000"/>
              <a:buFont typeface="Arial"/>
              <a:buChar char="–"/>
              <a:defRPr sz="1400" b="0" i="0" u="none" strike="noStrike" cap="none">
                <a:solidFill>
                  <a:srgbClr val="000000"/>
                </a:solidFill>
                <a:latin typeface="Arial"/>
                <a:ea typeface="Arial"/>
                <a:cs typeface="Arial"/>
                <a:sym typeface="Arial"/>
              </a:defRPr>
            </a:lvl4pPr>
            <a:lvl5pPr marL="1431601" marR="0" lvl="4" indent="-161601" algn="l" rtl="0">
              <a:lnSpc>
                <a:spcPct val="100000"/>
              </a:lnSpc>
              <a:spcBef>
                <a:spcPts val="240"/>
              </a:spcBef>
              <a:spcAft>
                <a:spcPts val="0"/>
              </a:spcAft>
              <a:buClr>
                <a:srgbClr val="000000"/>
              </a:buClr>
              <a:buSzPct val="100000"/>
              <a:buFont typeface="Arial"/>
              <a:buChar char="»"/>
              <a:defRPr sz="1200" b="0" i="0" u="none" strike="noStrike" cap="none">
                <a:solidFill>
                  <a:srgbClr val="000000"/>
                </a:solidFill>
                <a:latin typeface="Arial"/>
                <a:ea typeface="Arial"/>
                <a:cs typeface="Arial"/>
                <a:sym typeface="Arial"/>
              </a:defRPr>
            </a:lvl5pPr>
            <a:lvl6pPr marL="2615060" marR="0" lvl="5" indent="-106810" algn="l" rtl="0">
              <a:lnSpc>
                <a:spcPct val="100000"/>
              </a:lnSpc>
              <a:spcBef>
                <a:spcPts val="42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6pPr>
            <a:lvl7pPr marL="3090528" marR="0" lvl="6" indent="-112378" algn="l" rtl="0">
              <a:lnSpc>
                <a:spcPct val="100000"/>
              </a:lnSpc>
              <a:spcBef>
                <a:spcPts val="42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7pPr>
            <a:lvl8pPr marL="3565993" marR="0" lvl="7" indent="-105243" algn="l" rtl="0">
              <a:lnSpc>
                <a:spcPct val="100000"/>
              </a:lnSpc>
              <a:spcBef>
                <a:spcPts val="42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8pPr>
            <a:lvl9pPr marL="4041458" marR="0" lvl="8" indent="-110808" algn="l" rtl="0">
              <a:lnSpc>
                <a:spcPct val="100000"/>
              </a:lnSpc>
              <a:spcBef>
                <a:spcPts val="42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9pPr>
          </a:lstStyle>
          <a:p>
            <a:pPr marL="0" indent="0" algn="r" defTabSz="914400">
              <a:spcBef>
                <a:spcPts val="0"/>
              </a:spcBef>
              <a:spcAft>
                <a:spcPts val="900"/>
              </a:spcAft>
              <a:buNone/>
            </a:pPr>
            <a:r>
              <a:rPr lang="en-US" sz="2000" kern="0" dirty="0">
                <a:solidFill>
                  <a:schemeClr val="tx1"/>
                </a:solidFill>
                <a:cs typeface="Calibri"/>
              </a:rPr>
              <a:t>File Mirroring</a:t>
            </a:r>
          </a:p>
          <a:p>
            <a:pPr marL="0" indent="0" algn="r" defTabSz="914400">
              <a:spcBef>
                <a:spcPts val="0"/>
              </a:spcBef>
              <a:spcAft>
                <a:spcPts val="900"/>
              </a:spcAft>
              <a:buNone/>
            </a:pPr>
            <a:r>
              <a:rPr lang="en-US" sz="2000" kern="0" dirty="0">
                <a:solidFill>
                  <a:schemeClr val="tx1"/>
                </a:solidFill>
                <a:cs typeface="Calibri"/>
              </a:rPr>
              <a:t>Active/Active Table </a:t>
            </a:r>
            <a:br>
              <a:rPr lang="en-US" sz="2000" kern="0" dirty="0">
                <a:solidFill>
                  <a:schemeClr val="tx1"/>
                </a:solidFill>
                <a:cs typeface="Calibri"/>
              </a:rPr>
            </a:br>
            <a:r>
              <a:rPr lang="en-US" sz="2000" kern="0" dirty="0">
                <a:solidFill>
                  <a:schemeClr val="tx1"/>
                </a:solidFill>
                <a:cs typeface="Calibri"/>
              </a:rPr>
              <a:t>&amp; Stream Replication</a:t>
            </a:r>
          </a:p>
          <a:p>
            <a:pPr marL="0" indent="0" algn="r" defTabSz="914400">
              <a:spcBef>
                <a:spcPts val="0"/>
              </a:spcBef>
              <a:spcAft>
                <a:spcPts val="900"/>
              </a:spcAft>
              <a:buNone/>
            </a:pPr>
            <a:r>
              <a:rPr lang="en-US" sz="2000" kern="0" dirty="0">
                <a:solidFill>
                  <a:schemeClr val="tx1"/>
                </a:solidFill>
                <a:cs typeface="Calibri"/>
              </a:rPr>
              <a:t>Minutes to Implement</a:t>
            </a:r>
          </a:p>
          <a:p>
            <a:pPr marL="0" indent="0" algn="r" defTabSz="914400">
              <a:spcBef>
                <a:spcPts val="0"/>
              </a:spcBef>
              <a:spcAft>
                <a:spcPts val="900"/>
              </a:spcAft>
              <a:buNone/>
            </a:pPr>
            <a:r>
              <a:rPr lang="en-US" sz="2000" kern="0" dirty="0">
                <a:solidFill>
                  <a:schemeClr val="tx1"/>
                </a:solidFill>
                <a:cs typeface="Calibri"/>
              </a:rPr>
              <a:t>Set and Forget</a:t>
            </a:r>
          </a:p>
          <a:p>
            <a:pPr marL="0" indent="0" algn="r" defTabSz="914400">
              <a:spcBef>
                <a:spcPts val="0"/>
              </a:spcBef>
              <a:spcAft>
                <a:spcPts val="900"/>
              </a:spcAft>
              <a:buNone/>
            </a:pPr>
            <a:r>
              <a:rPr lang="en-US" sz="2000" b="1" u="sng" kern="0" dirty="0">
                <a:solidFill>
                  <a:schemeClr val="tx1"/>
                </a:solidFill>
                <a:cs typeface="Calibri"/>
              </a:rPr>
              <a:t>Handled by the Platform</a:t>
            </a:r>
          </a:p>
        </p:txBody>
      </p:sp>
      <p:grpSp>
        <p:nvGrpSpPr>
          <p:cNvPr id="13" name="Group 12">
            <a:extLst>
              <a:ext uri="{FF2B5EF4-FFF2-40B4-BE49-F238E27FC236}">
                <a16:creationId xmlns:a16="http://schemas.microsoft.com/office/drawing/2014/main" id="{532CC56D-42F6-C541-BADB-CB55B94623C4}"/>
              </a:ext>
            </a:extLst>
          </p:cNvPr>
          <p:cNvGrpSpPr/>
          <p:nvPr/>
        </p:nvGrpSpPr>
        <p:grpSpPr>
          <a:xfrm>
            <a:off x="6247406" y="212860"/>
            <a:ext cx="4699658" cy="1227908"/>
            <a:chOff x="6247406" y="212860"/>
            <a:chExt cx="4699658" cy="1227908"/>
          </a:xfrm>
        </p:grpSpPr>
        <p:sp>
          <p:nvSpPr>
            <p:cNvPr id="9" name="Curved Down Arrow 8">
              <a:extLst>
                <a:ext uri="{FF2B5EF4-FFF2-40B4-BE49-F238E27FC236}">
                  <a16:creationId xmlns:a16="http://schemas.microsoft.com/office/drawing/2014/main" id="{10694738-E6FC-1C42-946B-50728ECA2223}"/>
                </a:ext>
              </a:extLst>
            </p:cNvPr>
            <p:cNvSpPr/>
            <p:nvPr/>
          </p:nvSpPr>
          <p:spPr>
            <a:xfrm rot="1835760">
              <a:off x="6247406" y="212860"/>
              <a:ext cx="2116183" cy="1227908"/>
            </a:xfrm>
            <a:prstGeom prst="curvedDownArrow">
              <a:avLst/>
            </a:prstGeom>
            <a:scene3d>
              <a:camera prst="perspectiveContrastingRightFacing">
                <a:rot lat="453463" lon="15012544" rev="21120585"/>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496E1EFB-4A90-2B45-BF03-0F7B850F8D45}"/>
                </a:ext>
              </a:extLst>
            </p:cNvPr>
            <p:cNvSpPr txBox="1"/>
            <p:nvPr/>
          </p:nvSpPr>
          <p:spPr>
            <a:xfrm>
              <a:off x="7668218" y="755863"/>
              <a:ext cx="3278846" cy="414024"/>
            </a:xfrm>
            <a:prstGeom prst="rect">
              <a:avLst/>
            </a:prstGeom>
            <a:noFill/>
          </p:spPr>
          <p:txBody>
            <a:bodyPr wrap="none" rtlCol="0">
              <a:spAutoFit/>
            </a:bodyPr>
            <a:lstStyle>
              <a:defPPr>
                <a:defRPr lang="en-US"/>
              </a:defPPr>
              <a:lvl1pPr>
                <a:lnSpc>
                  <a:spcPts val="2480"/>
                </a:lnSpc>
                <a:defRPr b="1">
                  <a:solidFill>
                    <a:schemeClr val="accent1"/>
                  </a:solidFill>
                  <a:latin typeface="Corbel" panose="020B0503020204020204" pitchFamily="34" charset="0"/>
                </a:defRPr>
              </a:lvl1pPr>
            </a:lstStyle>
            <a:p>
              <a:r>
                <a:rPr lang="en-US" dirty="0"/>
                <a:t>Built-in Loop Detection</a:t>
              </a:r>
            </a:p>
          </p:txBody>
        </p:sp>
      </p:grpSp>
      <p:sp>
        <p:nvSpPr>
          <p:cNvPr id="37" name="TextBox 36">
            <a:extLst>
              <a:ext uri="{FF2B5EF4-FFF2-40B4-BE49-F238E27FC236}">
                <a16:creationId xmlns:a16="http://schemas.microsoft.com/office/drawing/2014/main" id="{D53ECC27-29A9-8049-A06A-79102F3E0CC0}"/>
              </a:ext>
            </a:extLst>
          </p:cNvPr>
          <p:cNvSpPr txBox="1"/>
          <p:nvPr/>
        </p:nvSpPr>
        <p:spPr>
          <a:xfrm>
            <a:off x="598898" y="1343828"/>
            <a:ext cx="3199594" cy="954107"/>
          </a:xfrm>
          <a:prstGeom prst="rect">
            <a:avLst/>
          </a:prstGeom>
          <a:noFill/>
        </p:spPr>
        <p:txBody>
          <a:bodyPr wrap="none" rtlCol="0">
            <a:spAutoFit/>
          </a:bodyPr>
          <a:lstStyle>
            <a:defPPr>
              <a:defRPr lang="en-US"/>
            </a:defPPr>
            <a:lvl1pPr>
              <a:lnSpc>
                <a:spcPts val="2480"/>
              </a:lnSpc>
              <a:defRPr b="1">
                <a:solidFill>
                  <a:schemeClr val="accent1"/>
                </a:solidFill>
                <a:latin typeface="Corbel" panose="020B0503020204020204" pitchFamily="34" charset="0"/>
              </a:defRPr>
            </a:lvl1pPr>
          </a:lstStyle>
          <a:p>
            <a:pPr>
              <a:lnSpc>
                <a:spcPct val="100000"/>
              </a:lnSpc>
            </a:pPr>
            <a:r>
              <a:rPr lang="en-US" sz="2800" dirty="0">
                <a:solidFill>
                  <a:schemeClr val="tx1"/>
                </a:solidFill>
              </a:rPr>
              <a:t>An Analytics-Ready</a:t>
            </a:r>
            <a:br>
              <a:rPr lang="en-US" sz="2800" dirty="0">
                <a:solidFill>
                  <a:schemeClr val="tx1"/>
                </a:solidFill>
              </a:rPr>
            </a:br>
            <a:r>
              <a:rPr lang="en-US" sz="2800" dirty="0">
                <a:solidFill>
                  <a:schemeClr val="tx1"/>
                </a:solidFill>
              </a:rPr>
              <a:t>Global Data Fabric</a:t>
            </a:r>
          </a:p>
        </p:txBody>
      </p:sp>
      <p:grpSp>
        <p:nvGrpSpPr>
          <p:cNvPr id="14" name="Group 13">
            <a:extLst>
              <a:ext uri="{FF2B5EF4-FFF2-40B4-BE49-F238E27FC236}">
                <a16:creationId xmlns:a16="http://schemas.microsoft.com/office/drawing/2014/main" id="{B746934B-3775-4C48-B4F5-3585FD00F93C}"/>
              </a:ext>
            </a:extLst>
          </p:cNvPr>
          <p:cNvGrpSpPr/>
          <p:nvPr/>
        </p:nvGrpSpPr>
        <p:grpSpPr>
          <a:xfrm>
            <a:off x="8095315" y="1849764"/>
            <a:ext cx="501875" cy="1557514"/>
            <a:chOff x="8095315" y="1849764"/>
            <a:chExt cx="501875" cy="1557514"/>
          </a:xfrm>
        </p:grpSpPr>
        <p:pic>
          <p:nvPicPr>
            <p:cNvPr id="38" name="Shape 796">
              <a:extLst>
                <a:ext uri="{FF2B5EF4-FFF2-40B4-BE49-F238E27FC236}">
                  <a16:creationId xmlns:a16="http://schemas.microsoft.com/office/drawing/2014/main" id="{8DDBA57B-E1E5-A142-8730-DCFF4F95D814}"/>
                </a:ext>
              </a:extLst>
            </p:cNvPr>
            <p:cNvPicPr preferRelativeResize="0"/>
            <p:nvPr/>
          </p:nvPicPr>
          <p:blipFill>
            <a:blip r:embed="rId5" cstate="print">
              <a:alphaModFix/>
              <a:biLevel thresh="50000"/>
              <a:extLst>
                <a:ext uri="{28A0092B-C50C-407E-A947-70E740481C1C}">
                  <a14:useLocalDpi xmlns:a14="http://schemas.microsoft.com/office/drawing/2010/main"/>
                </a:ext>
              </a:extLst>
            </a:blip>
            <a:stretch>
              <a:fillRect/>
            </a:stretch>
          </p:blipFill>
          <p:spPr>
            <a:xfrm>
              <a:off x="8095315" y="1849764"/>
              <a:ext cx="501875" cy="538951"/>
            </a:xfrm>
            <a:prstGeom prst="rect">
              <a:avLst/>
            </a:prstGeom>
            <a:noFill/>
            <a:ln>
              <a:noFill/>
            </a:ln>
          </p:spPr>
        </p:pic>
        <p:pic>
          <p:nvPicPr>
            <p:cNvPr id="39" name="Picture 38" descr="Industry_50K_Gov_Defense.png">
              <a:extLst>
                <a:ext uri="{FF2B5EF4-FFF2-40B4-BE49-F238E27FC236}">
                  <a16:creationId xmlns:a16="http://schemas.microsoft.com/office/drawing/2014/main" id="{DB154796-6391-9C48-99CC-2EDA470DC2DE}"/>
                </a:ext>
              </a:extLst>
            </p:cNvPr>
            <p:cNvPicPr>
              <a:picLocks noChangeAspect="1"/>
            </p:cNvPicPr>
            <p:nvPr/>
          </p:nvPicPr>
          <p:blipFill rotWithShape="1">
            <a:blip r:embed="rId6" cstate="print">
              <a:biLevel thresh="75000"/>
              <a:extLst>
                <a:ext uri="{28A0092B-C50C-407E-A947-70E740481C1C}">
                  <a14:useLocalDpi xmlns:a14="http://schemas.microsoft.com/office/drawing/2010/main"/>
                </a:ext>
              </a:extLst>
            </a:blip>
            <a:srcRect/>
            <a:stretch/>
          </p:blipFill>
          <p:spPr>
            <a:xfrm>
              <a:off x="8095315" y="2927323"/>
              <a:ext cx="474498" cy="479955"/>
            </a:xfrm>
            <a:prstGeom prst="rect">
              <a:avLst/>
            </a:prstGeom>
          </p:spPr>
        </p:pic>
      </p:grpSp>
      <p:sp>
        <p:nvSpPr>
          <p:cNvPr id="33" name="Content Placeholder 2">
            <a:extLst>
              <a:ext uri="{FF2B5EF4-FFF2-40B4-BE49-F238E27FC236}">
                <a16:creationId xmlns:a16="http://schemas.microsoft.com/office/drawing/2014/main" id="{159D1EC0-8BB9-F84C-A59C-D897BEC01FD1}"/>
              </a:ext>
            </a:extLst>
          </p:cNvPr>
          <p:cNvSpPr txBox="1">
            <a:spLocks/>
          </p:cNvSpPr>
          <p:nvPr/>
        </p:nvSpPr>
        <p:spPr>
          <a:xfrm>
            <a:off x="637471" y="2310399"/>
            <a:ext cx="2836351" cy="2292470"/>
          </a:xfrm>
          <a:prstGeom prst="rect">
            <a:avLst/>
          </a:prstGeom>
          <a:noFill/>
          <a:ln>
            <a:noFill/>
          </a:ln>
          <a:effectLst/>
        </p:spPr>
        <p:style>
          <a:lnRef idx="2">
            <a:schemeClr val="accent2"/>
          </a:lnRef>
          <a:fillRef idx="1">
            <a:schemeClr val="lt1"/>
          </a:fillRef>
          <a:effectRef idx="0">
            <a:schemeClr val="accent2"/>
          </a:effectRef>
          <a:fontRef idx="minor">
            <a:schemeClr val="dk1"/>
          </a:fontRef>
        </p:style>
        <p:txBody>
          <a:bodyPr wrap="square" lIns="45720" tIns="45720" rIns="45720" bIns="45720" anchor="t" anchorCtr="0">
            <a:noAutofit/>
          </a:bodyPr>
          <a:lstStyle>
            <a:defPPr marR="0" lvl="0" algn="l" rtl="0">
              <a:lnSpc>
                <a:spcPct val="100000"/>
              </a:lnSpc>
              <a:spcBef>
                <a:spcPts val="0"/>
              </a:spcBef>
              <a:spcAft>
                <a:spcPts val="0"/>
              </a:spcAft>
            </a:defPPr>
            <a:lvl1pPr marL="211137" marR="0" lvl="0" indent="-71437" algn="l" rtl="0">
              <a:lnSpc>
                <a:spcPct val="100000"/>
              </a:lnSpc>
              <a:spcBef>
                <a:spcPts val="440"/>
              </a:spcBef>
              <a:spcAft>
                <a:spcPts val="0"/>
              </a:spcAft>
              <a:buClr>
                <a:srgbClr val="000000"/>
              </a:buClr>
              <a:buSzPct val="100000"/>
              <a:buFont typeface="Arial"/>
              <a:buChar char="•"/>
              <a:defRPr sz="2200" b="0" i="0" u="none" strike="noStrike" cap="none">
                <a:solidFill>
                  <a:srgbClr val="000000"/>
                </a:solidFill>
                <a:latin typeface="Arial"/>
                <a:ea typeface="Arial"/>
                <a:cs typeface="Arial"/>
                <a:sym typeface="Arial"/>
              </a:defRPr>
            </a:lvl1pPr>
            <a:lvl2pPr marL="461962" marR="0" lvl="1" indent="-100012" algn="l" rtl="0">
              <a:lnSpc>
                <a:spcPct val="100000"/>
              </a:lnSpc>
              <a:spcBef>
                <a:spcPts val="380"/>
              </a:spcBef>
              <a:spcAft>
                <a:spcPts val="0"/>
              </a:spcAft>
              <a:buClr>
                <a:srgbClr val="000000"/>
              </a:buClr>
              <a:buSzPct val="100000"/>
              <a:buFont typeface="Arial"/>
              <a:buChar char="–"/>
              <a:defRPr sz="1900" b="0" i="0" u="none" strike="noStrike" cap="none">
                <a:solidFill>
                  <a:srgbClr val="000000"/>
                </a:solidFill>
                <a:latin typeface="Arial"/>
                <a:ea typeface="Arial"/>
                <a:cs typeface="Arial"/>
                <a:sym typeface="Arial"/>
              </a:defRPr>
            </a:lvl2pPr>
            <a:lvl3pPr marL="887939" marR="0" lvl="2" indent="-138639" algn="l" rtl="0">
              <a:lnSpc>
                <a:spcPct val="100000"/>
              </a:lnSpc>
              <a:spcBef>
                <a:spcPts val="32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3pPr>
            <a:lvl4pPr marL="1162866" marR="0" lvl="3" indent="-159566" algn="l" rtl="0">
              <a:lnSpc>
                <a:spcPct val="100000"/>
              </a:lnSpc>
              <a:spcBef>
                <a:spcPts val="280"/>
              </a:spcBef>
              <a:spcAft>
                <a:spcPts val="0"/>
              </a:spcAft>
              <a:buClr>
                <a:srgbClr val="000000"/>
              </a:buClr>
              <a:buSzPct val="100000"/>
              <a:buFont typeface="Arial"/>
              <a:buChar char="–"/>
              <a:defRPr sz="1400" b="0" i="0" u="none" strike="noStrike" cap="none">
                <a:solidFill>
                  <a:srgbClr val="000000"/>
                </a:solidFill>
                <a:latin typeface="Arial"/>
                <a:ea typeface="Arial"/>
                <a:cs typeface="Arial"/>
                <a:sym typeface="Arial"/>
              </a:defRPr>
            </a:lvl4pPr>
            <a:lvl5pPr marL="1431601" marR="0" lvl="4" indent="-161601" algn="l" rtl="0">
              <a:lnSpc>
                <a:spcPct val="100000"/>
              </a:lnSpc>
              <a:spcBef>
                <a:spcPts val="240"/>
              </a:spcBef>
              <a:spcAft>
                <a:spcPts val="0"/>
              </a:spcAft>
              <a:buClr>
                <a:srgbClr val="000000"/>
              </a:buClr>
              <a:buSzPct val="100000"/>
              <a:buFont typeface="Arial"/>
              <a:buChar char="»"/>
              <a:defRPr sz="1200" b="0" i="0" u="none" strike="noStrike" cap="none">
                <a:solidFill>
                  <a:srgbClr val="000000"/>
                </a:solidFill>
                <a:latin typeface="Arial"/>
                <a:ea typeface="Arial"/>
                <a:cs typeface="Arial"/>
                <a:sym typeface="Arial"/>
              </a:defRPr>
            </a:lvl5pPr>
            <a:lvl6pPr marL="2615060" marR="0" lvl="5" indent="-106810" algn="l" rtl="0">
              <a:lnSpc>
                <a:spcPct val="100000"/>
              </a:lnSpc>
              <a:spcBef>
                <a:spcPts val="42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6pPr>
            <a:lvl7pPr marL="3090528" marR="0" lvl="6" indent="-112378" algn="l" rtl="0">
              <a:lnSpc>
                <a:spcPct val="100000"/>
              </a:lnSpc>
              <a:spcBef>
                <a:spcPts val="42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7pPr>
            <a:lvl8pPr marL="3565993" marR="0" lvl="7" indent="-105243" algn="l" rtl="0">
              <a:lnSpc>
                <a:spcPct val="100000"/>
              </a:lnSpc>
              <a:spcBef>
                <a:spcPts val="42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8pPr>
            <a:lvl9pPr marL="4041458" marR="0" lvl="8" indent="-110808" algn="l" rtl="0">
              <a:lnSpc>
                <a:spcPct val="100000"/>
              </a:lnSpc>
              <a:spcBef>
                <a:spcPts val="42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9pPr>
          </a:lstStyle>
          <a:p>
            <a:pPr marL="0" indent="0" defTabSz="914400">
              <a:spcBef>
                <a:spcPts val="0"/>
              </a:spcBef>
              <a:spcAft>
                <a:spcPts val="900"/>
              </a:spcAft>
              <a:buNone/>
            </a:pPr>
            <a:r>
              <a:rPr lang="en-US" sz="2000" kern="0" dirty="0">
                <a:solidFill>
                  <a:schemeClr val="tx1"/>
                </a:solidFill>
                <a:cs typeface="Calibri"/>
              </a:rPr>
              <a:t>Vs:</a:t>
            </a:r>
          </a:p>
          <a:p>
            <a:pPr marL="233363" indent="-233363" defTabSz="914400">
              <a:spcBef>
                <a:spcPts val="0"/>
              </a:spcBef>
              <a:spcAft>
                <a:spcPts val="900"/>
              </a:spcAft>
            </a:pPr>
            <a:r>
              <a:rPr lang="en-US" sz="2000" kern="0" dirty="0" err="1">
                <a:solidFill>
                  <a:schemeClr val="tx1"/>
                </a:solidFill>
                <a:cs typeface="Calibri"/>
              </a:rPr>
              <a:t>DistCP</a:t>
            </a:r>
            <a:endParaRPr lang="en-US" sz="2000" kern="0" dirty="0">
              <a:solidFill>
                <a:schemeClr val="tx1"/>
              </a:solidFill>
              <a:cs typeface="Calibri"/>
            </a:endParaRPr>
          </a:p>
          <a:p>
            <a:pPr marL="233363" indent="-233363" defTabSz="914400">
              <a:spcBef>
                <a:spcPts val="0"/>
              </a:spcBef>
              <a:spcAft>
                <a:spcPts val="900"/>
              </a:spcAft>
            </a:pPr>
            <a:r>
              <a:rPr lang="en-US" sz="2000" kern="0" dirty="0">
                <a:solidFill>
                  <a:schemeClr val="tx1"/>
                </a:solidFill>
                <a:cs typeface="Calibri"/>
              </a:rPr>
              <a:t>MirrorMaker</a:t>
            </a:r>
          </a:p>
          <a:p>
            <a:pPr marL="233363" indent="-233363" defTabSz="914400">
              <a:spcBef>
                <a:spcPts val="0"/>
              </a:spcBef>
              <a:spcAft>
                <a:spcPts val="900"/>
              </a:spcAft>
            </a:pPr>
            <a:r>
              <a:rPr lang="en-US" sz="2000" kern="0" dirty="0">
                <a:solidFill>
                  <a:schemeClr val="tx1"/>
                </a:solidFill>
                <a:cs typeface="Calibri"/>
              </a:rPr>
              <a:t>Custom Verification</a:t>
            </a:r>
            <a:br>
              <a:rPr lang="en-US" sz="2000" kern="0" dirty="0">
                <a:solidFill>
                  <a:schemeClr val="tx1"/>
                </a:solidFill>
                <a:cs typeface="Calibri"/>
              </a:rPr>
            </a:br>
            <a:r>
              <a:rPr lang="en-US" sz="2000" kern="0" dirty="0">
                <a:solidFill>
                  <a:schemeClr val="tx1"/>
                </a:solidFill>
                <a:cs typeface="Calibri"/>
              </a:rPr>
              <a:t>Tools</a:t>
            </a:r>
          </a:p>
          <a:p>
            <a:pPr marL="233363" indent="-233363" defTabSz="914400">
              <a:spcBef>
                <a:spcPts val="0"/>
              </a:spcBef>
              <a:spcAft>
                <a:spcPts val="900"/>
              </a:spcAft>
            </a:pPr>
            <a:r>
              <a:rPr lang="en-US" sz="2000" kern="0" dirty="0">
                <a:solidFill>
                  <a:schemeClr val="tx1"/>
                </a:solidFill>
                <a:cs typeface="Calibri"/>
              </a:rPr>
              <a:t>Etc.</a:t>
            </a:r>
          </a:p>
        </p:txBody>
      </p:sp>
    </p:spTree>
    <p:extLst>
      <p:ext uri="{BB962C8B-B14F-4D97-AF65-F5344CB8AC3E}">
        <p14:creationId xmlns:p14="http://schemas.microsoft.com/office/powerpoint/2010/main" val="1263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250" fill="hold"/>
                                        <p:tgtEl>
                                          <p:spTgt spid="17"/>
                                        </p:tgtEl>
                                        <p:attrNameLst>
                                          <p:attrName>ppt_x</p:attrName>
                                        </p:attrNameLst>
                                      </p:cBhvr>
                                      <p:tavLst>
                                        <p:tav tm="0">
                                          <p:val>
                                            <p:strVal val="#ppt_x"/>
                                          </p:val>
                                        </p:tav>
                                        <p:tav tm="100000">
                                          <p:val>
                                            <p:strVal val="#ppt_x"/>
                                          </p:val>
                                        </p:tav>
                                      </p:tavLst>
                                    </p:anim>
                                    <p:anim calcmode="lin" valueType="num">
                                      <p:cBhvr additive="base">
                                        <p:cTn id="18" dur="250" fill="hold"/>
                                        <p:tgtEl>
                                          <p:spTgt spid="17"/>
                                        </p:tgtEl>
                                        <p:attrNameLst>
                                          <p:attrName>ppt_y</p:attrName>
                                        </p:attrNameLst>
                                      </p:cBhvr>
                                      <p:tavLst>
                                        <p:tav tm="0">
                                          <p:val>
                                            <p:strVal val="0-#ppt_h/2"/>
                                          </p:val>
                                        </p:tav>
                                        <p:tav tm="100000">
                                          <p:val>
                                            <p:strVal val="#ppt_y"/>
                                          </p:val>
                                        </p:tav>
                                      </p:tavLst>
                                    </p:anim>
                                  </p:childTnLst>
                                </p:cTn>
                              </p:par>
                            </p:childTnLst>
                          </p:cTn>
                        </p:par>
                        <p:par>
                          <p:cTn id="19" fill="hold">
                            <p:stCondLst>
                              <p:cond delay="250"/>
                            </p:stCondLst>
                            <p:childTnLst>
                              <p:par>
                                <p:cTn id="20" presetID="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ppt_x"/>
                                          </p:val>
                                        </p:tav>
                                        <p:tav tm="100000">
                                          <p:val>
                                            <p:strVal val="#ppt_x"/>
                                          </p:val>
                                        </p:tav>
                                      </p:tavLst>
                                    </p:anim>
                                    <p:anim calcmode="lin" valueType="num">
                                      <p:cBhvr additive="base">
                                        <p:cTn id="23" dur="250" fill="hold"/>
                                        <p:tgtEl>
                                          <p:spTgt spid="16"/>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ppt_x"/>
                                          </p:val>
                                        </p:tav>
                                        <p:tav tm="100000">
                                          <p:val>
                                            <p:strVal val="#ppt_x"/>
                                          </p:val>
                                        </p:tav>
                                      </p:tavLst>
                                    </p:anim>
                                    <p:anim calcmode="lin" valueType="num">
                                      <p:cBhvr additive="base">
                                        <p:cTn id="28" dur="250" fill="hold"/>
                                        <p:tgtEl>
                                          <p:spTgt spid="7"/>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 presetClass="entr" presetSubtype="1"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250" fill="hold"/>
                                        <p:tgtEl>
                                          <p:spTgt spid="21"/>
                                        </p:tgtEl>
                                        <p:attrNameLst>
                                          <p:attrName>ppt_x</p:attrName>
                                        </p:attrNameLst>
                                      </p:cBhvr>
                                      <p:tavLst>
                                        <p:tav tm="0">
                                          <p:val>
                                            <p:strVal val="#ppt_x"/>
                                          </p:val>
                                        </p:tav>
                                        <p:tav tm="100000">
                                          <p:val>
                                            <p:strVal val="#ppt_x"/>
                                          </p:val>
                                        </p:tav>
                                      </p:tavLst>
                                    </p:anim>
                                    <p:anim calcmode="lin" valueType="num">
                                      <p:cBhvr additive="base">
                                        <p:cTn id="33" dur="25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1000"/>
                            </p:stCondLst>
                            <p:childTnLst>
                              <p:par>
                                <p:cTn id="35" presetID="2" presetClass="entr" presetSubtype="1"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250" fill="hold"/>
                                        <p:tgtEl>
                                          <p:spTgt spid="22"/>
                                        </p:tgtEl>
                                        <p:attrNameLst>
                                          <p:attrName>ppt_x</p:attrName>
                                        </p:attrNameLst>
                                      </p:cBhvr>
                                      <p:tavLst>
                                        <p:tav tm="0">
                                          <p:val>
                                            <p:strVal val="#ppt_x"/>
                                          </p:val>
                                        </p:tav>
                                        <p:tav tm="100000">
                                          <p:val>
                                            <p:strVal val="#ppt_x"/>
                                          </p:val>
                                        </p:tav>
                                      </p:tavLst>
                                    </p:anim>
                                    <p:anim calcmode="lin" valueType="num">
                                      <p:cBhvr additive="base">
                                        <p:cTn id="38" dur="250" fill="hold"/>
                                        <p:tgtEl>
                                          <p:spTgt spid="22"/>
                                        </p:tgtEl>
                                        <p:attrNameLst>
                                          <p:attrName>ppt_y</p:attrName>
                                        </p:attrNameLst>
                                      </p:cBhvr>
                                      <p:tavLst>
                                        <p:tav tm="0">
                                          <p:val>
                                            <p:strVal val="0-#ppt_h/2"/>
                                          </p:val>
                                        </p:tav>
                                        <p:tav tm="100000">
                                          <p:val>
                                            <p:strVal val="#ppt_y"/>
                                          </p:val>
                                        </p:tav>
                                      </p:tavLst>
                                    </p:anim>
                                  </p:childTnLst>
                                </p:cTn>
                              </p:par>
                            </p:childTnLst>
                          </p:cTn>
                        </p:par>
                        <p:par>
                          <p:cTn id="39" fill="hold">
                            <p:stCondLst>
                              <p:cond delay="1250"/>
                            </p:stCondLst>
                            <p:childTnLst>
                              <p:par>
                                <p:cTn id="40" presetID="2" presetClass="entr" presetSubtype="1"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250" fill="hold"/>
                                        <p:tgtEl>
                                          <p:spTgt spid="23"/>
                                        </p:tgtEl>
                                        <p:attrNameLst>
                                          <p:attrName>ppt_x</p:attrName>
                                        </p:attrNameLst>
                                      </p:cBhvr>
                                      <p:tavLst>
                                        <p:tav tm="0">
                                          <p:val>
                                            <p:strVal val="#ppt_x"/>
                                          </p:val>
                                        </p:tav>
                                        <p:tav tm="100000">
                                          <p:val>
                                            <p:strVal val="#ppt_x"/>
                                          </p:val>
                                        </p:tav>
                                      </p:tavLst>
                                    </p:anim>
                                    <p:anim calcmode="lin" valueType="num">
                                      <p:cBhvr additive="base">
                                        <p:cTn id="43" dur="250" fill="hold"/>
                                        <p:tgtEl>
                                          <p:spTgt spid="23"/>
                                        </p:tgtEl>
                                        <p:attrNameLst>
                                          <p:attrName>ppt_y</p:attrName>
                                        </p:attrNameLst>
                                      </p:cBhvr>
                                      <p:tavLst>
                                        <p:tav tm="0">
                                          <p:val>
                                            <p:strVal val="0-#ppt_h/2"/>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250" fill="hold"/>
                                        <p:tgtEl>
                                          <p:spTgt spid="11"/>
                                        </p:tgtEl>
                                        <p:attrNameLst>
                                          <p:attrName>ppt_x</p:attrName>
                                        </p:attrNameLst>
                                      </p:cBhvr>
                                      <p:tavLst>
                                        <p:tav tm="0">
                                          <p:val>
                                            <p:strVal val="#ppt_x"/>
                                          </p:val>
                                        </p:tav>
                                        <p:tav tm="100000">
                                          <p:val>
                                            <p:strVal val="#ppt_x"/>
                                          </p:val>
                                        </p:tav>
                                      </p:tavLst>
                                    </p:anim>
                                    <p:anim calcmode="lin" valueType="num">
                                      <p:cBhvr additive="base">
                                        <p:cTn id="55" dur="250" fill="hold"/>
                                        <p:tgtEl>
                                          <p:spTgt spid="11"/>
                                        </p:tgtEl>
                                        <p:attrNameLst>
                                          <p:attrName>ppt_y</p:attrName>
                                        </p:attrNameLst>
                                      </p:cBhvr>
                                      <p:tavLst>
                                        <p:tav tm="0">
                                          <p:val>
                                            <p:strVal val="0-#ppt_h/2"/>
                                          </p:val>
                                        </p:tav>
                                        <p:tav tm="100000">
                                          <p:val>
                                            <p:strVal val="#ppt_y"/>
                                          </p:val>
                                        </p:tav>
                                      </p:tavLst>
                                    </p:anim>
                                  </p:childTnLst>
                                </p:cTn>
                              </p:par>
                            </p:childTnLst>
                          </p:cTn>
                        </p:par>
                        <p:par>
                          <p:cTn id="56" fill="hold">
                            <p:stCondLst>
                              <p:cond delay="250"/>
                            </p:stCondLst>
                            <p:childTnLst>
                              <p:par>
                                <p:cTn id="57" presetID="2" presetClass="entr" presetSubtype="1"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250" fill="hold"/>
                                        <p:tgtEl>
                                          <p:spTgt spid="10"/>
                                        </p:tgtEl>
                                        <p:attrNameLst>
                                          <p:attrName>ppt_x</p:attrName>
                                        </p:attrNameLst>
                                      </p:cBhvr>
                                      <p:tavLst>
                                        <p:tav tm="0">
                                          <p:val>
                                            <p:strVal val="#ppt_x"/>
                                          </p:val>
                                        </p:tav>
                                        <p:tav tm="100000">
                                          <p:val>
                                            <p:strVal val="#ppt_x"/>
                                          </p:val>
                                        </p:tav>
                                      </p:tavLst>
                                    </p:anim>
                                    <p:anim calcmode="lin" valueType="num">
                                      <p:cBhvr additive="base">
                                        <p:cTn id="60" dur="250" fill="hold"/>
                                        <p:tgtEl>
                                          <p:spTgt spid="10"/>
                                        </p:tgtEl>
                                        <p:attrNameLst>
                                          <p:attrName>ppt_y</p:attrName>
                                        </p:attrNameLst>
                                      </p:cBhvr>
                                      <p:tavLst>
                                        <p:tav tm="0">
                                          <p:val>
                                            <p:strVal val="0-#ppt_h/2"/>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21" grpId="0" animBg="1"/>
      <p:bldP spid="22" grpId="0" animBg="1"/>
      <p:bldP spid="23" grpId="0" animBg="1"/>
      <p:bldP spid="11" grpId="0" animBg="1"/>
      <p:bldP spid="10" grpId="0" animBg="1"/>
      <p:bldP spid="58" grpId="0" animBg="1"/>
      <p:bldP spid="59" grpId="0"/>
      <p:bldP spid="86" grpId="0" animBg="1"/>
      <p:bldP spid="37"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E713C9-4211-B94E-9753-E88BFEAB8033}"/>
              </a:ext>
            </a:extLst>
          </p:cNvPr>
          <p:cNvGrpSpPr/>
          <p:nvPr/>
        </p:nvGrpSpPr>
        <p:grpSpPr>
          <a:xfrm>
            <a:off x="0" y="2910728"/>
            <a:ext cx="12188825" cy="1049467"/>
            <a:chOff x="0" y="2910728"/>
            <a:chExt cx="12188825" cy="1049467"/>
          </a:xfrm>
        </p:grpSpPr>
        <p:sp>
          <p:nvSpPr>
            <p:cNvPr id="9" name="Rectangle 8"/>
            <p:cNvSpPr/>
            <p:nvPr/>
          </p:nvSpPr>
          <p:spPr bwMode="auto">
            <a:xfrm>
              <a:off x="0" y="2936573"/>
              <a:ext cx="12188825" cy="1023622"/>
            </a:xfrm>
            <a:prstGeom prst="rect">
              <a:avLst/>
            </a:prstGeom>
            <a:solidFill>
              <a:srgbClr val="000000"/>
            </a:solidFill>
            <a:ln w="9525" algn="ctr">
              <a:noFill/>
              <a:round/>
              <a:headEnd/>
              <a:tailEnd/>
            </a:ln>
          </p:spPr>
          <p:txBody>
            <a:bodyPr lIns="91415" tIns="45709" rIns="91415" bIns="45709" rtlCol="0" anchor="ctr"/>
            <a:lstStyle/>
            <a:p>
              <a:pPr algn="ctr" eaLnBrk="0" hangingPunct="0"/>
              <a:endParaRPr lang="en-US" dirty="0">
                <a:solidFill>
                  <a:srgbClr val="FFFFFF"/>
                </a:solidFill>
              </a:endParaRPr>
            </a:p>
          </p:txBody>
        </p:sp>
        <p:sp>
          <p:nvSpPr>
            <p:cNvPr id="22" name="Text Placeholder 1"/>
            <p:cNvSpPr txBox="1">
              <a:spLocks/>
            </p:cNvSpPr>
            <p:nvPr/>
          </p:nvSpPr>
          <p:spPr>
            <a:xfrm>
              <a:off x="3838247" y="2910728"/>
              <a:ext cx="8004084" cy="997196"/>
            </a:xfrm>
            <a:prstGeom prst="rect">
              <a:avLst/>
            </a:prstGeom>
          </p:spPr>
          <p:txBody>
            <a:bodyPr vert="horz" lIns="121864" tIns="60931" rIns="121864" bIns="60931" rtlCol="0" anchor="ctr">
              <a:noAutofit/>
            </a:bodyPr>
            <a:lstStyle>
              <a:lvl1pPr marL="0" indent="0" algn="l" defTabSz="914109" rtl="0" eaLnBrk="1" latinLnBrk="0" hangingPunct="1">
                <a:lnSpc>
                  <a:spcPct val="95000"/>
                </a:lnSpc>
                <a:spcBef>
                  <a:spcPts val="0"/>
                </a:spcBef>
                <a:buFont typeface="Arial"/>
                <a:buNone/>
                <a:defRPr lang="en-US" sz="3900" b="0" kern="1200" baseline="0" dirty="0" smtClean="0">
                  <a:solidFill>
                    <a:schemeClr val="bg1"/>
                  </a:solidFill>
                  <a:latin typeface="Arial"/>
                  <a:ea typeface="+mn-ea"/>
                  <a:cs typeface="Arial"/>
                </a:defRPr>
              </a:lvl1pPr>
              <a:lvl2pPr marL="801466" indent="-379308" algn="l" defTabSz="609325" rtl="0" eaLnBrk="1" latinLnBrk="0" hangingPunct="1">
                <a:spcBef>
                  <a:spcPct val="20000"/>
                </a:spcBef>
                <a:buFont typeface="Arial"/>
                <a:buChar char="–"/>
                <a:defRPr sz="2400" kern="1200">
                  <a:solidFill>
                    <a:srgbClr val="000000"/>
                  </a:solidFill>
                  <a:latin typeface="Arial"/>
                  <a:ea typeface="+mn-ea"/>
                  <a:cs typeface="Arial"/>
                </a:defRPr>
              </a:lvl2pPr>
              <a:lvl3pPr marL="1137922" indent="-303130" algn="l" defTabSz="609325" rtl="0" eaLnBrk="1" latinLnBrk="0" hangingPunct="1">
                <a:spcBef>
                  <a:spcPct val="20000"/>
                </a:spcBef>
                <a:buFont typeface="Arial"/>
                <a:buChar char="•"/>
                <a:defRPr sz="2100" kern="1200">
                  <a:solidFill>
                    <a:srgbClr val="000000"/>
                  </a:solidFill>
                  <a:latin typeface="Arial"/>
                  <a:ea typeface="+mn-ea"/>
                  <a:cs typeface="Arial"/>
                </a:defRPr>
              </a:lvl3pPr>
              <a:lvl4pPr marL="1490250" indent="-303130" algn="l" defTabSz="609325" rtl="0" eaLnBrk="1" latinLnBrk="0" hangingPunct="1">
                <a:spcBef>
                  <a:spcPct val="20000"/>
                </a:spcBef>
                <a:buFont typeface="Arial"/>
                <a:buChar char="–"/>
                <a:tabLst>
                  <a:tab pos="1604516" algn="l"/>
                </a:tabLst>
                <a:defRPr sz="1900" kern="1200">
                  <a:solidFill>
                    <a:srgbClr val="000000"/>
                  </a:solidFill>
                  <a:latin typeface="Arial"/>
                  <a:ea typeface="+mn-ea"/>
                  <a:cs typeface="Arial"/>
                </a:defRPr>
              </a:lvl4pPr>
              <a:lvl5pPr marL="1834643" indent="-303130" algn="l" defTabSz="609325" rtl="0" eaLnBrk="1" latinLnBrk="0" hangingPunct="1">
                <a:spcBef>
                  <a:spcPct val="20000"/>
                </a:spcBef>
                <a:buFont typeface="Arial"/>
                <a:buChar char="»"/>
                <a:defRPr sz="1500" kern="1200">
                  <a:solidFill>
                    <a:srgbClr val="000000"/>
                  </a:solidFill>
                  <a:latin typeface="Arial"/>
                  <a:ea typeface="+mn-ea"/>
                  <a:cs typeface="Arial"/>
                </a:defRPr>
              </a:lvl5pPr>
              <a:lvl6pPr marL="3351287" indent="-304663" algn="l" defTabSz="609325" rtl="0" eaLnBrk="1" latinLnBrk="0" hangingPunct="1">
                <a:spcBef>
                  <a:spcPct val="20000"/>
                </a:spcBef>
                <a:buFont typeface="Arial"/>
                <a:buChar char="•"/>
                <a:defRPr sz="2700" kern="1200">
                  <a:solidFill>
                    <a:schemeClr val="tx1"/>
                  </a:solidFill>
                  <a:latin typeface="+mn-lt"/>
                  <a:ea typeface="+mn-ea"/>
                  <a:cs typeface="+mn-cs"/>
                </a:defRPr>
              </a:lvl6pPr>
              <a:lvl7pPr marL="3960611" indent="-304663" algn="l" defTabSz="609325" rtl="0" eaLnBrk="1" latinLnBrk="0" hangingPunct="1">
                <a:spcBef>
                  <a:spcPct val="20000"/>
                </a:spcBef>
                <a:buFont typeface="Arial"/>
                <a:buChar char="•"/>
                <a:defRPr sz="2700" kern="1200">
                  <a:solidFill>
                    <a:schemeClr val="tx1"/>
                  </a:solidFill>
                  <a:latin typeface="+mn-lt"/>
                  <a:ea typeface="+mn-ea"/>
                  <a:cs typeface="+mn-cs"/>
                </a:defRPr>
              </a:lvl7pPr>
              <a:lvl8pPr marL="4569937" indent="-304663" algn="l" defTabSz="609325" rtl="0" eaLnBrk="1" latinLnBrk="0" hangingPunct="1">
                <a:spcBef>
                  <a:spcPct val="20000"/>
                </a:spcBef>
                <a:buFont typeface="Arial"/>
                <a:buChar char="•"/>
                <a:defRPr sz="2700" kern="1200">
                  <a:solidFill>
                    <a:schemeClr val="tx1"/>
                  </a:solidFill>
                  <a:latin typeface="+mn-lt"/>
                  <a:ea typeface="+mn-ea"/>
                  <a:cs typeface="+mn-cs"/>
                </a:defRPr>
              </a:lvl8pPr>
              <a:lvl9pPr marL="5179261" indent="-304663" algn="l" defTabSz="609325" rtl="0" eaLnBrk="1" latinLnBrk="0" hangingPunct="1">
                <a:spcBef>
                  <a:spcPct val="20000"/>
                </a:spcBef>
                <a:buFont typeface="Arial"/>
                <a:buChar char="•"/>
                <a:defRPr sz="2700" kern="1200">
                  <a:solidFill>
                    <a:schemeClr val="tx1"/>
                  </a:solidFill>
                  <a:latin typeface="+mn-lt"/>
                  <a:ea typeface="+mn-ea"/>
                  <a:cs typeface="+mn-cs"/>
                </a:defRPr>
              </a:lvl9pPr>
            </a:lstStyle>
            <a:p>
              <a:pPr>
                <a:lnSpc>
                  <a:spcPct val="100000"/>
                </a:lnSpc>
              </a:pPr>
              <a:r>
                <a:rPr lang="en-US" sz="3200" b="1" dirty="0">
                  <a:latin typeface="Arial" charset="0"/>
                  <a:ea typeface="Arial" charset="0"/>
                  <a:cs typeface="Arial" charset="0"/>
                </a:rPr>
                <a:t>NETWORK CONFIGURATIONS</a:t>
              </a:r>
            </a:p>
          </p:txBody>
        </p:sp>
        <p:pic>
          <p:nvPicPr>
            <p:cNvPr id="10" name="Picture 9">
              <a:extLst>
                <a:ext uri="{FF2B5EF4-FFF2-40B4-BE49-F238E27FC236}">
                  <a16:creationId xmlns:a16="http://schemas.microsoft.com/office/drawing/2014/main" id="{DB4C4594-07DA-5E4E-A61C-18ED597AA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67" y="2936573"/>
              <a:ext cx="2702724" cy="999760"/>
            </a:xfrm>
            <a:prstGeom prst="rect">
              <a:avLst/>
            </a:prstGeom>
          </p:spPr>
        </p:pic>
        <p:cxnSp>
          <p:nvCxnSpPr>
            <p:cNvPr id="15" name="Straight Connector 14"/>
            <p:cNvCxnSpPr/>
            <p:nvPr/>
          </p:nvCxnSpPr>
          <p:spPr bwMode="auto">
            <a:xfrm>
              <a:off x="3459651" y="2925768"/>
              <a:ext cx="12692" cy="1019386"/>
            </a:xfrm>
            <a:prstGeom prst="line">
              <a:avLst/>
            </a:prstGeom>
            <a:noFill/>
            <a:ln w="38100" algn="ctr">
              <a:solidFill>
                <a:schemeClr val="bg1"/>
              </a:solidFill>
              <a:round/>
              <a:headEnd/>
              <a:tailEnd/>
            </a:ln>
          </p:spPr>
        </p:cxnSp>
        <p:cxnSp>
          <p:nvCxnSpPr>
            <p:cNvPr id="20" name="Straight Connector 19"/>
            <p:cNvCxnSpPr/>
            <p:nvPr/>
          </p:nvCxnSpPr>
          <p:spPr bwMode="auto">
            <a:xfrm>
              <a:off x="732453" y="2910728"/>
              <a:ext cx="12692" cy="1019386"/>
            </a:xfrm>
            <a:prstGeom prst="line">
              <a:avLst/>
            </a:prstGeom>
            <a:noFill/>
            <a:ln w="38100" algn="ctr">
              <a:solidFill>
                <a:schemeClr val="bg1"/>
              </a:solidFill>
              <a:round/>
              <a:headEnd/>
              <a:tailEnd/>
            </a:ln>
          </p:spPr>
        </p:cxnSp>
        <p:cxnSp>
          <p:nvCxnSpPr>
            <p:cNvPr id="18" name="Straight Connector 17"/>
            <p:cNvCxnSpPr/>
            <p:nvPr/>
          </p:nvCxnSpPr>
          <p:spPr bwMode="auto">
            <a:xfrm>
              <a:off x="0" y="2923650"/>
              <a:ext cx="12188825" cy="0"/>
            </a:xfrm>
            <a:prstGeom prst="line">
              <a:avLst/>
            </a:prstGeom>
            <a:noFill/>
            <a:ln w="38100" algn="ctr">
              <a:solidFill>
                <a:srgbClr val="FFFFFF"/>
              </a:solidFill>
              <a:round/>
              <a:headEnd/>
              <a:tailEnd/>
            </a:ln>
          </p:spPr>
        </p:cxnSp>
        <p:cxnSp>
          <p:nvCxnSpPr>
            <p:cNvPr id="17" name="Straight Connector 16"/>
            <p:cNvCxnSpPr/>
            <p:nvPr/>
          </p:nvCxnSpPr>
          <p:spPr bwMode="auto">
            <a:xfrm>
              <a:off x="0" y="3938004"/>
              <a:ext cx="12188825" cy="0"/>
            </a:xfrm>
            <a:prstGeom prst="line">
              <a:avLst/>
            </a:prstGeom>
            <a:noFill/>
            <a:ln w="38100" algn="ctr">
              <a:solidFill>
                <a:srgbClr val="FFFFFF"/>
              </a:solidFill>
              <a:round/>
              <a:headEnd/>
              <a:tailEnd/>
            </a:ln>
          </p:spPr>
        </p:cxnSp>
      </p:grpSp>
    </p:spTree>
    <p:extLst>
      <p:ext uri="{BB962C8B-B14F-4D97-AF65-F5344CB8AC3E}">
        <p14:creationId xmlns:p14="http://schemas.microsoft.com/office/powerpoint/2010/main" val="17924865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E633-9344-0C47-B251-25F87B7A950F}"/>
              </a:ext>
            </a:extLst>
          </p:cNvPr>
          <p:cNvSpPr>
            <a:spLocks noGrp="1"/>
          </p:cNvSpPr>
          <p:nvPr>
            <p:ph type="title"/>
          </p:nvPr>
        </p:nvSpPr>
        <p:spPr/>
        <p:txBody>
          <a:bodyPr/>
          <a:lstStyle/>
          <a:p>
            <a:r>
              <a:rPr lang="en-US" dirty="0"/>
              <a:t>Edge Networking</a:t>
            </a:r>
          </a:p>
        </p:txBody>
      </p:sp>
      <p:sp>
        <p:nvSpPr>
          <p:cNvPr id="5" name="Text Placeholder 4">
            <a:extLst>
              <a:ext uri="{FF2B5EF4-FFF2-40B4-BE49-F238E27FC236}">
                <a16:creationId xmlns:a16="http://schemas.microsoft.com/office/drawing/2014/main" id="{8B3C37B4-2B8D-4045-A31D-3C9609F121F9}"/>
              </a:ext>
            </a:extLst>
          </p:cNvPr>
          <p:cNvSpPr>
            <a:spLocks noGrp="1"/>
          </p:cNvSpPr>
          <p:nvPr>
            <p:ph type="body" sz="quarter" idx="10"/>
          </p:nvPr>
        </p:nvSpPr>
        <p:spPr/>
        <p:txBody>
          <a:bodyPr/>
          <a:lstStyle/>
          <a:p>
            <a:r>
              <a:rPr lang="en-US" dirty="0"/>
              <a:t>With Wireless Router</a:t>
            </a:r>
          </a:p>
        </p:txBody>
      </p:sp>
      <p:pic>
        <p:nvPicPr>
          <p:cNvPr id="6" name="Picture 5">
            <a:extLst>
              <a:ext uri="{FF2B5EF4-FFF2-40B4-BE49-F238E27FC236}">
                <a16:creationId xmlns:a16="http://schemas.microsoft.com/office/drawing/2014/main" id="{47E53DFA-4241-A649-B3BF-54BD7A68BF32}"/>
              </a:ext>
            </a:extLst>
          </p:cNvPr>
          <p:cNvPicPr>
            <a:picLocks/>
          </p:cNvPicPr>
          <p:nvPr/>
        </p:nvPicPr>
        <p:blipFill>
          <a:blip r:embed="rId3"/>
          <a:stretch>
            <a:fillRect/>
          </a:stretch>
        </p:blipFill>
        <p:spPr>
          <a:xfrm>
            <a:off x="6342961" y="1353379"/>
            <a:ext cx="5575567" cy="5002978"/>
          </a:xfrm>
          <a:prstGeom prst="rect">
            <a:avLst/>
          </a:prstGeom>
        </p:spPr>
      </p:pic>
      <p:sp>
        <p:nvSpPr>
          <p:cNvPr id="3" name="Rounded Rectangle 2">
            <a:extLst>
              <a:ext uri="{FF2B5EF4-FFF2-40B4-BE49-F238E27FC236}">
                <a16:creationId xmlns:a16="http://schemas.microsoft.com/office/drawing/2014/main" id="{387DCE66-A9C9-4F48-A88F-BF865FC77A18}"/>
              </a:ext>
            </a:extLst>
          </p:cNvPr>
          <p:cNvSpPr/>
          <p:nvPr/>
        </p:nvSpPr>
        <p:spPr>
          <a:xfrm>
            <a:off x="781572" y="2000785"/>
            <a:ext cx="3894072" cy="3845474"/>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607CCF92-A05A-FA43-97D2-F8D921F99640}"/>
              </a:ext>
            </a:extLst>
          </p:cNvPr>
          <p:cNvSpPr/>
          <p:nvPr/>
        </p:nvSpPr>
        <p:spPr>
          <a:xfrm>
            <a:off x="6687204" y="2108123"/>
            <a:ext cx="4887080" cy="3738136"/>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E7B77E7-9BA8-404C-84F2-8FCC2A658DED}"/>
              </a:ext>
            </a:extLst>
          </p:cNvPr>
          <p:cNvSpPr/>
          <p:nvPr/>
        </p:nvSpPr>
        <p:spPr>
          <a:xfrm>
            <a:off x="973078" y="2517875"/>
            <a:ext cx="3239161" cy="3123302"/>
          </a:xfrm>
          <a:prstGeom prst="roundRect">
            <a:avLst>
              <a:gd name="adj" fmla="val 5129"/>
            </a:avLst>
          </a:prstGeom>
          <a:solidFill>
            <a:schemeClr val="bg1"/>
          </a:solidFill>
          <a:ln>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A6118F-1611-234D-9487-27A37CBA1F94}"/>
              </a:ext>
            </a:extLst>
          </p:cNvPr>
          <p:cNvPicPr>
            <a:picLocks noChangeAspect="1"/>
          </p:cNvPicPr>
          <p:nvPr/>
        </p:nvPicPr>
        <p:blipFill>
          <a:blip r:embed="rId4"/>
          <a:stretch>
            <a:fillRect/>
          </a:stretch>
        </p:blipFill>
        <p:spPr>
          <a:xfrm>
            <a:off x="881809" y="2468659"/>
            <a:ext cx="1460279" cy="798286"/>
          </a:xfrm>
          <a:prstGeom prst="rect">
            <a:avLst/>
          </a:prstGeom>
        </p:spPr>
      </p:pic>
      <p:sp>
        <p:nvSpPr>
          <p:cNvPr id="16" name="Rounded Rectangle 15">
            <a:extLst>
              <a:ext uri="{FF2B5EF4-FFF2-40B4-BE49-F238E27FC236}">
                <a16:creationId xmlns:a16="http://schemas.microsoft.com/office/drawing/2014/main" id="{8C6DF093-DC15-6545-98C2-AD8267E555F0}"/>
              </a:ext>
            </a:extLst>
          </p:cNvPr>
          <p:cNvSpPr/>
          <p:nvPr/>
        </p:nvSpPr>
        <p:spPr>
          <a:xfrm>
            <a:off x="1321405" y="3586848"/>
            <a:ext cx="2542507" cy="1608317"/>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991F18C-AA60-7645-8F8E-7E3A56236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6325" y="4067832"/>
            <a:ext cx="833368" cy="179964"/>
          </a:xfrm>
          <a:prstGeom prst="rect">
            <a:avLst/>
          </a:prstGeom>
        </p:spPr>
      </p:pic>
      <p:grpSp>
        <p:nvGrpSpPr>
          <p:cNvPr id="20" name="Group 19">
            <a:extLst>
              <a:ext uri="{FF2B5EF4-FFF2-40B4-BE49-F238E27FC236}">
                <a16:creationId xmlns:a16="http://schemas.microsoft.com/office/drawing/2014/main" id="{1C5ABB64-34DB-014A-8D87-F0158453A487}"/>
              </a:ext>
            </a:extLst>
          </p:cNvPr>
          <p:cNvGrpSpPr/>
          <p:nvPr/>
        </p:nvGrpSpPr>
        <p:grpSpPr>
          <a:xfrm>
            <a:off x="8381762" y="1242677"/>
            <a:ext cx="1535861" cy="415498"/>
            <a:chOff x="7983266" y="2433618"/>
            <a:chExt cx="1535861" cy="415498"/>
          </a:xfrm>
        </p:grpSpPr>
        <p:pic>
          <p:nvPicPr>
            <p:cNvPr id="18" name="Picture 17">
              <a:extLst>
                <a:ext uri="{FF2B5EF4-FFF2-40B4-BE49-F238E27FC236}">
                  <a16:creationId xmlns:a16="http://schemas.microsoft.com/office/drawing/2014/main" id="{0B543631-CD89-C44D-BF8C-C1AB6FCF8B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3266" y="2552356"/>
              <a:ext cx="833368" cy="179964"/>
            </a:xfrm>
            <a:prstGeom prst="rect">
              <a:avLst/>
            </a:prstGeom>
          </p:spPr>
        </p:pic>
        <p:sp>
          <p:nvSpPr>
            <p:cNvPr id="19" name="TextBox 18">
              <a:extLst>
                <a:ext uri="{FF2B5EF4-FFF2-40B4-BE49-F238E27FC236}">
                  <a16:creationId xmlns:a16="http://schemas.microsoft.com/office/drawing/2014/main" id="{3E9CD4BA-3135-AC49-ACD6-4D57ADFFDBBF}"/>
                </a:ext>
              </a:extLst>
            </p:cNvPr>
            <p:cNvSpPr txBox="1"/>
            <p:nvPr/>
          </p:nvSpPr>
          <p:spPr>
            <a:xfrm>
              <a:off x="8746158" y="2433618"/>
              <a:ext cx="772969" cy="415498"/>
            </a:xfrm>
            <a:prstGeom prst="rect">
              <a:avLst/>
            </a:prstGeom>
            <a:noFill/>
          </p:spPr>
          <p:txBody>
            <a:bodyPr wrap="none" rtlCol="0">
              <a:spAutoFit/>
            </a:bodyPr>
            <a:lstStyle/>
            <a:p>
              <a:r>
                <a:rPr lang="en-US" sz="2100" b="1" dirty="0">
                  <a:latin typeface="Corbel" panose="020B0503020204020204" pitchFamily="34" charset="0"/>
                  <a:cs typeface="Calibri" panose="020F0502020204030204" pitchFamily="34" charset="0"/>
                </a:rPr>
                <a:t>Edge</a:t>
              </a:r>
            </a:p>
          </p:txBody>
        </p:sp>
      </p:grpSp>
      <p:sp>
        <p:nvSpPr>
          <p:cNvPr id="55" name="TextBox 54">
            <a:extLst>
              <a:ext uri="{FF2B5EF4-FFF2-40B4-BE49-F238E27FC236}">
                <a16:creationId xmlns:a16="http://schemas.microsoft.com/office/drawing/2014/main" id="{767D653B-F2C8-EA4E-A9E5-DBB2B1DC64FE}"/>
              </a:ext>
            </a:extLst>
          </p:cNvPr>
          <p:cNvSpPr txBox="1"/>
          <p:nvPr/>
        </p:nvSpPr>
        <p:spPr>
          <a:xfrm>
            <a:off x="1446735" y="4208412"/>
            <a:ext cx="1606703" cy="276999"/>
          </a:xfrm>
          <a:prstGeom prst="rect">
            <a:avLst/>
          </a:prstGeom>
          <a:noFill/>
        </p:spPr>
        <p:txBody>
          <a:bodyPr wrap="square" rtlCol="0">
            <a:spAutoFit/>
          </a:bodyPr>
          <a:lstStyle/>
          <a:p>
            <a:pPr>
              <a:spcAft>
                <a:spcPts val="300"/>
              </a:spcAft>
            </a:pPr>
            <a:r>
              <a:rPr lang="en-US" sz="1200" b="1" dirty="0">
                <a:latin typeface="Corbel" panose="020B0503020204020204" pitchFamily="34" charset="0"/>
                <a:cs typeface="Calibri" panose="020F0502020204030204" pitchFamily="34" charset="0"/>
              </a:rPr>
              <a:t>6.1 Sandbox</a:t>
            </a:r>
          </a:p>
        </p:txBody>
      </p:sp>
      <p:cxnSp>
        <p:nvCxnSpPr>
          <p:cNvPr id="61" name="Straight Arrow Connector 60">
            <a:extLst>
              <a:ext uri="{FF2B5EF4-FFF2-40B4-BE49-F238E27FC236}">
                <a16:creationId xmlns:a16="http://schemas.microsoft.com/office/drawing/2014/main" id="{3EC94C14-1E4C-BB4D-96D0-145CE6E0466F}"/>
              </a:ext>
            </a:extLst>
          </p:cNvPr>
          <p:cNvCxnSpPr/>
          <p:nvPr/>
        </p:nvCxnSpPr>
        <p:spPr>
          <a:xfrm>
            <a:off x="5143550" y="3549899"/>
            <a:ext cx="1232452"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B991FE9-D16C-2C4C-9D6B-61A8CF9CBF7B}"/>
              </a:ext>
            </a:extLst>
          </p:cNvPr>
          <p:cNvSpPr txBox="1"/>
          <p:nvPr/>
        </p:nvSpPr>
        <p:spPr>
          <a:xfrm>
            <a:off x="5018640" y="3666945"/>
            <a:ext cx="1517268" cy="738664"/>
          </a:xfrm>
          <a:prstGeom prst="rect">
            <a:avLst/>
          </a:prstGeom>
          <a:noFill/>
        </p:spPr>
        <p:txBody>
          <a:bodyPr wrap="square" rtlCol="0">
            <a:spAutoFit/>
          </a:bodyPr>
          <a:lstStyle/>
          <a:p>
            <a:pPr algn="ctr">
              <a:spcAft>
                <a:spcPts val="300"/>
              </a:spcAft>
            </a:pPr>
            <a:r>
              <a:rPr lang="en-US" sz="1400" dirty="0">
                <a:latin typeface="Corbel" panose="020B0503020204020204" pitchFamily="34" charset="0"/>
                <a:cs typeface="Calibri" panose="020F0502020204030204" pitchFamily="34" charset="0"/>
              </a:rPr>
              <a:t>Bi-Directional</a:t>
            </a:r>
            <a:br>
              <a:rPr lang="en-US" sz="1400" dirty="0">
                <a:latin typeface="Corbel" panose="020B0503020204020204" pitchFamily="34" charset="0"/>
                <a:cs typeface="Calibri" panose="020F0502020204030204" pitchFamily="34" charset="0"/>
              </a:rPr>
            </a:br>
            <a:r>
              <a:rPr lang="en-US" sz="1400" dirty="0">
                <a:latin typeface="Corbel" panose="020B0503020204020204" pitchFamily="34" charset="0"/>
                <a:cs typeface="Calibri" panose="020F0502020204030204" pitchFamily="34" charset="0"/>
              </a:rPr>
              <a:t>Data</a:t>
            </a:r>
            <a:br>
              <a:rPr lang="en-US" sz="1400" dirty="0">
                <a:latin typeface="Corbel" panose="020B0503020204020204" pitchFamily="34" charset="0"/>
                <a:cs typeface="Calibri" panose="020F0502020204030204" pitchFamily="34" charset="0"/>
              </a:rPr>
            </a:br>
            <a:r>
              <a:rPr lang="en-US" sz="1400" dirty="0">
                <a:latin typeface="Corbel" panose="020B0503020204020204" pitchFamily="34" charset="0"/>
                <a:cs typeface="Calibri" panose="020F0502020204030204" pitchFamily="34" charset="0"/>
              </a:rPr>
              <a:t>Replication</a:t>
            </a:r>
          </a:p>
        </p:txBody>
      </p:sp>
      <p:grpSp>
        <p:nvGrpSpPr>
          <p:cNvPr id="28" name="Group 27">
            <a:extLst>
              <a:ext uri="{FF2B5EF4-FFF2-40B4-BE49-F238E27FC236}">
                <a16:creationId xmlns:a16="http://schemas.microsoft.com/office/drawing/2014/main" id="{C310C2FC-9B1D-2A44-B8A6-476163CCF482}"/>
              </a:ext>
            </a:extLst>
          </p:cNvPr>
          <p:cNvGrpSpPr/>
          <p:nvPr/>
        </p:nvGrpSpPr>
        <p:grpSpPr>
          <a:xfrm>
            <a:off x="1214192" y="1752000"/>
            <a:ext cx="3440121" cy="508000"/>
            <a:chOff x="1085381" y="1441957"/>
            <a:chExt cx="3440121" cy="508000"/>
          </a:xfrm>
        </p:grpSpPr>
        <p:sp>
          <p:nvSpPr>
            <p:cNvPr id="26" name="Rounded Rectangle 25">
              <a:extLst>
                <a:ext uri="{FF2B5EF4-FFF2-40B4-BE49-F238E27FC236}">
                  <a16:creationId xmlns:a16="http://schemas.microsoft.com/office/drawing/2014/main" id="{A9B61FE2-2486-6646-B9A9-C020F7919CFA}"/>
                </a:ext>
              </a:extLst>
            </p:cNvPr>
            <p:cNvSpPr/>
            <p:nvPr/>
          </p:nvSpPr>
          <p:spPr>
            <a:xfrm>
              <a:off x="1085381" y="1441957"/>
              <a:ext cx="3440121" cy="508000"/>
            </a:xfrm>
            <a:prstGeom prst="roundRect">
              <a:avLst/>
            </a:prstGeom>
            <a:solidFill>
              <a:schemeClr val="bg1"/>
            </a:solidFill>
            <a:ln w="25400">
              <a:solidFill>
                <a:schemeClr val="bg1">
                  <a:lumMod val="65000"/>
                </a:schemeClr>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DCBCD823-B0B7-3B46-9DCA-EE83329FAD18}"/>
                </a:ext>
              </a:extLst>
            </p:cNvPr>
            <p:cNvSpPr txBox="1"/>
            <p:nvPr/>
          </p:nvSpPr>
          <p:spPr>
            <a:xfrm>
              <a:off x="1187598" y="1460623"/>
              <a:ext cx="2424803" cy="477054"/>
            </a:xfrm>
            <a:prstGeom prst="rect">
              <a:avLst/>
            </a:prstGeom>
            <a:noFill/>
          </p:spPr>
          <p:txBody>
            <a:bodyPr wrap="square" rtlCol="0">
              <a:spAutoFit/>
            </a:bodyPr>
            <a:lstStyle/>
            <a:p>
              <a:pPr algn="r">
                <a:lnSpc>
                  <a:spcPts val="1500"/>
                </a:lnSpc>
              </a:pPr>
              <a:r>
                <a:rPr lang="en-US" sz="1600" b="1" dirty="0">
                  <a:latin typeface="Corbel" panose="020B0503020204020204" pitchFamily="34" charset="0"/>
                  <a:cs typeface="Calibri" panose="020F0502020204030204" pitchFamily="34" charset="0"/>
                </a:rPr>
                <a:t>192.168.1.175 </a:t>
              </a:r>
            </a:p>
            <a:p>
              <a:pPr algn="r">
                <a:lnSpc>
                  <a:spcPts val="1500"/>
                </a:lnSpc>
              </a:pPr>
              <a:r>
                <a:rPr lang="en-US" sz="1200" i="1" dirty="0">
                  <a:latin typeface="Corbel" panose="020B0503020204020204" pitchFamily="34" charset="0"/>
                  <a:cs typeface="Calibri" panose="020F0502020204030204" pitchFamily="34" charset="0"/>
                </a:rPr>
                <a:t>Dynamic - changes with the network</a:t>
              </a:r>
            </a:p>
          </p:txBody>
        </p:sp>
        <p:pic>
          <p:nvPicPr>
            <p:cNvPr id="25" name="Picture 24">
              <a:extLst>
                <a:ext uri="{FF2B5EF4-FFF2-40B4-BE49-F238E27FC236}">
                  <a16:creationId xmlns:a16="http://schemas.microsoft.com/office/drawing/2014/main" id="{08CB31D1-1DA2-024F-80EF-9BC555084498}"/>
                </a:ext>
              </a:extLst>
            </p:cNvPr>
            <p:cNvPicPr>
              <a:picLocks noChangeAspect="1"/>
            </p:cNvPicPr>
            <p:nvPr/>
          </p:nvPicPr>
          <p:blipFill>
            <a:blip r:embed="rId6">
              <a:lum bright="70000" contrast="-70000"/>
            </a:blip>
            <a:stretch>
              <a:fillRect/>
            </a:stretch>
          </p:blipFill>
          <p:spPr>
            <a:xfrm>
              <a:off x="3603663" y="1562839"/>
              <a:ext cx="319874" cy="235241"/>
            </a:xfrm>
            <a:prstGeom prst="rect">
              <a:avLst/>
            </a:prstGeom>
          </p:spPr>
        </p:pic>
      </p:grpSp>
      <p:grpSp>
        <p:nvGrpSpPr>
          <p:cNvPr id="79" name="Group 78">
            <a:extLst>
              <a:ext uri="{FF2B5EF4-FFF2-40B4-BE49-F238E27FC236}">
                <a16:creationId xmlns:a16="http://schemas.microsoft.com/office/drawing/2014/main" id="{6CB717B6-2A97-764E-989B-D5278387A6E5}"/>
              </a:ext>
            </a:extLst>
          </p:cNvPr>
          <p:cNvGrpSpPr/>
          <p:nvPr/>
        </p:nvGrpSpPr>
        <p:grpSpPr>
          <a:xfrm rot="5400000">
            <a:off x="2749534" y="3762748"/>
            <a:ext cx="3758748" cy="588203"/>
            <a:chOff x="1466406" y="1441957"/>
            <a:chExt cx="3319677" cy="588203"/>
          </a:xfrm>
        </p:grpSpPr>
        <p:sp>
          <p:nvSpPr>
            <p:cNvPr id="80" name="Rounded Rectangle 79">
              <a:extLst>
                <a:ext uri="{FF2B5EF4-FFF2-40B4-BE49-F238E27FC236}">
                  <a16:creationId xmlns:a16="http://schemas.microsoft.com/office/drawing/2014/main" id="{2EA762AD-7CAD-C144-847C-C55638DADDDA}"/>
                </a:ext>
              </a:extLst>
            </p:cNvPr>
            <p:cNvSpPr/>
            <p:nvPr/>
          </p:nvSpPr>
          <p:spPr>
            <a:xfrm>
              <a:off x="1466406" y="1441957"/>
              <a:ext cx="3319677" cy="588203"/>
            </a:xfrm>
            <a:prstGeom prst="roundRect">
              <a:avLst/>
            </a:prstGeom>
            <a:solidFill>
              <a:schemeClr val="bg1"/>
            </a:solidFill>
            <a:ln w="25400">
              <a:solidFill>
                <a:schemeClr val="bg1">
                  <a:lumMod val="65000"/>
                </a:schemeClr>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2BAC6D8C-6E05-3C45-B085-2F9212890364}"/>
                </a:ext>
              </a:extLst>
            </p:cNvPr>
            <p:cNvSpPr txBox="1"/>
            <p:nvPr/>
          </p:nvSpPr>
          <p:spPr>
            <a:xfrm>
              <a:off x="2063377" y="1464365"/>
              <a:ext cx="2643250" cy="469616"/>
            </a:xfrm>
            <a:prstGeom prst="rect">
              <a:avLst/>
            </a:prstGeom>
            <a:noFill/>
          </p:spPr>
          <p:txBody>
            <a:bodyPr wrap="square" rtlCol="0">
              <a:spAutoFit/>
            </a:bodyPr>
            <a:lstStyle/>
            <a:p>
              <a:pPr>
                <a:lnSpc>
                  <a:spcPts val="1500"/>
                </a:lnSpc>
              </a:pPr>
              <a:r>
                <a:rPr lang="en-US" sz="1600" b="1" dirty="0">
                  <a:latin typeface="Corbel" panose="020B0503020204020204" pitchFamily="34" charset="0"/>
                  <a:cs typeface="Calibri" panose="020F0502020204030204" pitchFamily="34" charset="0"/>
                </a:rPr>
                <a:t>192.168.2.100</a:t>
              </a:r>
            </a:p>
            <a:p>
              <a:pPr>
                <a:lnSpc>
                  <a:spcPts val="1500"/>
                </a:lnSpc>
              </a:pPr>
              <a:r>
                <a:rPr lang="en-US" sz="1200" i="1" dirty="0">
                  <a:latin typeface="Corbel" panose="020B0503020204020204" pitchFamily="34" charset="0"/>
                  <a:cs typeface="Calibri" panose="020F0502020204030204" pitchFamily="34" charset="0"/>
                </a:rPr>
                <a:t>Thunderbolt Ethernet (en6)</a:t>
              </a:r>
            </a:p>
          </p:txBody>
        </p:sp>
        <p:pic>
          <p:nvPicPr>
            <p:cNvPr id="84" name="Picture 83">
              <a:extLst>
                <a:ext uri="{FF2B5EF4-FFF2-40B4-BE49-F238E27FC236}">
                  <a16:creationId xmlns:a16="http://schemas.microsoft.com/office/drawing/2014/main" id="{FD200E90-C4FA-3841-909C-D22C1D8A1AA9}"/>
                </a:ext>
              </a:extLst>
            </p:cNvPr>
            <p:cNvPicPr>
              <a:picLocks noChangeAspect="1"/>
            </p:cNvPicPr>
            <p:nvPr/>
          </p:nvPicPr>
          <p:blipFill rotWithShape="1">
            <a:blip r:embed="rId7"/>
            <a:srcRect l="33688" r="32274"/>
            <a:stretch/>
          </p:blipFill>
          <p:spPr>
            <a:xfrm rot="3183649">
              <a:off x="1763031" y="1497970"/>
              <a:ext cx="261425" cy="359337"/>
            </a:xfrm>
            <a:prstGeom prst="rect">
              <a:avLst/>
            </a:prstGeom>
          </p:spPr>
        </p:pic>
      </p:grpSp>
      <p:pic>
        <p:nvPicPr>
          <p:cNvPr id="8" name="Picture 7">
            <a:extLst>
              <a:ext uri="{FF2B5EF4-FFF2-40B4-BE49-F238E27FC236}">
                <a16:creationId xmlns:a16="http://schemas.microsoft.com/office/drawing/2014/main" id="{94FEE5C4-687A-4849-B7CA-6870450CCAAB}"/>
              </a:ext>
            </a:extLst>
          </p:cNvPr>
          <p:cNvPicPr>
            <a:picLocks noChangeAspect="1"/>
          </p:cNvPicPr>
          <p:nvPr/>
        </p:nvPicPr>
        <p:blipFill rotWithShape="1">
          <a:blip r:embed="rId8"/>
          <a:srcRect l="26663" t="22855"/>
          <a:stretch/>
        </p:blipFill>
        <p:spPr>
          <a:xfrm>
            <a:off x="4201634" y="1668951"/>
            <a:ext cx="958300" cy="672758"/>
          </a:xfrm>
          <a:prstGeom prst="ellipse">
            <a:avLst/>
          </a:prstGeom>
          <a:ln w="63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50800" h="25400" prst="hardEdge"/>
            <a:extrusionClr>
              <a:srgbClr val="000000"/>
            </a:extrusionClr>
          </a:sp3d>
        </p:spPr>
      </p:pic>
      <p:cxnSp>
        <p:nvCxnSpPr>
          <p:cNvPr id="35" name="Straight Connector 34">
            <a:extLst>
              <a:ext uri="{FF2B5EF4-FFF2-40B4-BE49-F238E27FC236}">
                <a16:creationId xmlns:a16="http://schemas.microsoft.com/office/drawing/2014/main" id="{675AF251-3E70-AB47-9B09-5492ADFEA79B}"/>
              </a:ext>
            </a:extLst>
          </p:cNvPr>
          <p:cNvCxnSpPr>
            <a:cxnSpLocks/>
          </p:cNvCxnSpPr>
          <p:nvPr/>
        </p:nvCxnSpPr>
        <p:spPr>
          <a:xfrm>
            <a:off x="7845676" y="3926250"/>
            <a:ext cx="69035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2866259-043C-284E-A08A-E6E9154EA132}"/>
              </a:ext>
            </a:extLst>
          </p:cNvPr>
          <p:cNvCxnSpPr>
            <a:cxnSpLocks/>
          </p:cNvCxnSpPr>
          <p:nvPr/>
        </p:nvCxnSpPr>
        <p:spPr>
          <a:xfrm>
            <a:off x="4923009" y="5221339"/>
            <a:ext cx="214522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40D6A1-236A-6D4C-9D54-F5BB1CE6A7EF}"/>
              </a:ext>
            </a:extLst>
          </p:cNvPr>
          <p:cNvCxnSpPr>
            <a:cxnSpLocks/>
          </p:cNvCxnSpPr>
          <p:nvPr/>
        </p:nvCxnSpPr>
        <p:spPr>
          <a:xfrm>
            <a:off x="7845676" y="5007689"/>
            <a:ext cx="69035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65DE0A5-62E3-9642-AEB5-C677632D3985}"/>
              </a:ext>
            </a:extLst>
          </p:cNvPr>
          <p:cNvCxnSpPr>
            <a:cxnSpLocks/>
          </p:cNvCxnSpPr>
          <p:nvPr/>
        </p:nvCxnSpPr>
        <p:spPr>
          <a:xfrm>
            <a:off x="7881012" y="2842306"/>
            <a:ext cx="69035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3AA134F0-43F2-8D49-9D81-3FCBB8F37B31}"/>
              </a:ext>
            </a:extLst>
          </p:cNvPr>
          <p:cNvSpPr/>
          <p:nvPr/>
        </p:nvSpPr>
        <p:spPr>
          <a:xfrm rot="16200000">
            <a:off x="6001676" y="3737686"/>
            <a:ext cx="2945893" cy="812778"/>
          </a:xfrm>
          <a:prstGeom prst="roundRect">
            <a:avLst>
              <a:gd name="adj" fmla="val 5129"/>
            </a:avLst>
          </a:prstGeom>
          <a:solidFill>
            <a:schemeClr val="bg1"/>
          </a:solidFill>
          <a:ln>
            <a:solidFill>
              <a:schemeClr val="bg1">
                <a:lumMod val="6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spcAft>
                <a:spcPts val="200"/>
              </a:spcAft>
            </a:pPr>
            <a:r>
              <a:rPr lang="en-US" sz="1600" b="1" dirty="0">
                <a:solidFill>
                  <a:schemeClr val="tx1"/>
                </a:solidFill>
                <a:latin typeface="Corbel" panose="020B0503020204020204" pitchFamily="34" charset="0"/>
                <a:cs typeface="Calibri" panose="020F0502020204030204" pitchFamily="34" charset="0"/>
              </a:rPr>
              <a:t>192.168.2.1</a:t>
            </a:r>
            <a:endParaRPr lang="en-US" sz="1800" b="1" dirty="0">
              <a:solidFill>
                <a:schemeClr val="tx1"/>
              </a:solidFill>
              <a:latin typeface="Corbel" panose="020B0503020204020204" pitchFamily="34" charset="0"/>
              <a:cs typeface="Calibri" panose="020F0502020204030204" pitchFamily="34" charset="0"/>
            </a:endParaRPr>
          </a:p>
          <a:p>
            <a:pPr algn="ctr">
              <a:lnSpc>
                <a:spcPts val="1600"/>
              </a:lnSpc>
            </a:pPr>
            <a:r>
              <a:rPr lang="en-US" sz="1800" b="1" dirty="0">
                <a:solidFill>
                  <a:schemeClr val="tx1"/>
                </a:solidFill>
                <a:latin typeface="Corbel" panose="020B0503020204020204" pitchFamily="34" charset="0"/>
              </a:rPr>
              <a:t>Wireless Router</a:t>
            </a:r>
          </a:p>
          <a:p>
            <a:pPr algn="ctr">
              <a:lnSpc>
                <a:spcPts val="1600"/>
              </a:lnSpc>
            </a:pPr>
            <a:r>
              <a:rPr lang="en-US" sz="1400" b="1" dirty="0">
                <a:solidFill>
                  <a:schemeClr val="tx1"/>
                </a:solidFill>
                <a:latin typeface="Corbel" panose="020B0503020204020204" pitchFamily="34" charset="0"/>
              </a:rPr>
              <a:t>4-Ports,  SSID: EDGENET</a:t>
            </a:r>
          </a:p>
        </p:txBody>
      </p:sp>
      <p:sp>
        <p:nvSpPr>
          <p:cNvPr id="52" name="Rounded Rectangle 51">
            <a:extLst>
              <a:ext uri="{FF2B5EF4-FFF2-40B4-BE49-F238E27FC236}">
                <a16:creationId xmlns:a16="http://schemas.microsoft.com/office/drawing/2014/main" id="{265440DC-99A1-944E-B270-040CE0555876}"/>
              </a:ext>
            </a:extLst>
          </p:cNvPr>
          <p:cNvSpPr/>
          <p:nvPr/>
        </p:nvSpPr>
        <p:spPr>
          <a:xfrm rot="5400000">
            <a:off x="2816822" y="4082319"/>
            <a:ext cx="1818603" cy="588203"/>
          </a:xfrm>
          <a:prstGeom prst="roundRect">
            <a:avLst/>
          </a:prstGeom>
          <a:solidFill>
            <a:schemeClr val="bg1"/>
          </a:solidFill>
          <a:ln w="25400">
            <a:solidFill>
              <a:schemeClr val="bg1">
                <a:lumMod val="65000"/>
              </a:schemeClr>
            </a:solidFill>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r>
              <a:rPr lang="en-US" sz="1200" i="1" dirty="0">
                <a:solidFill>
                  <a:schemeClr val="tx1"/>
                </a:solidFill>
                <a:latin typeface="Corbel" panose="020B0503020204020204" pitchFamily="34" charset="0"/>
                <a:cs typeface="Calibri" panose="020F0502020204030204" pitchFamily="34" charset="0"/>
              </a:rPr>
              <a:t>Bridged Adapter to en6</a:t>
            </a:r>
          </a:p>
          <a:p>
            <a:pPr>
              <a:lnSpc>
                <a:spcPts val="1500"/>
              </a:lnSpc>
            </a:pPr>
            <a:r>
              <a:rPr lang="en-US" sz="1600" b="1" dirty="0">
                <a:solidFill>
                  <a:schemeClr val="tx1"/>
                </a:solidFill>
                <a:latin typeface="Corbel" panose="020B0503020204020204" pitchFamily="34" charset="0"/>
                <a:cs typeface="Calibri" panose="020F0502020204030204" pitchFamily="34" charset="0"/>
              </a:rPr>
              <a:t>192.168.2.50</a:t>
            </a:r>
          </a:p>
        </p:txBody>
      </p:sp>
      <p:sp>
        <p:nvSpPr>
          <p:cNvPr id="53" name="Rounded Rectangle 52">
            <a:extLst>
              <a:ext uri="{FF2B5EF4-FFF2-40B4-BE49-F238E27FC236}">
                <a16:creationId xmlns:a16="http://schemas.microsoft.com/office/drawing/2014/main" id="{640738D5-9454-AD4F-B6E8-45EF088AAD83}"/>
              </a:ext>
            </a:extLst>
          </p:cNvPr>
          <p:cNvSpPr/>
          <p:nvPr/>
        </p:nvSpPr>
        <p:spPr>
          <a:xfrm>
            <a:off x="1430112" y="3278415"/>
            <a:ext cx="1818603" cy="588203"/>
          </a:xfrm>
          <a:prstGeom prst="roundRect">
            <a:avLst/>
          </a:prstGeom>
          <a:solidFill>
            <a:schemeClr val="bg1"/>
          </a:solidFill>
          <a:ln w="25400">
            <a:solidFill>
              <a:schemeClr val="bg1">
                <a:lumMod val="65000"/>
              </a:schemeClr>
            </a:solidFill>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r>
              <a:rPr lang="en-US" sz="1200" i="1" dirty="0">
                <a:solidFill>
                  <a:schemeClr val="tx1"/>
                </a:solidFill>
                <a:latin typeface="Corbel" panose="020B0503020204020204" pitchFamily="34" charset="0"/>
                <a:cs typeface="Calibri" panose="020F0502020204030204" pitchFamily="34" charset="0"/>
              </a:rPr>
              <a:t>NAT</a:t>
            </a:r>
          </a:p>
          <a:p>
            <a:pPr>
              <a:lnSpc>
                <a:spcPts val="1500"/>
              </a:lnSpc>
            </a:pPr>
            <a:r>
              <a:rPr lang="en-US" sz="1600" b="1" dirty="0">
                <a:solidFill>
                  <a:schemeClr val="tx1"/>
                </a:solidFill>
                <a:latin typeface="Corbel" panose="020B0503020204020204" pitchFamily="34" charset="0"/>
                <a:cs typeface="Calibri" panose="020F0502020204030204" pitchFamily="34" charset="0"/>
              </a:rPr>
              <a:t>10.0.2.15</a:t>
            </a:r>
          </a:p>
        </p:txBody>
      </p:sp>
      <p:cxnSp>
        <p:nvCxnSpPr>
          <p:cNvPr id="7" name="Straight Arrow Connector 6">
            <a:extLst>
              <a:ext uri="{FF2B5EF4-FFF2-40B4-BE49-F238E27FC236}">
                <a16:creationId xmlns:a16="http://schemas.microsoft.com/office/drawing/2014/main" id="{E3F20C78-DC85-1E46-BC23-E14E7A5E5ED6}"/>
              </a:ext>
            </a:extLst>
          </p:cNvPr>
          <p:cNvCxnSpPr>
            <a:cxnSpLocks/>
          </p:cNvCxnSpPr>
          <p:nvPr/>
        </p:nvCxnSpPr>
        <p:spPr>
          <a:xfrm flipV="1">
            <a:off x="2481148" y="2317526"/>
            <a:ext cx="0" cy="927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F84CE743-FEA9-6947-9E11-6500204DE3BA}"/>
              </a:ext>
            </a:extLst>
          </p:cNvPr>
          <p:cNvSpPr txBox="1"/>
          <p:nvPr/>
        </p:nvSpPr>
        <p:spPr>
          <a:xfrm>
            <a:off x="2461778" y="2630472"/>
            <a:ext cx="841288" cy="553998"/>
          </a:xfrm>
          <a:prstGeom prst="rect">
            <a:avLst/>
          </a:prstGeom>
          <a:noFill/>
        </p:spPr>
        <p:txBody>
          <a:bodyPr wrap="square" rtlCol="0">
            <a:spAutoFit/>
          </a:bodyPr>
          <a:lstStyle/>
          <a:p>
            <a:pPr>
              <a:spcAft>
                <a:spcPts val="300"/>
              </a:spcAft>
            </a:pPr>
            <a:r>
              <a:rPr lang="en-US" sz="1000" i="1" dirty="0">
                <a:latin typeface="Corbel" panose="020B0503020204020204" pitchFamily="34" charset="0"/>
                <a:cs typeface="Calibri" panose="020F0502020204030204" pitchFamily="34" charset="0"/>
              </a:rPr>
              <a:t>Outbound Internet Access</a:t>
            </a:r>
          </a:p>
        </p:txBody>
      </p:sp>
      <p:sp>
        <p:nvSpPr>
          <p:cNvPr id="59" name="TextBox 58">
            <a:extLst>
              <a:ext uri="{FF2B5EF4-FFF2-40B4-BE49-F238E27FC236}">
                <a16:creationId xmlns:a16="http://schemas.microsoft.com/office/drawing/2014/main" id="{35303AB2-EE2A-1747-9509-97ECBBD78F8D}"/>
              </a:ext>
            </a:extLst>
          </p:cNvPr>
          <p:cNvSpPr txBox="1"/>
          <p:nvPr/>
        </p:nvSpPr>
        <p:spPr>
          <a:xfrm rot="16200000">
            <a:off x="6145125" y="4020823"/>
            <a:ext cx="1573575" cy="246221"/>
          </a:xfrm>
          <a:prstGeom prst="rect">
            <a:avLst/>
          </a:prstGeom>
          <a:noFill/>
        </p:spPr>
        <p:txBody>
          <a:bodyPr wrap="square" rtlCol="0">
            <a:spAutoFit/>
          </a:bodyPr>
          <a:lstStyle/>
          <a:p>
            <a:pPr algn="ctr">
              <a:spcAft>
                <a:spcPts val="300"/>
              </a:spcAft>
            </a:pPr>
            <a:r>
              <a:rPr lang="en-US" sz="1000" i="1" dirty="0">
                <a:latin typeface="Corbel" panose="020B0503020204020204" pitchFamily="34" charset="0"/>
                <a:cs typeface="Calibri" panose="020F0502020204030204" pitchFamily="34" charset="0"/>
              </a:rPr>
              <a:t>No Internet  Access</a:t>
            </a:r>
          </a:p>
        </p:txBody>
      </p:sp>
      <p:sp>
        <p:nvSpPr>
          <p:cNvPr id="99" name="Rectangle 98">
            <a:extLst>
              <a:ext uri="{FF2B5EF4-FFF2-40B4-BE49-F238E27FC236}">
                <a16:creationId xmlns:a16="http://schemas.microsoft.com/office/drawing/2014/main" id="{4EE6A767-79BD-B44F-8C7A-B94D3B999C67}"/>
              </a:ext>
            </a:extLst>
          </p:cNvPr>
          <p:cNvSpPr/>
          <p:nvPr/>
        </p:nvSpPr>
        <p:spPr>
          <a:xfrm>
            <a:off x="8246427" y="2185494"/>
            <a:ext cx="1797844" cy="274306"/>
          </a:xfrm>
          <a:prstGeom prst="rect">
            <a:avLst/>
          </a:prstGeom>
        </p:spPr>
        <p:txBody>
          <a:bodyPr wrap="square">
            <a:spAutoFit/>
          </a:bodyPr>
          <a:lstStyle/>
          <a:p>
            <a:pPr algn="ctr">
              <a:lnSpc>
                <a:spcPts val="1400"/>
              </a:lnSpc>
            </a:pPr>
            <a:r>
              <a:rPr lang="en-US" sz="1400" b="1" dirty="0">
                <a:latin typeface="Corbel" panose="020B0503020204020204" pitchFamily="34" charset="0"/>
                <a:cs typeface="Calibri" panose="020F0502020204030204" pitchFamily="34" charset="0"/>
              </a:rPr>
              <a:t>edge1.enterprise.org</a:t>
            </a:r>
          </a:p>
        </p:txBody>
      </p:sp>
      <p:sp>
        <p:nvSpPr>
          <p:cNvPr id="101" name="TextBox 100">
            <a:extLst>
              <a:ext uri="{FF2B5EF4-FFF2-40B4-BE49-F238E27FC236}">
                <a16:creationId xmlns:a16="http://schemas.microsoft.com/office/drawing/2014/main" id="{3617F246-BE12-4045-B7AE-90E1C3862086}"/>
              </a:ext>
            </a:extLst>
          </p:cNvPr>
          <p:cNvSpPr txBox="1"/>
          <p:nvPr/>
        </p:nvSpPr>
        <p:spPr>
          <a:xfrm>
            <a:off x="1448367" y="4534627"/>
            <a:ext cx="1937357" cy="469359"/>
          </a:xfrm>
          <a:prstGeom prst="rect">
            <a:avLst/>
          </a:prstGeom>
          <a:noFill/>
        </p:spPr>
        <p:txBody>
          <a:bodyPr wrap="square" rtlCol="0">
            <a:spAutoFit/>
          </a:bodyPr>
          <a:lstStyle/>
          <a:p>
            <a:pPr>
              <a:spcAft>
                <a:spcPts val="300"/>
              </a:spcAft>
            </a:pPr>
            <a:r>
              <a:rPr lang="en-US" sz="1100" b="1" dirty="0">
                <a:latin typeface="Corbel" panose="020B0503020204020204" pitchFamily="34" charset="0"/>
                <a:cs typeface="Calibri" panose="020F0502020204030204" pitchFamily="34" charset="0"/>
              </a:rPr>
              <a:t>Cluster:    dc1.enterprise.org</a:t>
            </a:r>
          </a:p>
          <a:p>
            <a:r>
              <a:rPr lang="en-US" sz="1100" b="1" dirty="0">
                <a:latin typeface="Corbel" panose="020B0503020204020204" pitchFamily="34" charset="0"/>
                <a:cs typeface="Calibri" panose="020F0502020204030204" pitchFamily="34" charset="0"/>
              </a:rPr>
              <a:t>Machine: </a:t>
            </a:r>
            <a:r>
              <a:rPr lang="en-US" sz="1100" b="1" dirty="0" err="1">
                <a:latin typeface="Corbel" panose="020B0503020204020204" pitchFamily="34" charset="0"/>
                <a:cs typeface="Calibri" panose="020F0502020204030204" pitchFamily="34" charset="0"/>
              </a:rPr>
              <a:t>maprdemo.local</a:t>
            </a:r>
            <a:r>
              <a:rPr lang="en-US" sz="1100" b="1" dirty="0">
                <a:latin typeface="Corbel" panose="020B0503020204020204" pitchFamily="34" charset="0"/>
                <a:cs typeface="Calibri" panose="020F0502020204030204" pitchFamily="34" charset="0"/>
              </a:rPr>
              <a:t> </a:t>
            </a:r>
          </a:p>
        </p:txBody>
      </p:sp>
      <p:grpSp>
        <p:nvGrpSpPr>
          <p:cNvPr id="13" name="Group 12">
            <a:extLst>
              <a:ext uri="{FF2B5EF4-FFF2-40B4-BE49-F238E27FC236}">
                <a16:creationId xmlns:a16="http://schemas.microsoft.com/office/drawing/2014/main" id="{78C43DA4-7E46-D34B-9CC8-707581B1BC25}"/>
              </a:ext>
            </a:extLst>
          </p:cNvPr>
          <p:cNvGrpSpPr/>
          <p:nvPr/>
        </p:nvGrpSpPr>
        <p:grpSpPr>
          <a:xfrm>
            <a:off x="8536034" y="2580109"/>
            <a:ext cx="2652395" cy="912804"/>
            <a:chOff x="8531210" y="2736132"/>
            <a:chExt cx="2652395" cy="912804"/>
          </a:xfrm>
        </p:grpSpPr>
        <p:sp>
          <p:nvSpPr>
            <p:cNvPr id="66" name="Rounded Rectangle 65">
              <a:extLst>
                <a:ext uri="{FF2B5EF4-FFF2-40B4-BE49-F238E27FC236}">
                  <a16:creationId xmlns:a16="http://schemas.microsoft.com/office/drawing/2014/main" id="{83AF5C26-DD94-4743-BD69-749B0873CCC1}"/>
                </a:ext>
              </a:extLst>
            </p:cNvPr>
            <p:cNvSpPr/>
            <p:nvPr/>
          </p:nvSpPr>
          <p:spPr>
            <a:xfrm>
              <a:off x="8791560" y="2813900"/>
              <a:ext cx="2392045" cy="835036"/>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0BE27651-4F08-404E-ADD5-7FE805B008E7}"/>
                </a:ext>
              </a:extLst>
            </p:cNvPr>
            <p:cNvPicPr>
              <a:picLocks noChangeAspect="1"/>
            </p:cNvPicPr>
            <p:nvPr/>
          </p:nvPicPr>
          <p:blipFill>
            <a:blip r:embed="rId9"/>
            <a:stretch>
              <a:fillRect/>
            </a:stretch>
          </p:blipFill>
          <p:spPr>
            <a:xfrm>
              <a:off x="8531210" y="2736132"/>
              <a:ext cx="520700" cy="520700"/>
            </a:xfrm>
            <a:prstGeom prst="rect">
              <a:avLst/>
            </a:prstGeom>
            <a:effectLst>
              <a:outerShdw blurRad="50800" dist="50800" algn="l" rotWithShape="0">
                <a:schemeClr val="bg1"/>
              </a:outerShdw>
            </a:effectLst>
          </p:spPr>
        </p:pic>
        <p:grpSp>
          <p:nvGrpSpPr>
            <p:cNvPr id="68" name="Group 67">
              <a:extLst>
                <a:ext uri="{FF2B5EF4-FFF2-40B4-BE49-F238E27FC236}">
                  <a16:creationId xmlns:a16="http://schemas.microsoft.com/office/drawing/2014/main" id="{0CDFE5AE-19B5-C84C-A657-83D2EAF439CC}"/>
                </a:ext>
              </a:extLst>
            </p:cNvPr>
            <p:cNvGrpSpPr/>
            <p:nvPr/>
          </p:nvGrpSpPr>
          <p:grpSpPr>
            <a:xfrm>
              <a:off x="9211129" y="2922899"/>
              <a:ext cx="1834878" cy="621498"/>
              <a:chOff x="7262192" y="5274129"/>
              <a:chExt cx="1834878" cy="621498"/>
            </a:xfrm>
          </p:grpSpPr>
          <p:sp>
            <p:nvSpPr>
              <p:cNvPr id="70" name="Rounded Rectangle 69">
                <a:extLst>
                  <a:ext uri="{FF2B5EF4-FFF2-40B4-BE49-F238E27FC236}">
                    <a16:creationId xmlns:a16="http://schemas.microsoft.com/office/drawing/2014/main" id="{5A5F554C-2BA5-4C4D-BB19-AB5CABA3A877}"/>
                  </a:ext>
                </a:extLst>
              </p:cNvPr>
              <p:cNvSpPr/>
              <p:nvPr/>
            </p:nvSpPr>
            <p:spPr>
              <a:xfrm>
                <a:off x="7262192" y="5274129"/>
                <a:ext cx="1834878" cy="621498"/>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10EE368B-2DD3-5540-A760-4E4612238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656" y="5332835"/>
                <a:ext cx="513652" cy="110922"/>
              </a:xfrm>
              <a:prstGeom prst="rect">
                <a:avLst/>
              </a:prstGeom>
            </p:spPr>
          </p:pic>
        </p:grpSp>
        <p:sp>
          <p:nvSpPr>
            <p:cNvPr id="69" name="Rectangle 68">
              <a:extLst>
                <a:ext uri="{FF2B5EF4-FFF2-40B4-BE49-F238E27FC236}">
                  <a16:creationId xmlns:a16="http://schemas.microsoft.com/office/drawing/2014/main" id="{2CDB9085-96B4-7E41-A49E-F3D90226F1CD}"/>
                </a:ext>
              </a:extLst>
            </p:cNvPr>
            <p:cNvSpPr/>
            <p:nvPr/>
          </p:nvSpPr>
          <p:spPr>
            <a:xfrm>
              <a:off x="9718966" y="3025581"/>
              <a:ext cx="1294748" cy="453842"/>
            </a:xfrm>
            <a:prstGeom prst="rect">
              <a:avLst/>
            </a:prstGeom>
          </p:spPr>
          <p:txBody>
            <a:bodyPr wrap="square">
              <a:spAutoFit/>
            </a:bodyPr>
            <a:lstStyle/>
            <a:p>
              <a:pPr algn="r">
                <a:lnSpc>
                  <a:spcPts val="1400"/>
                </a:lnSpc>
              </a:pPr>
              <a:r>
                <a:rPr lang="en-US" sz="1400" b="1" dirty="0">
                  <a:latin typeface="Corbel" panose="020B0503020204020204" pitchFamily="34" charset="0"/>
                  <a:cs typeface="Calibri" panose="020F0502020204030204" pitchFamily="34" charset="0"/>
                </a:rPr>
                <a:t>edge1.mapr</a:t>
              </a:r>
            </a:p>
            <a:p>
              <a:pPr algn="r">
                <a:lnSpc>
                  <a:spcPts val="1400"/>
                </a:lnSpc>
              </a:pPr>
              <a:r>
                <a:rPr lang="en-US" sz="1400" b="1" dirty="0">
                  <a:latin typeface="Corbel" panose="020B0503020204020204" pitchFamily="34" charset="0"/>
                  <a:cs typeface="Calibri" panose="020F0502020204030204" pitchFamily="34" charset="0"/>
                </a:rPr>
                <a:t>192.168.2.21</a:t>
              </a:r>
            </a:p>
          </p:txBody>
        </p:sp>
        <p:sp>
          <p:nvSpPr>
            <p:cNvPr id="72" name="TextBox 71">
              <a:extLst>
                <a:ext uri="{FF2B5EF4-FFF2-40B4-BE49-F238E27FC236}">
                  <a16:creationId xmlns:a16="http://schemas.microsoft.com/office/drawing/2014/main" id="{B0B94BDC-1A2A-AF49-AA1F-CCAEE079254A}"/>
                </a:ext>
              </a:extLst>
            </p:cNvPr>
            <p:cNvSpPr txBox="1"/>
            <p:nvPr/>
          </p:nvSpPr>
          <p:spPr>
            <a:xfrm>
              <a:off x="9175640" y="3056842"/>
              <a:ext cx="451853" cy="276999"/>
            </a:xfrm>
            <a:prstGeom prst="rect">
              <a:avLst/>
            </a:prstGeom>
            <a:noFill/>
          </p:spPr>
          <p:txBody>
            <a:bodyPr wrap="square" rtlCol="0">
              <a:spAutoFit/>
            </a:bodyPr>
            <a:lstStyle/>
            <a:p>
              <a:pPr>
                <a:spcAft>
                  <a:spcPts val="300"/>
                </a:spcAft>
              </a:pPr>
              <a:r>
                <a:rPr lang="en-US" sz="1200" b="1" dirty="0">
                  <a:latin typeface="Corbel" panose="020B0503020204020204" pitchFamily="34" charset="0"/>
                  <a:cs typeface="Calibri" panose="020F0502020204030204" pitchFamily="34" charset="0"/>
                </a:rPr>
                <a:t>6.1</a:t>
              </a:r>
            </a:p>
          </p:txBody>
        </p:sp>
      </p:grpSp>
      <p:grpSp>
        <p:nvGrpSpPr>
          <p:cNvPr id="12" name="Group 11">
            <a:extLst>
              <a:ext uri="{FF2B5EF4-FFF2-40B4-BE49-F238E27FC236}">
                <a16:creationId xmlns:a16="http://schemas.microsoft.com/office/drawing/2014/main" id="{D30D515F-DD58-B944-BB16-E02AB8772D85}"/>
              </a:ext>
            </a:extLst>
          </p:cNvPr>
          <p:cNvGrpSpPr/>
          <p:nvPr/>
        </p:nvGrpSpPr>
        <p:grpSpPr>
          <a:xfrm>
            <a:off x="8536034" y="3667229"/>
            <a:ext cx="2652395" cy="912804"/>
            <a:chOff x="8531210" y="3942520"/>
            <a:chExt cx="2652395" cy="912804"/>
          </a:xfrm>
        </p:grpSpPr>
        <p:sp>
          <p:nvSpPr>
            <p:cNvPr id="81" name="Rounded Rectangle 80">
              <a:extLst>
                <a:ext uri="{FF2B5EF4-FFF2-40B4-BE49-F238E27FC236}">
                  <a16:creationId xmlns:a16="http://schemas.microsoft.com/office/drawing/2014/main" id="{D9F52EBC-BF8B-9A48-8E87-D9D2F8CE50F0}"/>
                </a:ext>
              </a:extLst>
            </p:cNvPr>
            <p:cNvSpPr/>
            <p:nvPr/>
          </p:nvSpPr>
          <p:spPr>
            <a:xfrm>
              <a:off x="8791560" y="4020288"/>
              <a:ext cx="2392045" cy="835036"/>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750AD3F6-31F4-EE41-BA36-484EF7174767}"/>
                </a:ext>
              </a:extLst>
            </p:cNvPr>
            <p:cNvPicPr>
              <a:picLocks noChangeAspect="1"/>
            </p:cNvPicPr>
            <p:nvPr/>
          </p:nvPicPr>
          <p:blipFill>
            <a:blip r:embed="rId9"/>
            <a:stretch>
              <a:fillRect/>
            </a:stretch>
          </p:blipFill>
          <p:spPr>
            <a:xfrm>
              <a:off x="8531210" y="3942520"/>
              <a:ext cx="520700" cy="520700"/>
            </a:xfrm>
            <a:prstGeom prst="rect">
              <a:avLst/>
            </a:prstGeom>
            <a:effectLst>
              <a:outerShdw blurRad="50800" dist="50800" algn="l" rotWithShape="0">
                <a:schemeClr val="bg1"/>
              </a:outerShdw>
            </a:effectLst>
          </p:spPr>
        </p:pic>
        <p:grpSp>
          <p:nvGrpSpPr>
            <p:cNvPr id="85" name="Group 84">
              <a:extLst>
                <a:ext uri="{FF2B5EF4-FFF2-40B4-BE49-F238E27FC236}">
                  <a16:creationId xmlns:a16="http://schemas.microsoft.com/office/drawing/2014/main" id="{10B79005-0FE5-F34F-A313-7C04842D7C4F}"/>
                </a:ext>
              </a:extLst>
            </p:cNvPr>
            <p:cNvGrpSpPr/>
            <p:nvPr/>
          </p:nvGrpSpPr>
          <p:grpSpPr>
            <a:xfrm>
              <a:off x="9211129" y="4129287"/>
              <a:ext cx="1834878" cy="621498"/>
              <a:chOff x="7262192" y="5274129"/>
              <a:chExt cx="1834878" cy="621498"/>
            </a:xfrm>
          </p:grpSpPr>
          <p:sp>
            <p:nvSpPr>
              <p:cNvPr id="90" name="Rounded Rectangle 89">
                <a:extLst>
                  <a:ext uri="{FF2B5EF4-FFF2-40B4-BE49-F238E27FC236}">
                    <a16:creationId xmlns:a16="http://schemas.microsoft.com/office/drawing/2014/main" id="{DBB322EC-205F-6646-B356-AB5A951A88EE}"/>
                  </a:ext>
                </a:extLst>
              </p:cNvPr>
              <p:cNvSpPr/>
              <p:nvPr/>
            </p:nvSpPr>
            <p:spPr>
              <a:xfrm>
                <a:off x="7262192" y="5274129"/>
                <a:ext cx="1834878" cy="621498"/>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BB8CDEA7-6C67-944F-A446-47AEFC004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656" y="5332835"/>
                <a:ext cx="513652" cy="110922"/>
              </a:xfrm>
              <a:prstGeom prst="rect">
                <a:avLst/>
              </a:prstGeom>
            </p:spPr>
          </p:pic>
        </p:grpSp>
        <p:sp>
          <p:nvSpPr>
            <p:cNvPr id="89" name="Rectangle 88">
              <a:extLst>
                <a:ext uri="{FF2B5EF4-FFF2-40B4-BE49-F238E27FC236}">
                  <a16:creationId xmlns:a16="http://schemas.microsoft.com/office/drawing/2014/main" id="{A7C2BAA9-9805-CB46-9A53-28B8FC65466F}"/>
                </a:ext>
              </a:extLst>
            </p:cNvPr>
            <p:cNvSpPr/>
            <p:nvPr/>
          </p:nvSpPr>
          <p:spPr>
            <a:xfrm>
              <a:off x="9785408" y="4231969"/>
              <a:ext cx="1228305" cy="453842"/>
            </a:xfrm>
            <a:prstGeom prst="rect">
              <a:avLst/>
            </a:prstGeom>
          </p:spPr>
          <p:txBody>
            <a:bodyPr wrap="square">
              <a:spAutoFit/>
            </a:bodyPr>
            <a:lstStyle/>
            <a:p>
              <a:pPr algn="r">
                <a:lnSpc>
                  <a:spcPts val="1400"/>
                </a:lnSpc>
              </a:pPr>
              <a:r>
                <a:rPr lang="en-US" sz="1400" b="1" dirty="0">
                  <a:latin typeface="Corbel" panose="020B0503020204020204" pitchFamily="34" charset="0"/>
                  <a:cs typeface="Calibri" panose="020F0502020204030204" pitchFamily="34" charset="0"/>
                </a:rPr>
                <a:t>edge2.mapr</a:t>
              </a:r>
            </a:p>
            <a:p>
              <a:pPr algn="r">
                <a:lnSpc>
                  <a:spcPts val="1400"/>
                </a:lnSpc>
              </a:pPr>
              <a:r>
                <a:rPr lang="en-US" sz="1400" b="1" dirty="0">
                  <a:latin typeface="Corbel" panose="020B0503020204020204" pitchFamily="34" charset="0"/>
                  <a:cs typeface="Calibri" panose="020F0502020204030204" pitchFamily="34" charset="0"/>
                </a:rPr>
                <a:t>192.168.2.22</a:t>
              </a:r>
            </a:p>
          </p:txBody>
        </p:sp>
        <p:sp>
          <p:nvSpPr>
            <p:cNvPr id="73" name="TextBox 72">
              <a:extLst>
                <a:ext uri="{FF2B5EF4-FFF2-40B4-BE49-F238E27FC236}">
                  <a16:creationId xmlns:a16="http://schemas.microsoft.com/office/drawing/2014/main" id="{54E6ED64-E708-A14C-A3CC-CAB8067D14E7}"/>
                </a:ext>
              </a:extLst>
            </p:cNvPr>
            <p:cNvSpPr txBox="1"/>
            <p:nvPr/>
          </p:nvSpPr>
          <p:spPr>
            <a:xfrm>
              <a:off x="9175640" y="4253921"/>
              <a:ext cx="451853" cy="276999"/>
            </a:xfrm>
            <a:prstGeom prst="rect">
              <a:avLst/>
            </a:prstGeom>
            <a:noFill/>
          </p:spPr>
          <p:txBody>
            <a:bodyPr wrap="square" rtlCol="0">
              <a:spAutoFit/>
            </a:bodyPr>
            <a:lstStyle/>
            <a:p>
              <a:pPr>
                <a:spcAft>
                  <a:spcPts val="300"/>
                </a:spcAft>
              </a:pPr>
              <a:r>
                <a:rPr lang="en-US" sz="1200" b="1" dirty="0">
                  <a:latin typeface="Corbel" panose="020B0503020204020204" pitchFamily="34" charset="0"/>
                  <a:cs typeface="Calibri" panose="020F0502020204030204" pitchFamily="34" charset="0"/>
                </a:rPr>
                <a:t>6.1</a:t>
              </a:r>
            </a:p>
          </p:txBody>
        </p:sp>
      </p:grpSp>
      <p:grpSp>
        <p:nvGrpSpPr>
          <p:cNvPr id="21" name="Group 20">
            <a:extLst>
              <a:ext uri="{FF2B5EF4-FFF2-40B4-BE49-F238E27FC236}">
                <a16:creationId xmlns:a16="http://schemas.microsoft.com/office/drawing/2014/main" id="{BBCE7B39-244D-2340-BF8A-B1A4C035468D}"/>
              </a:ext>
            </a:extLst>
          </p:cNvPr>
          <p:cNvGrpSpPr/>
          <p:nvPr/>
        </p:nvGrpSpPr>
        <p:grpSpPr>
          <a:xfrm>
            <a:off x="8545197" y="4754349"/>
            <a:ext cx="2652395" cy="912804"/>
            <a:chOff x="8540373" y="5148908"/>
            <a:chExt cx="2652395" cy="912804"/>
          </a:xfrm>
        </p:grpSpPr>
        <p:sp>
          <p:nvSpPr>
            <p:cNvPr id="93" name="Rounded Rectangle 92">
              <a:extLst>
                <a:ext uri="{FF2B5EF4-FFF2-40B4-BE49-F238E27FC236}">
                  <a16:creationId xmlns:a16="http://schemas.microsoft.com/office/drawing/2014/main" id="{CD2B28EC-7319-8D41-9AB0-68B8F8EB9DD1}"/>
                </a:ext>
              </a:extLst>
            </p:cNvPr>
            <p:cNvSpPr/>
            <p:nvPr/>
          </p:nvSpPr>
          <p:spPr>
            <a:xfrm>
              <a:off x="8800723" y="5226676"/>
              <a:ext cx="2392045" cy="835036"/>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1F4F89EC-FEAD-1647-B2FD-764EC83B7246}"/>
                </a:ext>
              </a:extLst>
            </p:cNvPr>
            <p:cNvPicPr>
              <a:picLocks noChangeAspect="1"/>
            </p:cNvPicPr>
            <p:nvPr/>
          </p:nvPicPr>
          <p:blipFill>
            <a:blip r:embed="rId9"/>
            <a:stretch>
              <a:fillRect/>
            </a:stretch>
          </p:blipFill>
          <p:spPr>
            <a:xfrm>
              <a:off x="8540373" y="5148908"/>
              <a:ext cx="520700" cy="520700"/>
            </a:xfrm>
            <a:prstGeom prst="rect">
              <a:avLst/>
            </a:prstGeom>
            <a:effectLst>
              <a:outerShdw blurRad="50800" dist="50800" algn="l" rotWithShape="0">
                <a:schemeClr val="bg1"/>
              </a:outerShdw>
            </a:effectLst>
          </p:spPr>
        </p:pic>
        <p:grpSp>
          <p:nvGrpSpPr>
            <p:cNvPr id="95" name="Group 94">
              <a:extLst>
                <a:ext uri="{FF2B5EF4-FFF2-40B4-BE49-F238E27FC236}">
                  <a16:creationId xmlns:a16="http://schemas.microsoft.com/office/drawing/2014/main" id="{EB4A6AFC-36E6-9447-8A71-5503FDE103A1}"/>
                </a:ext>
              </a:extLst>
            </p:cNvPr>
            <p:cNvGrpSpPr/>
            <p:nvPr/>
          </p:nvGrpSpPr>
          <p:grpSpPr>
            <a:xfrm>
              <a:off x="9220292" y="5335675"/>
              <a:ext cx="1834878" cy="621498"/>
              <a:chOff x="7262192" y="5274129"/>
              <a:chExt cx="1834878" cy="621498"/>
            </a:xfrm>
          </p:grpSpPr>
          <p:sp>
            <p:nvSpPr>
              <p:cNvPr id="97" name="Rounded Rectangle 96">
                <a:extLst>
                  <a:ext uri="{FF2B5EF4-FFF2-40B4-BE49-F238E27FC236}">
                    <a16:creationId xmlns:a16="http://schemas.microsoft.com/office/drawing/2014/main" id="{6200C0BB-139D-2541-AFB2-FE4A8484E905}"/>
                  </a:ext>
                </a:extLst>
              </p:cNvPr>
              <p:cNvSpPr/>
              <p:nvPr/>
            </p:nvSpPr>
            <p:spPr>
              <a:xfrm>
                <a:off x="7262192" y="5274129"/>
                <a:ext cx="1834878" cy="621498"/>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40F1558D-B22C-E94B-8210-0611DFE21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656" y="5332835"/>
                <a:ext cx="513652" cy="110922"/>
              </a:xfrm>
              <a:prstGeom prst="rect">
                <a:avLst/>
              </a:prstGeom>
            </p:spPr>
          </p:pic>
        </p:grpSp>
        <p:sp>
          <p:nvSpPr>
            <p:cNvPr id="96" name="Rectangle 95">
              <a:extLst>
                <a:ext uri="{FF2B5EF4-FFF2-40B4-BE49-F238E27FC236}">
                  <a16:creationId xmlns:a16="http://schemas.microsoft.com/office/drawing/2014/main" id="{F996780D-04DB-964A-B485-5B23427AC0A3}"/>
                </a:ext>
              </a:extLst>
            </p:cNvPr>
            <p:cNvSpPr/>
            <p:nvPr/>
          </p:nvSpPr>
          <p:spPr>
            <a:xfrm>
              <a:off x="9718967" y="5438357"/>
              <a:ext cx="1303910" cy="453842"/>
            </a:xfrm>
            <a:prstGeom prst="rect">
              <a:avLst/>
            </a:prstGeom>
          </p:spPr>
          <p:txBody>
            <a:bodyPr wrap="square">
              <a:spAutoFit/>
            </a:bodyPr>
            <a:lstStyle/>
            <a:p>
              <a:pPr algn="r">
                <a:lnSpc>
                  <a:spcPts val="1400"/>
                </a:lnSpc>
              </a:pPr>
              <a:r>
                <a:rPr lang="en-US" sz="1400" b="1" dirty="0">
                  <a:latin typeface="Corbel" panose="020B0503020204020204" pitchFamily="34" charset="0"/>
                  <a:cs typeface="Calibri" panose="020F0502020204030204" pitchFamily="34" charset="0"/>
                </a:rPr>
                <a:t>edge3.mapr</a:t>
              </a:r>
            </a:p>
            <a:p>
              <a:pPr algn="r">
                <a:lnSpc>
                  <a:spcPts val="1400"/>
                </a:lnSpc>
              </a:pPr>
              <a:r>
                <a:rPr lang="en-US" sz="1400" b="1" dirty="0">
                  <a:latin typeface="Corbel" panose="020B0503020204020204" pitchFamily="34" charset="0"/>
                  <a:cs typeface="Calibri" panose="020F0502020204030204" pitchFamily="34" charset="0"/>
                </a:rPr>
                <a:t>192.168.2.23</a:t>
              </a:r>
            </a:p>
          </p:txBody>
        </p:sp>
        <p:sp>
          <p:nvSpPr>
            <p:cNvPr id="74" name="TextBox 73">
              <a:extLst>
                <a:ext uri="{FF2B5EF4-FFF2-40B4-BE49-F238E27FC236}">
                  <a16:creationId xmlns:a16="http://schemas.microsoft.com/office/drawing/2014/main" id="{2B0ECF37-870F-D74E-9F5F-476ACF380B70}"/>
                </a:ext>
              </a:extLst>
            </p:cNvPr>
            <p:cNvSpPr txBox="1"/>
            <p:nvPr/>
          </p:nvSpPr>
          <p:spPr>
            <a:xfrm>
              <a:off x="9175640" y="5449842"/>
              <a:ext cx="451853" cy="276999"/>
            </a:xfrm>
            <a:prstGeom prst="rect">
              <a:avLst/>
            </a:prstGeom>
            <a:noFill/>
          </p:spPr>
          <p:txBody>
            <a:bodyPr wrap="square" rtlCol="0">
              <a:spAutoFit/>
            </a:bodyPr>
            <a:lstStyle/>
            <a:p>
              <a:pPr>
                <a:spcAft>
                  <a:spcPts val="300"/>
                </a:spcAft>
              </a:pPr>
              <a:r>
                <a:rPr lang="en-US" sz="1200" b="1" dirty="0">
                  <a:latin typeface="Corbel" panose="020B0503020204020204" pitchFamily="34" charset="0"/>
                  <a:cs typeface="Calibri" panose="020F0502020204030204" pitchFamily="34" charset="0"/>
                </a:rPr>
                <a:t>6.1</a:t>
              </a:r>
            </a:p>
          </p:txBody>
        </p:sp>
      </p:grpSp>
      <p:grpSp>
        <p:nvGrpSpPr>
          <p:cNvPr id="63" name="Group 62">
            <a:extLst>
              <a:ext uri="{FF2B5EF4-FFF2-40B4-BE49-F238E27FC236}">
                <a16:creationId xmlns:a16="http://schemas.microsoft.com/office/drawing/2014/main" id="{2A195F62-8D91-AB48-A8E4-662AEB0777EB}"/>
              </a:ext>
            </a:extLst>
          </p:cNvPr>
          <p:cNvGrpSpPr>
            <a:grpSpLocks noChangeAspect="1"/>
          </p:cNvGrpSpPr>
          <p:nvPr/>
        </p:nvGrpSpPr>
        <p:grpSpPr>
          <a:xfrm>
            <a:off x="6958455" y="602494"/>
            <a:ext cx="943553" cy="758199"/>
            <a:chOff x="2665412" y="673602"/>
            <a:chExt cx="6858000" cy="5510796"/>
          </a:xfrm>
        </p:grpSpPr>
        <p:pic>
          <p:nvPicPr>
            <p:cNvPr id="64" name="Picture 63">
              <a:extLst>
                <a:ext uri="{FF2B5EF4-FFF2-40B4-BE49-F238E27FC236}">
                  <a16:creationId xmlns:a16="http://schemas.microsoft.com/office/drawing/2014/main" id="{4ADBA506-80A2-924B-A69F-C3DA672DD5AD}"/>
                </a:ext>
              </a:extLst>
            </p:cNvPr>
            <p:cNvPicPr>
              <a:picLocks noChangeAspect="1"/>
            </p:cNvPicPr>
            <p:nvPr/>
          </p:nvPicPr>
          <p:blipFill>
            <a:blip r:embed="rId10"/>
            <a:stretch>
              <a:fillRect/>
            </a:stretch>
          </p:blipFill>
          <p:spPr>
            <a:xfrm rot="16200000">
              <a:off x="3339014" y="0"/>
              <a:ext cx="5510796" cy="6858000"/>
            </a:xfrm>
            <a:prstGeom prst="rect">
              <a:avLst/>
            </a:prstGeom>
          </p:spPr>
        </p:pic>
        <p:pic>
          <p:nvPicPr>
            <p:cNvPr id="65" name="Picture 64">
              <a:extLst>
                <a:ext uri="{FF2B5EF4-FFF2-40B4-BE49-F238E27FC236}">
                  <a16:creationId xmlns:a16="http://schemas.microsoft.com/office/drawing/2014/main" id="{5B5A0404-C6A1-A149-9F3C-4FD52C0A560C}"/>
                </a:ext>
              </a:extLst>
            </p:cNvPr>
            <p:cNvPicPr>
              <a:picLocks noChangeAspect="1"/>
            </p:cNvPicPr>
            <p:nvPr/>
          </p:nvPicPr>
          <p:blipFill>
            <a:blip r:embed="rId11"/>
            <a:stretch>
              <a:fillRect/>
            </a:stretch>
          </p:blipFill>
          <p:spPr>
            <a:xfrm>
              <a:off x="3238290" y="1286908"/>
              <a:ext cx="5712243" cy="4284182"/>
            </a:xfrm>
            <a:prstGeom prst="rect">
              <a:avLst/>
            </a:prstGeom>
          </p:spPr>
        </p:pic>
      </p:grpSp>
      <p:cxnSp>
        <p:nvCxnSpPr>
          <p:cNvPr id="10" name="Straight Connector 9">
            <a:extLst>
              <a:ext uri="{FF2B5EF4-FFF2-40B4-BE49-F238E27FC236}">
                <a16:creationId xmlns:a16="http://schemas.microsoft.com/office/drawing/2014/main" id="{A64A61EC-DEC3-C34A-A728-DD355B34E97B}"/>
              </a:ext>
            </a:extLst>
          </p:cNvPr>
          <p:cNvCxnSpPr>
            <a:stCxn id="64" idx="1"/>
          </p:cNvCxnSpPr>
          <p:nvPr/>
        </p:nvCxnSpPr>
        <p:spPr>
          <a:xfrm flipH="1">
            <a:off x="7430231" y="1360693"/>
            <a:ext cx="1" cy="51218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1FFEFB75-6598-8749-A2DE-AD91655571FE}"/>
              </a:ext>
            </a:extLst>
          </p:cNvPr>
          <p:cNvSpPr/>
          <p:nvPr/>
        </p:nvSpPr>
        <p:spPr>
          <a:xfrm>
            <a:off x="6773679" y="1492678"/>
            <a:ext cx="692206" cy="274306"/>
          </a:xfrm>
          <a:prstGeom prst="rect">
            <a:avLst/>
          </a:prstGeom>
        </p:spPr>
        <p:txBody>
          <a:bodyPr wrap="square" anchor="ctr" anchorCtr="0">
            <a:spAutoFit/>
          </a:bodyPr>
          <a:lstStyle/>
          <a:p>
            <a:pPr algn="ctr">
              <a:lnSpc>
                <a:spcPts val="1400"/>
              </a:lnSpc>
            </a:pPr>
            <a:r>
              <a:rPr lang="en-US" sz="1400" dirty="0">
                <a:latin typeface="Corbel" panose="020B0503020204020204" pitchFamily="34" charset="0"/>
                <a:cs typeface="Calibri" panose="020F0502020204030204" pitchFamily="34" charset="0"/>
              </a:rPr>
              <a:t>DHCP</a:t>
            </a:r>
          </a:p>
        </p:txBody>
      </p:sp>
    </p:spTree>
    <p:extLst>
      <p:ext uri="{BB962C8B-B14F-4D97-AF65-F5344CB8AC3E}">
        <p14:creationId xmlns:p14="http://schemas.microsoft.com/office/powerpoint/2010/main" val="2877261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E633-9344-0C47-B251-25F87B7A950F}"/>
              </a:ext>
            </a:extLst>
          </p:cNvPr>
          <p:cNvSpPr>
            <a:spLocks noGrp="1"/>
          </p:cNvSpPr>
          <p:nvPr>
            <p:ph type="title"/>
          </p:nvPr>
        </p:nvSpPr>
        <p:spPr>
          <a:xfrm>
            <a:off x="602153" y="437928"/>
            <a:ext cx="10622033" cy="923600"/>
          </a:xfrm>
        </p:spPr>
        <p:txBody>
          <a:bodyPr/>
          <a:lstStyle/>
          <a:p>
            <a:pPr algn="r"/>
            <a:r>
              <a:rPr lang="en-US" dirty="0"/>
              <a:t>Sandbox-to-Cloud</a:t>
            </a:r>
            <a:br>
              <a:rPr lang="en-US" dirty="0"/>
            </a:br>
            <a:r>
              <a:rPr lang="en-US" dirty="0"/>
              <a:t>Networking</a:t>
            </a:r>
          </a:p>
        </p:txBody>
      </p:sp>
      <p:cxnSp>
        <p:nvCxnSpPr>
          <p:cNvPr id="61" name="Straight Arrow Connector 60">
            <a:extLst>
              <a:ext uri="{FF2B5EF4-FFF2-40B4-BE49-F238E27FC236}">
                <a16:creationId xmlns:a16="http://schemas.microsoft.com/office/drawing/2014/main" id="{3EC94C14-1E4C-BB4D-96D0-145CE6E0466F}"/>
              </a:ext>
            </a:extLst>
          </p:cNvPr>
          <p:cNvCxnSpPr/>
          <p:nvPr/>
        </p:nvCxnSpPr>
        <p:spPr>
          <a:xfrm>
            <a:off x="5685639" y="2744601"/>
            <a:ext cx="1232452"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B991FE9-D16C-2C4C-9D6B-61A8CF9CBF7B}"/>
              </a:ext>
            </a:extLst>
          </p:cNvPr>
          <p:cNvSpPr txBox="1"/>
          <p:nvPr/>
        </p:nvSpPr>
        <p:spPr>
          <a:xfrm>
            <a:off x="5560729" y="2861647"/>
            <a:ext cx="1517268" cy="738664"/>
          </a:xfrm>
          <a:prstGeom prst="rect">
            <a:avLst/>
          </a:prstGeom>
          <a:noFill/>
        </p:spPr>
        <p:txBody>
          <a:bodyPr wrap="square" rtlCol="0">
            <a:spAutoFit/>
          </a:bodyPr>
          <a:lstStyle/>
          <a:p>
            <a:pPr algn="ctr">
              <a:spcAft>
                <a:spcPts val="300"/>
              </a:spcAft>
            </a:pPr>
            <a:r>
              <a:rPr lang="en-US" sz="1400" dirty="0">
                <a:latin typeface="Corbel" panose="020B0503020204020204" pitchFamily="34" charset="0"/>
                <a:cs typeface="Calibri" panose="020F0502020204030204" pitchFamily="34" charset="0"/>
              </a:rPr>
              <a:t>Bi-Directional</a:t>
            </a:r>
            <a:br>
              <a:rPr lang="en-US" sz="1400" dirty="0">
                <a:latin typeface="Corbel" panose="020B0503020204020204" pitchFamily="34" charset="0"/>
                <a:cs typeface="Calibri" panose="020F0502020204030204" pitchFamily="34" charset="0"/>
              </a:rPr>
            </a:br>
            <a:r>
              <a:rPr lang="en-US" sz="1400" dirty="0">
                <a:latin typeface="Corbel" panose="020B0503020204020204" pitchFamily="34" charset="0"/>
                <a:cs typeface="Calibri" panose="020F0502020204030204" pitchFamily="34" charset="0"/>
              </a:rPr>
              <a:t>Data</a:t>
            </a:r>
            <a:br>
              <a:rPr lang="en-US" sz="1400" dirty="0">
                <a:latin typeface="Corbel" panose="020B0503020204020204" pitchFamily="34" charset="0"/>
                <a:cs typeface="Calibri" panose="020F0502020204030204" pitchFamily="34" charset="0"/>
              </a:rPr>
            </a:br>
            <a:r>
              <a:rPr lang="en-US" sz="1400" dirty="0">
                <a:latin typeface="Corbel" panose="020B0503020204020204" pitchFamily="34" charset="0"/>
                <a:cs typeface="Calibri" panose="020F0502020204030204" pitchFamily="34" charset="0"/>
              </a:rPr>
              <a:t>Replication</a:t>
            </a:r>
          </a:p>
        </p:txBody>
      </p:sp>
      <p:grpSp>
        <p:nvGrpSpPr>
          <p:cNvPr id="12" name="Group 11">
            <a:extLst>
              <a:ext uri="{FF2B5EF4-FFF2-40B4-BE49-F238E27FC236}">
                <a16:creationId xmlns:a16="http://schemas.microsoft.com/office/drawing/2014/main" id="{526C2294-100C-A84A-AC00-13E9C53AF4BE}"/>
              </a:ext>
            </a:extLst>
          </p:cNvPr>
          <p:cNvGrpSpPr/>
          <p:nvPr/>
        </p:nvGrpSpPr>
        <p:grpSpPr>
          <a:xfrm>
            <a:off x="1070576" y="2861975"/>
            <a:ext cx="1445412" cy="1864815"/>
            <a:chOff x="3646062" y="3665317"/>
            <a:chExt cx="1445412" cy="1864815"/>
          </a:xfrm>
        </p:grpSpPr>
        <p:sp>
          <p:nvSpPr>
            <p:cNvPr id="73" name="Rounded Rectangle 72">
              <a:extLst>
                <a:ext uri="{FF2B5EF4-FFF2-40B4-BE49-F238E27FC236}">
                  <a16:creationId xmlns:a16="http://schemas.microsoft.com/office/drawing/2014/main" id="{54C62ECE-DA4B-5641-B35D-8AA2F7ECCF7F}"/>
                </a:ext>
              </a:extLst>
            </p:cNvPr>
            <p:cNvSpPr/>
            <p:nvPr/>
          </p:nvSpPr>
          <p:spPr>
            <a:xfrm>
              <a:off x="3653254" y="3665317"/>
              <a:ext cx="1438220" cy="1864815"/>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E49BF87F-8F9A-8646-8D29-DB5245AE1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267" y="3769744"/>
              <a:ext cx="513652" cy="110922"/>
            </a:xfrm>
            <a:prstGeom prst="rect">
              <a:avLst/>
            </a:prstGeom>
          </p:spPr>
        </p:pic>
        <p:sp>
          <p:nvSpPr>
            <p:cNvPr id="75" name="TextBox 74">
              <a:extLst>
                <a:ext uri="{FF2B5EF4-FFF2-40B4-BE49-F238E27FC236}">
                  <a16:creationId xmlns:a16="http://schemas.microsoft.com/office/drawing/2014/main" id="{BE15C3AD-C10C-4D4F-98AD-9F6441D87FAA}"/>
                </a:ext>
              </a:extLst>
            </p:cNvPr>
            <p:cNvSpPr txBox="1"/>
            <p:nvPr/>
          </p:nvSpPr>
          <p:spPr>
            <a:xfrm>
              <a:off x="3646062" y="3666106"/>
              <a:ext cx="1433620" cy="1384995"/>
            </a:xfrm>
            <a:prstGeom prst="rect">
              <a:avLst/>
            </a:prstGeom>
            <a:noFill/>
          </p:spPr>
          <p:txBody>
            <a:bodyPr wrap="square" rtlCol="0">
              <a:spAutoFit/>
            </a:bodyPr>
            <a:lstStyle/>
            <a:p>
              <a:r>
                <a:rPr lang="en-US" sz="1400" b="1" dirty="0">
                  <a:latin typeface="Corbel" panose="020B0503020204020204" pitchFamily="34" charset="0"/>
                  <a:cs typeface="Calibri" panose="020F0502020204030204" pitchFamily="34" charset="0"/>
                </a:rPr>
                <a:t>               </a:t>
              </a:r>
              <a:r>
                <a:rPr lang="en-US" sz="1200" b="1" dirty="0">
                  <a:latin typeface="Corbel" panose="020B0503020204020204" pitchFamily="34" charset="0"/>
                  <a:cs typeface="Calibri" panose="020F0502020204030204" pitchFamily="34" charset="0"/>
                </a:rPr>
                <a:t>6.1</a:t>
              </a:r>
            </a:p>
            <a:p>
              <a:pPr>
                <a:spcAft>
                  <a:spcPts val="600"/>
                </a:spcAft>
              </a:pPr>
              <a:r>
                <a:rPr lang="en-US" sz="1200" dirty="0">
                  <a:latin typeface="Corbel" panose="020B0503020204020204" pitchFamily="34" charset="0"/>
                  <a:cs typeface="Calibri" panose="020F0502020204030204" pitchFamily="34" charset="0"/>
                </a:rPr>
                <a:t>aws1.enterprise.org</a:t>
              </a:r>
            </a:p>
            <a:p>
              <a:r>
                <a:rPr lang="en-US" sz="1200" dirty="0">
                  <a:latin typeface="Corbel" panose="020B0503020204020204" pitchFamily="34" charset="0"/>
                  <a:cs typeface="Calibri" panose="020F0502020204030204" pitchFamily="34" charset="0"/>
                </a:rPr>
                <a:t>RHEL 7.4</a:t>
              </a:r>
            </a:p>
            <a:p>
              <a:r>
                <a:rPr lang="en-US" sz="1200" dirty="0">
                  <a:latin typeface="Corbel" panose="020B0503020204020204" pitchFamily="34" charset="0"/>
                  <a:cs typeface="Calibri" panose="020F0502020204030204" pitchFamily="34" charset="0"/>
                </a:rPr>
                <a:t>R4.xlarge</a:t>
              </a:r>
            </a:p>
            <a:p>
              <a:pPr>
                <a:spcAft>
                  <a:spcPts val="600"/>
                </a:spcAft>
              </a:pPr>
              <a:r>
                <a:rPr lang="en-US" sz="1200" dirty="0">
                  <a:latin typeface="Corbel" panose="020B0503020204020204" pitchFamily="34" charset="0"/>
                  <a:cs typeface="Calibri" panose="020F0502020204030204" pitchFamily="34" charset="0"/>
                </a:rPr>
                <a:t>10.10.10.</a:t>
              </a:r>
              <a:r>
                <a:rPr lang="en-US" sz="1200" dirty="0">
                  <a:solidFill>
                    <a:schemeClr val="bg1">
                      <a:lumMod val="65000"/>
                    </a:schemeClr>
                  </a:solidFill>
                  <a:latin typeface="Corbel" panose="020B0503020204020204" pitchFamily="34" charset="0"/>
                  <a:cs typeface="Calibri" panose="020F0502020204030204" pitchFamily="34" charset="0"/>
                </a:rPr>
                <a:t>221 </a:t>
              </a:r>
              <a:r>
                <a:rPr lang="en-US" sz="1200" dirty="0">
                  <a:latin typeface="Corbel" panose="020B0503020204020204" pitchFamily="34" charset="0"/>
                  <a:cs typeface="Calibri" panose="020F0502020204030204" pitchFamily="34" charset="0"/>
                </a:rPr>
                <a:t>(*)</a:t>
              </a:r>
            </a:p>
            <a:p>
              <a:r>
                <a:rPr lang="en-US" sz="1200" dirty="0">
                  <a:latin typeface="Corbel" panose="020B0503020204020204" pitchFamily="34" charset="0"/>
                  <a:cs typeface="Calibri" panose="020F0502020204030204" pitchFamily="34" charset="0"/>
                </a:rPr>
                <a:t>SG: </a:t>
              </a:r>
              <a:r>
                <a:rPr lang="en-US" sz="1200" dirty="0" err="1">
                  <a:latin typeface="Corbel" panose="020B0503020204020204" pitchFamily="34" charset="0"/>
                  <a:cs typeface="Calibri" panose="020F0502020204030204" pitchFamily="34" charset="0"/>
                </a:rPr>
                <a:t>sgMapRNodes</a:t>
              </a:r>
              <a:endParaRPr lang="en-US" sz="1200" dirty="0">
                <a:latin typeface="Corbel" panose="020B0503020204020204" pitchFamily="34" charset="0"/>
                <a:cs typeface="Calibri" panose="020F0502020204030204" pitchFamily="34" charset="0"/>
              </a:endParaRPr>
            </a:p>
          </p:txBody>
        </p:sp>
      </p:grpSp>
      <p:sp>
        <p:nvSpPr>
          <p:cNvPr id="76" name="Rounded Rectangle 75">
            <a:extLst>
              <a:ext uri="{FF2B5EF4-FFF2-40B4-BE49-F238E27FC236}">
                <a16:creationId xmlns:a16="http://schemas.microsoft.com/office/drawing/2014/main" id="{8FF87DBC-4C3D-B641-A8D3-0904117FCA08}"/>
              </a:ext>
            </a:extLst>
          </p:cNvPr>
          <p:cNvSpPr/>
          <p:nvPr/>
        </p:nvSpPr>
        <p:spPr>
          <a:xfrm>
            <a:off x="754674" y="909635"/>
            <a:ext cx="4543479" cy="4137026"/>
          </a:xfrm>
          <a:prstGeom prst="roundRect">
            <a:avLst>
              <a:gd name="adj" fmla="val 5129"/>
            </a:avLst>
          </a:prstGeom>
          <a:noFill/>
          <a:ln w="25400">
            <a:solidFill>
              <a:srgbClr val="FF980B"/>
            </a:solidFill>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77" name="Rectangle 76">
            <a:extLst>
              <a:ext uri="{FF2B5EF4-FFF2-40B4-BE49-F238E27FC236}">
                <a16:creationId xmlns:a16="http://schemas.microsoft.com/office/drawing/2014/main" id="{AF84FA96-F992-144F-81AD-E727BBAC8FD5}"/>
              </a:ext>
            </a:extLst>
          </p:cNvPr>
          <p:cNvSpPr/>
          <p:nvPr/>
        </p:nvSpPr>
        <p:spPr>
          <a:xfrm>
            <a:off x="822874" y="953142"/>
            <a:ext cx="3307691"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VPC: </a:t>
            </a:r>
            <a:r>
              <a:rPr lang="en-US" sz="1400" dirty="0" err="1">
                <a:latin typeface="Corbel" panose="020B0503020204020204" pitchFamily="34" charset="0"/>
                <a:cs typeface="Calibri" panose="020F0502020204030204" pitchFamily="34" charset="0"/>
              </a:rPr>
              <a:t>vpcGlobalDataFabric</a:t>
            </a:r>
            <a:r>
              <a:rPr lang="en-US" sz="1400" dirty="0">
                <a:latin typeface="Corbel" panose="020B0503020204020204" pitchFamily="34" charset="0"/>
                <a:cs typeface="Calibri" panose="020F0502020204030204" pitchFamily="34" charset="0"/>
              </a:rPr>
              <a:t> (10.10.0.0/16)</a:t>
            </a:r>
          </a:p>
        </p:txBody>
      </p:sp>
      <p:sp>
        <p:nvSpPr>
          <p:cNvPr id="104" name="Rounded Rectangle 103">
            <a:extLst>
              <a:ext uri="{FF2B5EF4-FFF2-40B4-BE49-F238E27FC236}">
                <a16:creationId xmlns:a16="http://schemas.microsoft.com/office/drawing/2014/main" id="{5917BFE6-28E7-0F4B-931D-204431C481D5}"/>
              </a:ext>
            </a:extLst>
          </p:cNvPr>
          <p:cNvSpPr/>
          <p:nvPr/>
        </p:nvSpPr>
        <p:spPr>
          <a:xfrm>
            <a:off x="2735930" y="2861975"/>
            <a:ext cx="1932169" cy="1886269"/>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t" anchorCtr="0"/>
          <a:lstStyle/>
          <a:p>
            <a:r>
              <a:rPr lang="en-US" sz="1200" dirty="0">
                <a:solidFill>
                  <a:schemeClr val="tx1"/>
                </a:solidFill>
                <a:latin typeface="Corbel" panose="020B0503020204020204" pitchFamily="34" charset="0"/>
                <a:cs typeface="Calibri" panose="020F0502020204030204" pitchFamily="34" charset="0"/>
              </a:rPr>
              <a:t>RHEL 7.4</a:t>
            </a:r>
          </a:p>
          <a:p>
            <a:pPr>
              <a:spcAft>
                <a:spcPts val="600"/>
              </a:spcAft>
            </a:pPr>
            <a:r>
              <a:rPr lang="en-US" sz="1200" dirty="0">
                <a:solidFill>
                  <a:schemeClr val="tx1"/>
                </a:solidFill>
                <a:latin typeface="Corbel" panose="020B0503020204020204" pitchFamily="34" charset="0"/>
                <a:cs typeface="Calibri" panose="020F0502020204030204" pitchFamily="34" charset="0"/>
              </a:rPr>
              <a:t>t2.micro </a:t>
            </a:r>
          </a:p>
          <a:p>
            <a:r>
              <a:rPr lang="en-US" sz="1200" dirty="0">
                <a:solidFill>
                  <a:schemeClr val="tx1"/>
                </a:solidFill>
                <a:latin typeface="Corbel" panose="020B0503020204020204" pitchFamily="34" charset="0"/>
                <a:cs typeface="Calibri" panose="020F0502020204030204" pitchFamily="34" charset="0"/>
              </a:rPr>
              <a:t>10.10.10.</a:t>
            </a:r>
            <a:r>
              <a:rPr lang="en-US" sz="1200" dirty="0">
                <a:solidFill>
                  <a:schemeClr val="bg1">
                    <a:lumMod val="65000"/>
                  </a:schemeClr>
                </a:solidFill>
                <a:latin typeface="Corbel" panose="020B0503020204020204" pitchFamily="34" charset="0"/>
                <a:cs typeface="Calibri" panose="020F0502020204030204" pitchFamily="34" charset="0"/>
              </a:rPr>
              <a:t>248</a:t>
            </a:r>
          </a:p>
          <a:p>
            <a:pPr>
              <a:lnSpc>
                <a:spcPts val="1200"/>
              </a:lnSpc>
              <a:spcAft>
                <a:spcPts val="600"/>
              </a:spcAft>
            </a:pPr>
            <a:r>
              <a:rPr lang="en-US" sz="1100" dirty="0">
                <a:solidFill>
                  <a:schemeClr val="tx1"/>
                </a:solidFill>
                <a:latin typeface="Corbel" panose="020B0503020204020204" pitchFamily="34" charset="0"/>
                <a:cs typeface="Calibri" panose="020F0502020204030204" pitchFamily="34" charset="0"/>
              </a:rPr>
              <a:t>10.8.0.1 (VPN)</a:t>
            </a:r>
            <a:endParaRPr lang="en-US" sz="1200" dirty="0">
              <a:solidFill>
                <a:schemeClr val="tx1"/>
              </a:solidFill>
              <a:latin typeface="Corbel" panose="020B0503020204020204" pitchFamily="34" charset="0"/>
              <a:cs typeface="Calibri" panose="020F0502020204030204" pitchFamily="34" charset="0"/>
            </a:endParaRPr>
          </a:p>
          <a:p>
            <a:pPr>
              <a:spcAft>
                <a:spcPts val="600"/>
              </a:spcAft>
            </a:pPr>
            <a:r>
              <a:rPr lang="en-US" sz="1200" dirty="0">
                <a:solidFill>
                  <a:schemeClr val="tx1"/>
                </a:solidFill>
                <a:latin typeface="Corbel" panose="020B0503020204020204" pitchFamily="34" charset="0"/>
                <a:cs typeface="Calibri" panose="020F0502020204030204" pitchFamily="34" charset="0"/>
              </a:rPr>
              <a:t>SG: </a:t>
            </a:r>
            <a:r>
              <a:rPr lang="en-US" sz="1200" dirty="0" err="1">
                <a:solidFill>
                  <a:schemeClr val="tx1"/>
                </a:solidFill>
                <a:latin typeface="Corbel" panose="020B0503020204020204" pitchFamily="34" charset="0"/>
                <a:cs typeface="Calibri" panose="020F0502020204030204" pitchFamily="34" charset="0"/>
              </a:rPr>
              <a:t>sgOpenVPN</a:t>
            </a:r>
            <a:endParaRPr lang="en-US" sz="1200" dirty="0">
              <a:solidFill>
                <a:schemeClr val="tx1"/>
              </a:solidFill>
              <a:latin typeface="Corbel" panose="020B0503020204020204" pitchFamily="34" charset="0"/>
              <a:cs typeface="Calibri" panose="020F0502020204030204" pitchFamily="34" charset="0"/>
            </a:endParaRPr>
          </a:p>
          <a:p>
            <a:pPr>
              <a:spcAft>
                <a:spcPts val="300"/>
              </a:spcAft>
            </a:pPr>
            <a:r>
              <a:rPr lang="en-US" sz="1200" dirty="0">
                <a:solidFill>
                  <a:schemeClr val="tx1"/>
                </a:solidFill>
                <a:latin typeface="Corbel" panose="020B0503020204020204" pitchFamily="34" charset="0"/>
                <a:cs typeface="Calibri" panose="020F0502020204030204" pitchFamily="34" charset="0"/>
              </a:rPr>
              <a:t>IP forwarding enabled</a:t>
            </a:r>
          </a:p>
          <a:p>
            <a:r>
              <a:rPr lang="en-US" sz="1200" dirty="0">
                <a:solidFill>
                  <a:schemeClr val="tx1"/>
                </a:solidFill>
                <a:latin typeface="Corbel" panose="020B0503020204020204" pitchFamily="34" charset="0"/>
                <a:cs typeface="Calibri" panose="020F0502020204030204" pitchFamily="34" charset="0"/>
              </a:rPr>
              <a:t>Source/Destination </a:t>
            </a:r>
            <a:br>
              <a:rPr lang="en-US" sz="1200" dirty="0">
                <a:solidFill>
                  <a:schemeClr val="tx1"/>
                </a:solidFill>
                <a:latin typeface="Corbel" panose="020B0503020204020204" pitchFamily="34" charset="0"/>
                <a:cs typeface="Calibri" panose="020F0502020204030204" pitchFamily="34" charset="0"/>
              </a:rPr>
            </a:br>
            <a:r>
              <a:rPr lang="en-US" sz="1200" dirty="0">
                <a:solidFill>
                  <a:schemeClr val="tx1"/>
                </a:solidFill>
                <a:latin typeface="Corbel" panose="020B0503020204020204" pitchFamily="34" charset="0"/>
                <a:cs typeface="Calibri" panose="020F0502020204030204" pitchFamily="34" charset="0"/>
              </a:rPr>
              <a:t>check disabled</a:t>
            </a:r>
          </a:p>
        </p:txBody>
      </p:sp>
      <p:pic>
        <p:nvPicPr>
          <p:cNvPr id="105" name="Picture 104">
            <a:extLst>
              <a:ext uri="{FF2B5EF4-FFF2-40B4-BE49-F238E27FC236}">
                <a16:creationId xmlns:a16="http://schemas.microsoft.com/office/drawing/2014/main" id="{1367B716-E5EA-5348-A67F-7B48E0840FE5}"/>
              </a:ext>
            </a:extLst>
          </p:cNvPr>
          <p:cNvPicPr>
            <a:picLocks noChangeAspect="1"/>
          </p:cNvPicPr>
          <p:nvPr/>
        </p:nvPicPr>
        <p:blipFill>
          <a:blip r:embed="rId4"/>
          <a:stretch>
            <a:fillRect/>
          </a:stretch>
        </p:blipFill>
        <p:spPr>
          <a:xfrm>
            <a:off x="3811080" y="2932979"/>
            <a:ext cx="655370" cy="655370"/>
          </a:xfrm>
          <a:prstGeom prst="rect">
            <a:avLst/>
          </a:prstGeom>
        </p:spPr>
      </p:pic>
      <p:sp>
        <p:nvSpPr>
          <p:cNvPr id="106" name="Rounded Rectangle 105">
            <a:extLst>
              <a:ext uri="{FF2B5EF4-FFF2-40B4-BE49-F238E27FC236}">
                <a16:creationId xmlns:a16="http://schemas.microsoft.com/office/drawing/2014/main" id="{08D980E9-042D-0A4C-8CA1-7796AD696E90}"/>
              </a:ext>
            </a:extLst>
          </p:cNvPr>
          <p:cNvSpPr/>
          <p:nvPr/>
        </p:nvSpPr>
        <p:spPr>
          <a:xfrm rot="16200000">
            <a:off x="3812411" y="3662852"/>
            <a:ext cx="1691027" cy="292436"/>
          </a:xfrm>
          <a:prstGeom prst="roundRect">
            <a:avLst>
              <a:gd name="adj" fmla="val 44206"/>
            </a:avLst>
          </a:prstGeom>
          <a:solidFill>
            <a:schemeClr val="bg1"/>
          </a:solidFill>
          <a:ln>
            <a:solidFill>
              <a:srgbClr val="FF980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sz="1200" dirty="0">
                <a:solidFill>
                  <a:schemeClr val="bg1">
                    <a:lumMod val="65000"/>
                  </a:schemeClr>
                </a:solidFill>
                <a:latin typeface="Corbel" panose="020B0503020204020204" pitchFamily="34" charset="0"/>
              </a:rPr>
              <a:t>52.200.25.223</a:t>
            </a:r>
            <a:r>
              <a:rPr lang="en-US" sz="1100" dirty="0">
                <a:solidFill>
                  <a:schemeClr val="tx1"/>
                </a:solidFill>
                <a:latin typeface="Corbel" panose="020B0503020204020204" pitchFamily="34" charset="0"/>
              </a:rPr>
              <a:t>  (Elastic IP)</a:t>
            </a:r>
          </a:p>
        </p:txBody>
      </p:sp>
      <p:sp>
        <p:nvSpPr>
          <p:cNvPr id="102" name="Rounded Rectangle 101">
            <a:extLst>
              <a:ext uri="{FF2B5EF4-FFF2-40B4-BE49-F238E27FC236}">
                <a16:creationId xmlns:a16="http://schemas.microsoft.com/office/drawing/2014/main" id="{25AF06D8-8756-BE46-A42C-8686C0DF5ADC}"/>
              </a:ext>
            </a:extLst>
          </p:cNvPr>
          <p:cNvSpPr/>
          <p:nvPr/>
        </p:nvSpPr>
        <p:spPr>
          <a:xfrm>
            <a:off x="899073" y="2398360"/>
            <a:ext cx="4072805" cy="2481912"/>
          </a:xfrm>
          <a:prstGeom prst="roundRect">
            <a:avLst>
              <a:gd name="adj" fmla="val 5129"/>
            </a:avLst>
          </a:prstGeom>
          <a:noFill/>
          <a:ln w="25400">
            <a:solidFill>
              <a:srgbClr val="FF980B"/>
            </a:solidFill>
            <a:prstDash val="dash"/>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CC967186-1D34-1749-8943-C06E8EE5D99B}"/>
              </a:ext>
            </a:extLst>
          </p:cNvPr>
          <p:cNvSpPr/>
          <p:nvPr/>
        </p:nvSpPr>
        <p:spPr>
          <a:xfrm>
            <a:off x="959369" y="2494290"/>
            <a:ext cx="3794589"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Subnet: </a:t>
            </a:r>
            <a:r>
              <a:rPr lang="en-US" sz="1400" dirty="0" err="1">
                <a:latin typeface="Corbel" panose="020B0503020204020204" pitchFamily="34" charset="0"/>
                <a:cs typeface="Calibri" panose="020F0502020204030204" pitchFamily="34" charset="0"/>
              </a:rPr>
              <a:t>snGlobalDataFabric</a:t>
            </a:r>
            <a:r>
              <a:rPr lang="en-US" sz="1400" dirty="0">
                <a:latin typeface="Corbel" panose="020B0503020204020204" pitchFamily="34" charset="0"/>
                <a:cs typeface="Calibri" panose="020F0502020204030204" pitchFamily="34" charset="0"/>
              </a:rPr>
              <a:t> (10.10.10.0/24)</a:t>
            </a:r>
          </a:p>
        </p:txBody>
      </p:sp>
      <p:grpSp>
        <p:nvGrpSpPr>
          <p:cNvPr id="13" name="Group 12">
            <a:extLst>
              <a:ext uri="{FF2B5EF4-FFF2-40B4-BE49-F238E27FC236}">
                <a16:creationId xmlns:a16="http://schemas.microsoft.com/office/drawing/2014/main" id="{A9D61A6F-6867-E84D-ABC0-DA887712B906}"/>
              </a:ext>
            </a:extLst>
          </p:cNvPr>
          <p:cNvGrpSpPr/>
          <p:nvPr/>
        </p:nvGrpSpPr>
        <p:grpSpPr>
          <a:xfrm>
            <a:off x="4627567" y="742821"/>
            <a:ext cx="920386" cy="663927"/>
            <a:chOff x="4303441" y="1311946"/>
            <a:chExt cx="920386" cy="663927"/>
          </a:xfrm>
        </p:grpSpPr>
        <p:sp>
          <p:nvSpPr>
            <p:cNvPr id="109" name="Oval 108">
              <a:extLst>
                <a:ext uri="{FF2B5EF4-FFF2-40B4-BE49-F238E27FC236}">
                  <a16:creationId xmlns:a16="http://schemas.microsoft.com/office/drawing/2014/main" id="{7DB99427-65D2-0248-955C-E4BB1B0FB0AA}"/>
                </a:ext>
              </a:extLst>
            </p:cNvPr>
            <p:cNvSpPr/>
            <p:nvPr/>
          </p:nvSpPr>
          <p:spPr>
            <a:xfrm>
              <a:off x="4303441" y="1311946"/>
              <a:ext cx="920386" cy="663927"/>
            </a:xfrm>
            <a:prstGeom prst="ellipse">
              <a:avLst/>
            </a:prstGeom>
            <a:solidFill>
              <a:schemeClr val="bg1"/>
            </a:solidFill>
            <a:ln>
              <a:solidFill>
                <a:srgbClr val="FF98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1DD6B846-FA93-1345-94E8-F6A023245B5D}"/>
                </a:ext>
              </a:extLst>
            </p:cNvPr>
            <p:cNvPicPr>
              <a:picLocks noChangeAspect="1"/>
            </p:cNvPicPr>
            <p:nvPr/>
          </p:nvPicPr>
          <p:blipFill rotWithShape="1">
            <a:blip r:embed="rId5"/>
            <a:srcRect l="21845" t="26736" r="21774"/>
            <a:stretch/>
          </p:blipFill>
          <p:spPr>
            <a:xfrm>
              <a:off x="4443071" y="1478334"/>
              <a:ext cx="642065" cy="429087"/>
            </a:xfrm>
            <a:prstGeom prst="rect">
              <a:avLst/>
            </a:prstGeom>
          </p:spPr>
        </p:pic>
      </p:grpSp>
      <p:graphicFrame>
        <p:nvGraphicFramePr>
          <p:cNvPr id="111" name="Table 110">
            <a:extLst>
              <a:ext uri="{FF2B5EF4-FFF2-40B4-BE49-F238E27FC236}">
                <a16:creationId xmlns:a16="http://schemas.microsoft.com/office/drawing/2014/main" id="{3E086977-9783-0B40-818E-4B3154F7C330}"/>
              </a:ext>
            </a:extLst>
          </p:cNvPr>
          <p:cNvGraphicFramePr>
            <a:graphicFrameLocks noGrp="1"/>
          </p:cNvGraphicFramePr>
          <p:nvPr>
            <p:extLst>
              <p:ext uri="{D42A27DB-BD31-4B8C-83A1-F6EECF244321}">
                <p14:modId xmlns:p14="http://schemas.microsoft.com/office/powerpoint/2010/main" val="2188408100"/>
              </p:ext>
            </p:extLst>
          </p:nvPr>
        </p:nvGraphicFramePr>
        <p:xfrm>
          <a:off x="903162" y="1306130"/>
          <a:ext cx="3571599" cy="915432"/>
        </p:xfrm>
        <a:graphic>
          <a:graphicData uri="http://schemas.openxmlformats.org/drawingml/2006/table">
            <a:tbl>
              <a:tblPr bandRow="1">
                <a:tableStyleId>{16D9F66E-5EB9-4882-86FB-DCBF35E3C3E4}</a:tableStyleId>
              </a:tblPr>
              <a:tblGrid>
                <a:gridCol w="1337118">
                  <a:extLst>
                    <a:ext uri="{9D8B030D-6E8A-4147-A177-3AD203B41FA5}">
                      <a16:colId xmlns:a16="http://schemas.microsoft.com/office/drawing/2014/main" val="2212610320"/>
                    </a:ext>
                  </a:extLst>
                </a:gridCol>
                <a:gridCol w="2234481">
                  <a:extLst>
                    <a:ext uri="{9D8B030D-6E8A-4147-A177-3AD203B41FA5}">
                      <a16:colId xmlns:a16="http://schemas.microsoft.com/office/drawing/2014/main" val="3204971175"/>
                    </a:ext>
                  </a:extLst>
                </a:gridCol>
              </a:tblGrid>
              <a:tr h="224691">
                <a:tc gridSpan="2">
                  <a:txBody>
                    <a:bodyPr/>
                    <a:lstStyle/>
                    <a:p>
                      <a:pPr algn="ctr"/>
                      <a:r>
                        <a:rPr lang="en-US" sz="1200" b="1" dirty="0">
                          <a:latin typeface="Corbel" panose="020B0503020204020204" pitchFamily="34" charset="0"/>
                        </a:rPr>
                        <a:t>Route Table: </a:t>
                      </a:r>
                      <a:r>
                        <a:rPr lang="en-US" sz="1200" dirty="0" err="1">
                          <a:latin typeface="Corbel" panose="020B0503020204020204" pitchFamily="34" charset="0"/>
                        </a:rPr>
                        <a:t>rtGlobalDataFabric</a:t>
                      </a:r>
                      <a:endParaRPr lang="en-US" sz="1200" dirty="0">
                        <a:latin typeface="Corbel" panose="020B0503020204020204" pitchFamily="34" charset="0"/>
                      </a:endParaRPr>
                    </a:p>
                  </a:txBody>
                  <a:tcPr marL="45720" marR="45720" marT="9144" marB="9144" anchor="ctr">
                    <a:lnB w="12700" cap="flat" cmpd="sng" algn="ctr">
                      <a:noFill/>
                      <a:prstDash val="solid"/>
                      <a:round/>
                      <a:headEnd type="none" w="med" len="med"/>
                      <a:tailEnd type="none" w="med" len="med"/>
                    </a:lnB>
                    <a:solidFill>
                      <a:schemeClr val="accent6">
                        <a:lumMod val="60000"/>
                        <a:lumOff val="40000"/>
                      </a:schemeClr>
                    </a:solidFill>
                  </a:tcPr>
                </a:tc>
                <a:tc hMerge="1">
                  <a:txBody>
                    <a:bodyPr/>
                    <a:lstStyle/>
                    <a:p>
                      <a:endParaRPr lang="en-US" sz="1200" dirty="0">
                        <a:latin typeface="Corbel" panose="020B0503020204020204" pitchFamily="34" charset="0"/>
                      </a:endParaRPr>
                    </a:p>
                  </a:txBody>
                  <a:tcPr marL="45720" marR="45720" marT="9144" marB="9144" anchor="ctr">
                    <a:lnB w="12700" cap="flat" cmpd="sng" algn="ctr">
                      <a:noFill/>
                      <a:prstDash val="solid"/>
                      <a:round/>
                      <a:headEnd type="none" w="med" len="med"/>
                      <a:tailEnd type="none" w="med" len="med"/>
                    </a:lnB>
                  </a:tcPr>
                </a:tc>
                <a:extLst>
                  <a:ext uri="{0D108BD9-81ED-4DB2-BD59-A6C34878D82A}">
                    <a16:rowId xmlns:a16="http://schemas.microsoft.com/office/drawing/2014/main" val="3546901790"/>
                  </a:ext>
                </a:extLst>
              </a:tr>
              <a:tr h="224691">
                <a:tc>
                  <a:txBody>
                    <a:bodyPr/>
                    <a:lstStyle/>
                    <a:p>
                      <a:r>
                        <a:rPr lang="en-US" sz="1200" dirty="0">
                          <a:latin typeface="Corbel" panose="020B0503020204020204" pitchFamily="34" charset="0"/>
                        </a:rPr>
                        <a:t>10.10.0.0/16</a:t>
                      </a:r>
                    </a:p>
                  </a:txBody>
                  <a:tcPr marL="45720" marR="45720" marT="9144" marB="9144" anchor="ctr">
                    <a:lnT w="12700" cmpd="sng">
                      <a:noFill/>
                    </a:lnT>
                    <a:lnB w="12700" cap="flat" cmpd="sng" algn="ctr">
                      <a:noFill/>
                      <a:prstDash val="solid"/>
                      <a:round/>
                      <a:headEnd type="none" w="med" len="med"/>
                      <a:tailEnd type="none" w="med" len="med"/>
                    </a:lnB>
                  </a:tcPr>
                </a:tc>
                <a:tc>
                  <a:txBody>
                    <a:bodyPr/>
                    <a:lstStyle/>
                    <a:p>
                      <a:r>
                        <a:rPr lang="en-US" sz="1200" dirty="0">
                          <a:latin typeface="Corbel" panose="020B0503020204020204" pitchFamily="34" charset="0"/>
                        </a:rPr>
                        <a:t>local</a:t>
                      </a:r>
                    </a:p>
                  </a:txBody>
                  <a:tcPr marL="45720" marR="45720" marT="9144" marB="9144" anchor="ctr">
                    <a:lnT w="12700" cmpd="sng">
                      <a:noFill/>
                    </a:lnT>
                    <a:lnB w="12700" cap="flat" cmpd="sng" algn="ctr">
                      <a:noFill/>
                      <a:prstDash val="solid"/>
                      <a:round/>
                      <a:headEnd type="none" w="med" len="med"/>
                      <a:tailEnd type="none" w="med" len="med"/>
                    </a:lnB>
                  </a:tcPr>
                </a:tc>
                <a:extLst>
                  <a:ext uri="{0D108BD9-81ED-4DB2-BD59-A6C34878D82A}">
                    <a16:rowId xmlns:a16="http://schemas.microsoft.com/office/drawing/2014/main" val="3861329265"/>
                  </a:ext>
                </a:extLst>
              </a:tr>
              <a:tr h="224691">
                <a:tc>
                  <a:txBody>
                    <a:bodyPr/>
                    <a:lstStyle/>
                    <a:p>
                      <a:r>
                        <a:rPr lang="en-US" sz="1200" dirty="0">
                          <a:latin typeface="Corbel" panose="020B0503020204020204" pitchFamily="34" charset="0"/>
                        </a:rPr>
                        <a:t>0.0.0.0/0</a:t>
                      </a:r>
                    </a:p>
                  </a:txBody>
                  <a:tcPr marL="45720" marR="45720" marT="9144" marB="9144" anchor="ctr">
                    <a:lnT w="12700" cmpd="sng">
                      <a:noFill/>
                    </a:lnT>
                    <a:lnB w="12700" cap="flat" cmpd="sng" algn="ctr">
                      <a:noFill/>
                      <a:prstDash val="solid"/>
                      <a:round/>
                      <a:headEnd type="none" w="med" len="med"/>
                      <a:tailEnd type="none" w="med" len="med"/>
                    </a:lnB>
                  </a:tcPr>
                </a:tc>
                <a:tc>
                  <a:txBody>
                    <a:bodyPr/>
                    <a:lstStyle/>
                    <a:p>
                      <a:r>
                        <a:rPr lang="en-US" sz="1200" dirty="0" err="1">
                          <a:latin typeface="Corbel" panose="020B0503020204020204" pitchFamily="34" charset="0"/>
                        </a:rPr>
                        <a:t>igwGlobalDataFabric</a:t>
                      </a:r>
                      <a:endParaRPr lang="en-US" sz="1200" dirty="0">
                        <a:latin typeface="Corbel" panose="020B0503020204020204" pitchFamily="34" charset="0"/>
                      </a:endParaRPr>
                    </a:p>
                  </a:txBody>
                  <a:tcPr marL="45720" marR="45720" marT="9144" marB="9144" anchor="ctr">
                    <a:lnT w="12700" cmpd="sng">
                      <a:noFill/>
                    </a:lnT>
                    <a:lnB w="12700" cap="flat" cmpd="sng" algn="ctr">
                      <a:noFill/>
                      <a:prstDash val="solid"/>
                      <a:round/>
                      <a:headEnd type="none" w="med" len="med"/>
                      <a:tailEnd type="none" w="med" len="med"/>
                    </a:lnB>
                  </a:tcPr>
                </a:tc>
                <a:extLst>
                  <a:ext uri="{0D108BD9-81ED-4DB2-BD59-A6C34878D82A}">
                    <a16:rowId xmlns:a16="http://schemas.microsoft.com/office/drawing/2014/main" val="2463270122"/>
                  </a:ext>
                </a:extLst>
              </a:tr>
              <a:tr h="241359">
                <a:tc>
                  <a:txBody>
                    <a:bodyPr/>
                    <a:lstStyle/>
                    <a:p>
                      <a:r>
                        <a:rPr lang="en-US" sz="1200" dirty="0">
                          <a:latin typeface="Corbel" panose="020B0503020204020204" pitchFamily="34" charset="0"/>
                        </a:rPr>
                        <a:t>10.8.0.0/24</a:t>
                      </a:r>
                    </a:p>
                  </a:txBody>
                  <a:tcPr marL="45720" marR="45720" marT="9144" marB="9144" anchor="ctr">
                    <a:lnT w="12700" cap="flat" cmpd="sng" algn="ctr">
                      <a:noFill/>
                      <a:prstDash val="solid"/>
                      <a:round/>
                      <a:headEnd type="none" w="med" len="med"/>
                      <a:tailEnd type="none" w="med" len="med"/>
                    </a:lnT>
                  </a:tcPr>
                </a:tc>
                <a:tc>
                  <a:txBody>
                    <a:bodyPr/>
                    <a:lstStyle/>
                    <a:p>
                      <a:r>
                        <a:rPr lang="en-US" sz="1200" dirty="0">
                          <a:latin typeface="Corbel" panose="020B0503020204020204" pitchFamily="34" charset="0"/>
                        </a:rPr>
                        <a:t>OpenVPN Instance</a:t>
                      </a:r>
                    </a:p>
                  </a:txBody>
                  <a:tcPr marL="45720" marR="45720" marT="9144" marB="9144" anchor="ctr">
                    <a:lnT w="12700" cap="flat" cmpd="sng" algn="ctr">
                      <a:noFill/>
                      <a:prstDash val="solid"/>
                      <a:round/>
                      <a:headEnd type="none" w="med" len="med"/>
                      <a:tailEnd type="none" w="med" len="med"/>
                    </a:lnT>
                  </a:tcPr>
                </a:tc>
                <a:extLst>
                  <a:ext uri="{0D108BD9-81ED-4DB2-BD59-A6C34878D82A}">
                    <a16:rowId xmlns:a16="http://schemas.microsoft.com/office/drawing/2014/main" val="766464218"/>
                  </a:ext>
                </a:extLst>
              </a:tr>
            </a:tbl>
          </a:graphicData>
        </a:graphic>
      </p:graphicFrame>
      <p:sp>
        <p:nvSpPr>
          <p:cNvPr id="117" name="Rectangle 116">
            <a:extLst>
              <a:ext uri="{FF2B5EF4-FFF2-40B4-BE49-F238E27FC236}">
                <a16:creationId xmlns:a16="http://schemas.microsoft.com/office/drawing/2014/main" id="{BBB360B9-12CA-7E48-8D5A-22DA3F9E3FB1}"/>
              </a:ext>
            </a:extLst>
          </p:cNvPr>
          <p:cNvSpPr/>
          <p:nvPr/>
        </p:nvSpPr>
        <p:spPr>
          <a:xfrm>
            <a:off x="5572904" y="4238209"/>
            <a:ext cx="1353869" cy="523220"/>
          </a:xfrm>
          <a:prstGeom prst="rect">
            <a:avLst/>
          </a:prstGeom>
        </p:spPr>
        <p:txBody>
          <a:bodyPr wrap="square">
            <a:spAutoFit/>
          </a:bodyPr>
          <a:lstStyle/>
          <a:p>
            <a:pPr algn="ctr"/>
            <a:r>
              <a:rPr lang="en-US" sz="1400" b="1" dirty="0">
                <a:latin typeface="Corbel" panose="020B0503020204020204" pitchFamily="34" charset="0"/>
                <a:cs typeface="Calibri" panose="020F0502020204030204" pitchFamily="34" charset="0"/>
              </a:rPr>
              <a:t>OpenVPN</a:t>
            </a:r>
            <a:br>
              <a:rPr lang="en-US" sz="1400" b="1" dirty="0">
                <a:latin typeface="Corbel" panose="020B0503020204020204" pitchFamily="34" charset="0"/>
                <a:cs typeface="Calibri" panose="020F0502020204030204" pitchFamily="34" charset="0"/>
              </a:rPr>
            </a:br>
            <a:r>
              <a:rPr lang="en-US" sz="1400" b="1" dirty="0">
                <a:latin typeface="Corbel" panose="020B0503020204020204" pitchFamily="34" charset="0"/>
                <a:cs typeface="Calibri" panose="020F0502020204030204" pitchFamily="34" charset="0"/>
              </a:rPr>
              <a:t>Tunnel</a:t>
            </a:r>
          </a:p>
        </p:txBody>
      </p:sp>
      <p:sp>
        <p:nvSpPr>
          <p:cNvPr id="3" name="Rounded Rectangle 2">
            <a:extLst>
              <a:ext uri="{FF2B5EF4-FFF2-40B4-BE49-F238E27FC236}">
                <a16:creationId xmlns:a16="http://schemas.microsoft.com/office/drawing/2014/main" id="{387DCE66-A9C9-4F48-A88F-BF865FC77A18}"/>
              </a:ext>
            </a:extLst>
          </p:cNvPr>
          <p:cNvSpPr/>
          <p:nvPr/>
        </p:nvSpPr>
        <p:spPr>
          <a:xfrm>
            <a:off x="7103513" y="1798607"/>
            <a:ext cx="3627221" cy="3262839"/>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E7B77E7-9BA8-404C-84F2-8FCC2A658DED}"/>
              </a:ext>
            </a:extLst>
          </p:cNvPr>
          <p:cNvSpPr/>
          <p:nvPr/>
        </p:nvSpPr>
        <p:spPr>
          <a:xfrm>
            <a:off x="7295020" y="2397382"/>
            <a:ext cx="3239161" cy="2443743"/>
          </a:xfrm>
          <a:prstGeom prst="roundRect">
            <a:avLst>
              <a:gd name="adj" fmla="val 5129"/>
            </a:avLst>
          </a:prstGeom>
          <a:solidFill>
            <a:schemeClr val="bg1"/>
          </a:solidFill>
          <a:ln>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A6118F-1611-234D-9487-27A37CBA1F94}"/>
              </a:ext>
            </a:extLst>
          </p:cNvPr>
          <p:cNvPicPr>
            <a:picLocks noChangeAspect="1"/>
          </p:cNvPicPr>
          <p:nvPr/>
        </p:nvPicPr>
        <p:blipFill>
          <a:blip r:embed="rId6"/>
          <a:stretch>
            <a:fillRect/>
          </a:stretch>
        </p:blipFill>
        <p:spPr>
          <a:xfrm>
            <a:off x="7203751" y="2359425"/>
            <a:ext cx="1460279" cy="798286"/>
          </a:xfrm>
          <a:prstGeom prst="rect">
            <a:avLst/>
          </a:prstGeom>
        </p:spPr>
      </p:pic>
      <p:sp>
        <p:nvSpPr>
          <p:cNvPr id="44" name="TextBox 43">
            <a:extLst>
              <a:ext uri="{FF2B5EF4-FFF2-40B4-BE49-F238E27FC236}">
                <a16:creationId xmlns:a16="http://schemas.microsoft.com/office/drawing/2014/main" id="{DCBCD823-B0B7-3B46-9DCA-EE83329FAD18}"/>
              </a:ext>
            </a:extLst>
          </p:cNvPr>
          <p:cNvSpPr txBox="1"/>
          <p:nvPr/>
        </p:nvSpPr>
        <p:spPr>
          <a:xfrm>
            <a:off x="8183412" y="1844038"/>
            <a:ext cx="2424803" cy="469616"/>
          </a:xfrm>
          <a:prstGeom prst="rect">
            <a:avLst/>
          </a:prstGeom>
          <a:noFill/>
        </p:spPr>
        <p:txBody>
          <a:bodyPr wrap="square" rtlCol="0">
            <a:spAutoFit/>
          </a:bodyPr>
          <a:lstStyle/>
          <a:p>
            <a:pPr>
              <a:lnSpc>
                <a:spcPts val="1500"/>
              </a:lnSpc>
            </a:pPr>
            <a:r>
              <a:rPr lang="en-US" sz="1400" dirty="0" err="1">
                <a:solidFill>
                  <a:schemeClr val="bg1">
                    <a:lumMod val="65000"/>
                  </a:schemeClr>
                </a:solidFill>
                <a:latin typeface="Corbel" panose="020B0503020204020204" pitchFamily="34" charset="0"/>
                <a:cs typeface="Calibri" panose="020F0502020204030204" pitchFamily="34" charset="0"/>
              </a:rPr>
              <a:t>x.x.x.x</a:t>
            </a:r>
            <a:r>
              <a:rPr lang="en-US" sz="1200" i="1" dirty="0">
                <a:latin typeface="Corbel" panose="020B0503020204020204" pitchFamily="34" charset="0"/>
                <a:cs typeface="Calibri" panose="020F0502020204030204" pitchFamily="34" charset="0"/>
              </a:rPr>
              <a:t> (Internal IP)</a:t>
            </a:r>
          </a:p>
          <a:p>
            <a:pPr>
              <a:lnSpc>
                <a:spcPts val="1500"/>
              </a:lnSpc>
            </a:pPr>
            <a:r>
              <a:rPr lang="en-US" sz="1200" i="1" dirty="0">
                <a:latin typeface="Corbel" panose="020B0503020204020204" pitchFamily="34" charset="0"/>
                <a:cs typeface="Calibri" panose="020F0502020204030204" pitchFamily="34" charset="0"/>
              </a:rPr>
              <a:t>Dynamic - changes with the network</a:t>
            </a:r>
          </a:p>
        </p:txBody>
      </p:sp>
      <p:pic>
        <p:nvPicPr>
          <p:cNvPr id="25" name="Picture 24">
            <a:extLst>
              <a:ext uri="{FF2B5EF4-FFF2-40B4-BE49-F238E27FC236}">
                <a16:creationId xmlns:a16="http://schemas.microsoft.com/office/drawing/2014/main" id="{08CB31D1-1DA2-024F-80EF-9BC555084498}"/>
              </a:ext>
            </a:extLst>
          </p:cNvPr>
          <p:cNvPicPr>
            <a:picLocks noChangeAspect="1"/>
          </p:cNvPicPr>
          <p:nvPr/>
        </p:nvPicPr>
        <p:blipFill>
          <a:blip r:embed="rId7">
            <a:lum bright="70000" contrast="-70000"/>
          </a:blip>
          <a:stretch>
            <a:fillRect/>
          </a:stretch>
        </p:blipFill>
        <p:spPr>
          <a:xfrm>
            <a:off x="7852359" y="1958146"/>
            <a:ext cx="319874" cy="235241"/>
          </a:xfrm>
          <a:prstGeom prst="rect">
            <a:avLst/>
          </a:prstGeom>
        </p:spPr>
      </p:pic>
      <p:pic>
        <p:nvPicPr>
          <p:cNvPr id="8" name="Picture 7">
            <a:extLst>
              <a:ext uri="{FF2B5EF4-FFF2-40B4-BE49-F238E27FC236}">
                <a16:creationId xmlns:a16="http://schemas.microsoft.com/office/drawing/2014/main" id="{94FEE5C4-687A-4849-B7CA-6870450CCAAB}"/>
              </a:ext>
            </a:extLst>
          </p:cNvPr>
          <p:cNvPicPr>
            <a:picLocks noChangeAspect="1"/>
          </p:cNvPicPr>
          <p:nvPr/>
        </p:nvPicPr>
        <p:blipFill rotWithShape="1">
          <a:blip r:embed="rId8"/>
          <a:srcRect l="26663" t="22855"/>
          <a:stretch/>
        </p:blipFill>
        <p:spPr>
          <a:xfrm>
            <a:off x="6724601" y="1559100"/>
            <a:ext cx="958300" cy="672758"/>
          </a:xfrm>
          <a:prstGeom prst="ellipse">
            <a:avLst/>
          </a:prstGeom>
          <a:ln w="63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50800" h="25400" prst="hardEdge"/>
            <a:extrusionClr>
              <a:srgbClr val="000000"/>
            </a:extrusionClr>
          </a:sp3d>
        </p:spPr>
      </p:pic>
      <p:sp>
        <p:nvSpPr>
          <p:cNvPr id="49" name="Rectangle 48">
            <a:extLst>
              <a:ext uri="{FF2B5EF4-FFF2-40B4-BE49-F238E27FC236}">
                <a16:creationId xmlns:a16="http://schemas.microsoft.com/office/drawing/2014/main" id="{E4F9DE88-6EB5-6945-84F0-55C2244AFF2D}"/>
              </a:ext>
            </a:extLst>
          </p:cNvPr>
          <p:cNvSpPr/>
          <p:nvPr/>
        </p:nvSpPr>
        <p:spPr>
          <a:xfrm>
            <a:off x="5737443" y="5326280"/>
            <a:ext cx="5465390" cy="707886"/>
          </a:xfrm>
          <a:prstGeom prst="rect">
            <a:avLst/>
          </a:prstGeom>
        </p:spPr>
        <p:txBody>
          <a:bodyPr wrap="square">
            <a:spAutoFit/>
          </a:bodyPr>
          <a:lstStyle/>
          <a:p>
            <a:r>
              <a:rPr lang="en-US" sz="1000" i="1" dirty="0">
                <a:latin typeface="Corbel" panose="020B0503020204020204" pitchFamily="34" charset="0"/>
                <a:cs typeface="Calibri" panose="020F0502020204030204" pitchFamily="34" charset="0"/>
              </a:rPr>
              <a:t>(*) This internal IP address will be used for cross-cluster replication.</a:t>
            </a:r>
          </a:p>
          <a:p>
            <a:pPr marL="177800"/>
            <a:r>
              <a:rPr lang="en-US" sz="1000" i="1" dirty="0">
                <a:latin typeface="Corbel" panose="020B0503020204020204" pitchFamily="34" charset="0"/>
                <a:cs typeface="Calibri" panose="020F0502020204030204" pitchFamily="34" charset="0"/>
              </a:rPr>
              <a:t>Assign a public IP address if you want internet access for this node.  </a:t>
            </a:r>
          </a:p>
          <a:p>
            <a:pPr marL="177800"/>
            <a:r>
              <a:rPr lang="en-US" sz="1000" i="1" dirty="0">
                <a:latin typeface="Corbel" panose="020B0503020204020204" pitchFamily="34" charset="0"/>
                <a:cs typeface="Calibri" panose="020F0502020204030204" pitchFamily="34" charset="0"/>
              </a:rPr>
              <a:t>Barring some other strategy, Internet is required for software installation and remote management. </a:t>
            </a:r>
          </a:p>
          <a:p>
            <a:pPr marL="177800"/>
            <a:r>
              <a:rPr lang="en-US" sz="1000" i="1" dirty="0">
                <a:latin typeface="Corbel" panose="020B0503020204020204" pitchFamily="34" charset="0"/>
                <a:cs typeface="Calibri" panose="020F0502020204030204" pitchFamily="34" charset="0"/>
              </a:rPr>
              <a:t>Also, the demo (optionally) downloads images from NASA and leverages AWS Rekognition. </a:t>
            </a:r>
          </a:p>
        </p:txBody>
      </p:sp>
      <p:graphicFrame>
        <p:nvGraphicFramePr>
          <p:cNvPr id="50" name="Table 49">
            <a:extLst>
              <a:ext uri="{FF2B5EF4-FFF2-40B4-BE49-F238E27FC236}">
                <a16:creationId xmlns:a16="http://schemas.microsoft.com/office/drawing/2014/main" id="{A18BA1D9-D92C-3E4E-80AA-A34F65F4DE0F}"/>
              </a:ext>
            </a:extLst>
          </p:cNvPr>
          <p:cNvGraphicFramePr>
            <a:graphicFrameLocks noGrp="1"/>
          </p:cNvGraphicFramePr>
          <p:nvPr>
            <p:extLst>
              <p:ext uri="{D42A27DB-BD31-4B8C-83A1-F6EECF244321}">
                <p14:modId xmlns:p14="http://schemas.microsoft.com/office/powerpoint/2010/main" val="676079081"/>
              </p:ext>
            </p:extLst>
          </p:nvPr>
        </p:nvGraphicFramePr>
        <p:xfrm>
          <a:off x="754674" y="5187301"/>
          <a:ext cx="4731726" cy="1031872"/>
        </p:xfrm>
        <a:graphic>
          <a:graphicData uri="http://schemas.openxmlformats.org/drawingml/2006/table">
            <a:tbl>
              <a:tblPr firstRow="1">
                <a:tableStyleId>{69C7853C-536D-4A76-A0AE-DD22124D55A5}</a:tableStyleId>
              </a:tblPr>
              <a:tblGrid>
                <a:gridCol w="509052">
                  <a:extLst>
                    <a:ext uri="{9D8B030D-6E8A-4147-A177-3AD203B41FA5}">
                      <a16:colId xmlns:a16="http://schemas.microsoft.com/office/drawing/2014/main" val="3042023848"/>
                    </a:ext>
                  </a:extLst>
                </a:gridCol>
                <a:gridCol w="1063838">
                  <a:extLst>
                    <a:ext uri="{9D8B030D-6E8A-4147-A177-3AD203B41FA5}">
                      <a16:colId xmlns:a16="http://schemas.microsoft.com/office/drawing/2014/main" val="1425316034"/>
                    </a:ext>
                  </a:extLst>
                </a:gridCol>
                <a:gridCol w="3158836">
                  <a:extLst>
                    <a:ext uri="{9D8B030D-6E8A-4147-A177-3AD203B41FA5}">
                      <a16:colId xmlns:a16="http://schemas.microsoft.com/office/drawing/2014/main" val="541118915"/>
                    </a:ext>
                  </a:extLst>
                </a:gridCol>
              </a:tblGrid>
              <a:tr h="0">
                <a:tc rowSpan="2">
                  <a:txBody>
                    <a:bodyPr/>
                    <a:lstStyle/>
                    <a:p>
                      <a:pPr algn="ctr">
                        <a:lnSpc>
                          <a:spcPct val="100000"/>
                        </a:lnSpc>
                      </a:pPr>
                      <a:r>
                        <a:rPr lang="en-US" sz="1200" b="1" dirty="0">
                          <a:solidFill>
                            <a:schemeClr val="tx1"/>
                          </a:solidFill>
                          <a:latin typeface="Corbel" panose="020B0503020204020204" pitchFamily="34" charset="0"/>
                        </a:rPr>
                        <a:t>Security</a:t>
                      </a:r>
                      <a:br>
                        <a:rPr lang="en-US" sz="1200" b="1" dirty="0">
                          <a:solidFill>
                            <a:schemeClr val="tx1"/>
                          </a:solidFill>
                          <a:latin typeface="Corbel" panose="020B0503020204020204" pitchFamily="34" charset="0"/>
                        </a:rPr>
                      </a:br>
                      <a:r>
                        <a:rPr lang="en-US" sz="1200" b="1" dirty="0">
                          <a:solidFill>
                            <a:schemeClr val="tx1"/>
                          </a:solidFill>
                          <a:latin typeface="Corbel" panose="020B0503020204020204" pitchFamily="34" charset="0"/>
                        </a:rPr>
                        <a:t>Groups</a:t>
                      </a:r>
                      <a:endParaRPr lang="en-US" sz="1200" dirty="0">
                        <a:solidFill>
                          <a:schemeClr val="tx1"/>
                        </a:solidFill>
                        <a:latin typeface="Corbel" panose="020B0503020204020204" pitchFamily="34" charset="0"/>
                        <a:cs typeface="Calibri" panose="020F0502020204030204" pitchFamily="34" charset="0"/>
                      </a:endParaRPr>
                    </a:p>
                  </a:txBody>
                  <a:tcPr marL="18288" marR="18288" vert="vert27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008000">
                        <a:alpha val="4000"/>
                      </a:srgbClr>
                    </a:solidFill>
                  </a:tcPr>
                </a:tc>
                <a:tc>
                  <a:txBody>
                    <a:bodyPr/>
                    <a:lstStyle/>
                    <a:p>
                      <a:pPr algn="ctr">
                        <a:lnSpc>
                          <a:spcPct val="100000"/>
                        </a:lnSpc>
                      </a:pPr>
                      <a:r>
                        <a:rPr lang="en-US" sz="1000" b="1" dirty="0" err="1">
                          <a:solidFill>
                            <a:schemeClr val="tx1"/>
                          </a:solidFill>
                          <a:latin typeface="Corbel" panose="020B0503020204020204" pitchFamily="34" charset="0"/>
                        </a:rPr>
                        <a:t>sgOpenVPN</a:t>
                      </a:r>
                      <a:endParaRPr lang="en-US" sz="1000" dirty="0">
                        <a:solidFill>
                          <a:schemeClr val="tx1"/>
                        </a:solidFill>
                        <a:latin typeface="Corbel" panose="020B0503020204020204" pitchFamily="34" charset="0"/>
                        <a:cs typeface="Calibri" panose="020F0502020204030204" pitchFamily="34" charset="0"/>
                      </a:endParaRPr>
                    </a:p>
                  </a:txBody>
                  <a:tcPr marL="18288" marR="18288" marT="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Corbel" panose="020B0503020204020204" pitchFamily="34" charset="0"/>
                          <a:cs typeface="Calibri" panose="020F0502020204030204" pitchFamily="34" charset="0"/>
                        </a:rPr>
                        <a:t>Allow UDP 1194 from anywhere.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Corbel" panose="020B0503020204020204" pitchFamily="34" charset="0"/>
                          <a:cs typeface="Calibri" panose="020F0502020204030204" pitchFamily="34" charset="0"/>
                        </a:rPr>
                        <a:t>Allow TCP 22 from office.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Corbel" panose="020B0503020204020204" pitchFamily="34" charset="0"/>
                          <a:cs typeface="Calibri" panose="020F0502020204030204" pitchFamily="34" charset="0"/>
                        </a:rPr>
                        <a:t>Allow all traffic from </a:t>
                      </a:r>
                      <a:r>
                        <a:rPr lang="en-US" sz="1000" b="0" dirty="0" err="1">
                          <a:solidFill>
                            <a:schemeClr val="tx1"/>
                          </a:solidFill>
                          <a:latin typeface="Corbel" panose="020B0503020204020204" pitchFamily="34" charset="0"/>
                          <a:cs typeface="Calibri" panose="020F0502020204030204" pitchFamily="34" charset="0"/>
                        </a:rPr>
                        <a:t>sgMapRNodes</a:t>
                      </a:r>
                      <a:r>
                        <a:rPr lang="en-US" sz="1000" b="0" dirty="0">
                          <a:solidFill>
                            <a:schemeClr val="tx1"/>
                          </a:solidFill>
                          <a:latin typeface="Corbel" panose="020B0503020204020204" pitchFamily="34" charset="0"/>
                          <a:cs typeface="Calibri" panose="020F0502020204030204" pitchFamily="34" charset="0"/>
                        </a:rPr>
                        <a:t>.</a:t>
                      </a:r>
                    </a:p>
                  </a:txBody>
                  <a:tcPr marT="9144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extLst>
                  <a:ext uri="{0D108BD9-81ED-4DB2-BD59-A6C34878D82A}">
                    <a16:rowId xmlns:a16="http://schemas.microsoft.com/office/drawing/2014/main" val="672664433"/>
                  </a:ext>
                </a:extLst>
              </a:tr>
              <a:tr h="437512">
                <a:tc vMerge="1">
                  <a:txBody>
                    <a:bodyPr/>
                    <a:lstStyle/>
                    <a:p>
                      <a:pPr>
                        <a:lnSpc>
                          <a:spcPts val="1500"/>
                        </a:lnSpc>
                      </a:pPr>
                      <a:endParaRPr lang="en-US" sz="1000" dirty="0">
                        <a:solidFill>
                          <a:schemeClr val="tx1"/>
                        </a:solidFill>
                        <a:latin typeface="Corbel" panose="020B0503020204020204" pitchFamily="34" charset="0"/>
                        <a:cs typeface="Calibri" panose="020F0502020204030204" pitchFamily="34" charset="0"/>
                      </a:endParaRPr>
                    </a:p>
                  </a:txBody>
                  <a:tcPr marT="0" marB="18288"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tc>
                  <a:txBody>
                    <a:bodyPr/>
                    <a:lstStyle/>
                    <a:p>
                      <a:pPr algn="ctr"/>
                      <a:r>
                        <a:rPr lang="en-US" sz="1000" b="1" i="0" dirty="0" err="1">
                          <a:solidFill>
                            <a:schemeClr val="tx1"/>
                          </a:solidFill>
                          <a:latin typeface="Corbel" panose="020B0503020204020204" pitchFamily="34" charset="0"/>
                          <a:cs typeface="Calibri" panose="020F0502020204030204" pitchFamily="34" charset="0"/>
                        </a:rPr>
                        <a:t>sgMapRNodes</a:t>
                      </a:r>
                      <a:endParaRPr lang="en-US" sz="1000" dirty="0"/>
                    </a:p>
                  </a:txBody>
                  <a:tcPr marL="18288" marR="18288"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Corbel" panose="020B0503020204020204" pitchFamily="34" charset="0"/>
                          <a:cs typeface="Calibri" panose="020F0502020204030204" pitchFamily="34" charset="0"/>
                        </a:rPr>
                        <a:t>Allow required MapR admin ports from office/anywhere.</a:t>
                      </a:r>
                    </a:p>
                    <a:p>
                      <a:r>
                        <a:rPr lang="en-US" sz="1000" b="0" dirty="0">
                          <a:solidFill>
                            <a:schemeClr val="tx1"/>
                          </a:solidFill>
                          <a:latin typeface="Corbel" panose="020B0503020204020204" pitchFamily="34" charset="0"/>
                          <a:cs typeface="Calibri" panose="020F0502020204030204" pitchFamily="34" charset="0"/>
                        </a:rPr>
                        <a:t>Allow all traffic from </a:t>
                      </a:r>
                      <a:r>
                        <a:rPr lang="en-US" sz="1000" b="0" dirty="0" err="1">
                          <a:solidFill>
                            <a:schemeClr val="tx1"/>
                          </a:solidFill>
                          <a:latin typeface="Corbel" panose="020B0503020204020204" pitchFamily="34" charset="0"/>
                          <a:cs typeface="Calibri" panose="020F0502020204030204" pitchFamily="34" charset="0"/>
                        </a:rPr>
                        <a:t>sgOpenVPN</a:t>
                      </a:r>
                      <a:r>
                        <a:rPr lang="en-US" sz="1000" b="0" dirty="0">
                          <a:solidFill>
                            <a:schemeClr val="tx1"/>
                          </a:solidFill>
                          <a:latin typeface="Corbel" panose="020B0503020204020204" pitchFamily="34" charset="0"/>
                          <a:cs typeface="Calibri" panose="020F0502020204030204" pitchFamily="34" charset="0"/>
                        </a:rPr>
                        <a:t>, </a:t>
                      </a:r>
                      <a:r>
                        <a:rPr lang="en-US" sz="1000" b="0" dirty="0" err="1">
                          <a:solidFill>
                            <a:schemeClr val="tx1"/>
                          </a:solidFill>
                          <a:latin typeface="Corbel" panose="020B0503020204020204" pitchFamily="34" charset="0"/>
                          <a:cs typeface="Calibri" panose="020F0502020204030204" pitchFamily="34" charset="0"/>
                        </a:rPr>
                        <a:t>sgMapRNodes</a:t>
                      </a:r>
                      <a:r>
                        <a:rPr lang="en-US" sz="1000" b="0" dirty="0">
                          <a:solidFill>
                            <a:schemeClr val="tx1"/>
                          </a:solidFill>
                          <a:latin typeface="Corbel" panose="020B0503020204020204" pitchFamily="34" charset="0"/>
                          <a:cs typeface="Calibri" panose="020F0502020204030204" pitchFamily="34" charset="0"/>
                        </a:rPr>
                        <a:t>.</a:t>
                      </a:r>
                    </a:p>
                  </a:txBody>
                  <a:tcPr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extLst>
                  <a:ext uri="{0D108BD9-81ED-4DB2-BD59-A6C34878D82A}">
                    <a16:rowId xmlns:a16="http://schemas.microsoft.com/office/drawing/2014/main" val="3703730851"/>
                  </a:ext>
                </a:extLst>
              </a:tr>
            </a:tbl>
          </a:graphicData>
        </a:graphic>
      </p:graphicFrame>
      <p:cxnSp>
        <p:nvCxnSpPr>
          <p:cNvPr id="116" name="Straight Connector 115">
            <a:extLst>
              <a:ext uri="{FF2B5EF4-FFF2-40B4-BE49-F238E27FC236}">
                <a16:creationId xmlns:a16="http://schemas.microsoft.com/office/drawing/2014/main" id="{C27B7426-24CE-8340-B67F-7CB7B6E6D9D9}"/>
              </a:ext>
            </a:extLst>
          </p:cNvPr>
          <p:cNvCxnSpPr>
            <a:cxnSpLocks/>
          </p:cNvCxnSpPr>
          <p:nvPr/>
        </p:nvCxnSpPr>
        <p:spPr>
          <a:xfrm>
            <a:off x="4804143" y="4153577"/>
            <a:ext cx="2878758" cy="0"/>
          </a:xfrm>
          <a:prstGeom prst="line">
            <a:avLst/>
          </a:prstGeom>
          <a:ln w="1270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CFF881A0-1EAA-4744-96B1-532E1B08C319}"/>
              </a:ext>
            </a:extLst>
          </p:cNvPr>
          <p:cNvGrpSpPr/>
          <p:nvPr/>
        </p:nvGrpSpPr>
        <p:grpSpPr>
          <a:xfrm>
            <a:off x="7643347" y="3223679"/>
            <a:ext cx="2542507" cy="1385472"/>
            <a:chOff x="1316581" y="3616595"/>
            <a:chExt cx="2542507" cy="1385472"/>
          </a:xfrm>
        </p:grpSpPr>
        <p:sp>
          <p:nvSpPr>
            <p:cNvPr id="16" name="Rounded Rectangle 15">
              <a:extLst>
                <a:ext uri="{FF2B5EF4-FFF2-40B4-BE49-F238E27FC236}">
                  <a16:creationId xmlns:a16="http://schemas.microsoft.com/office/drawing/2014/main" id="{8C6DF093-DC15-6545-98C2-AD8267E555F0}"/>
                </a:ext>
              </a:extLst>
            </p:cNvPr>
            <p:cNvSpPr/>
            <p:nvPr/>
          </p:nvSpPr>
          <p:spPr>
            <a:xfrm>
              <a:off x="1316581" y="3616595"/>
              <a:ext cx="2542507" cy="1385472"/>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991F18C-AA60-7645-8F8E-7E3A56236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501" y="3788814"/>
              <a:ext cx="833368" cy="179964"/>
            </a:xfrm>
            <a:prstGeom prst="rect">
              <a:avLst/>
            </a:prstGeom>
          </p:spPr>
        </p:pic>
        <p:sp>
          <p:nvSpPr>
            <p:cNvPr id="55" name="TextBox 54">
              <a:extLst>
                <a:ext uri="{FF2B5EF4-FFF2-40B4-BE49-F238E27FC236}">
                  <a16:creationId xmlns:a16="http://schemas.microsoft.com/office/drawing/2014/main" id="{767D653B-F2C8-EA4E-A9E5-DBB2B1DC64FE}"/>
                </a:ext>
              </a:extLst>
            </p:cNvPr>
            <p:cNvSpPr txBox="1"/>
            <p:nvPr/>
          </p:nvSpPr>
          <p:spPr>
            <a:xfrm>
              <a:off x="1440785" y="3934129"/>
              <a:ext cx="1405175" cy="307777"/>
            </a:xfrm>
            <a:prstGeom prst="rect">
              <a:avLst/>
            </a:prstGeom>
            <a:noFill/>
          </p:spPr>
          <p:txBody>
            <a:bodyPr wrap="square" rtlCol="0">
              <a:spAutoFit/>
            </a:bodyPr>
            <a:lstStyle/>
            <a:p>
              <a:pPr>
                <a:spcAft>
                  <a:spcPts val="300"/>
                </a:spcAft>
              </a:pPr>
              <a:r>
                <a:rPr lang="en-US" sz="1400" b="1" dirty="0">
                  <a:latin typeface="Corbel" panose="020B0503020204020204" pitchFamily="34" charset="0"/>
                  <a:cs typeface="Calibri" panose="020F0502020204030204" pitchFamily="34" charset="0"/>
                </a:rPr>
                <a:t>6.1</a:t>
              </a:r>
              <a:r>
                <a:rPr lang="en-US" sz="800" b="1" dirty="0">
                  <a:latin typeface="Corbel" panose="020B0503020204020204" pitchFamily="34" charset="0"/>
                  <a:cs typeface="Calibri" panose="020F0502020204030204" pitchFamily="34" charset="0"/>
                </a:rPr>
                <a:t> </a:t>
              </a:r>
              <a:r>
                <a:rPr lang="en-US" sz="1400" b="1" dirty="0">
                  <a:latin typeface="Corbel" panose="020B0503020204020204" pitchFamily="34" charset="0"/>
                  <a:cs typeface="Calibri" panose="020F0502020204030204" pitchFamily="34" charset="0"/>
                </a:rPr>
                <a:t>Sandbox</a:t>
              </a:r>
            </a:p>
          </p:txBody>
        </p:sp>
        <p:sp>
          <p:nvSpPr>
            <p:cNvPr id="112" name="TextBox 111">
              <a:extLst>
                <a:ext uri="{FF2B5EF4-FFF2-40B4-BE49-F238E27FC236}">
                  <a16:creationId xmlns:a16="http://schemas.microsoft.com/office/drawing/2014/main" id="{1B27C410-4120-3840-B6EF-A0EB76D26153}"/>
                </a:ext>
              </a:extLst>
            </p:cNvPr>
            <p:cNvSpPr txBox="1"/>
            <p:nvPr/>
          </p:nvSpPr>
          <p:spPr>
            <a:xfrm>
              <a:off x="1434695" y="4246605"/>
              <a:ext cx="2243879" cy="661976"/>
            </a:xfrm>
            <a:prstGeom prst="rect">
              <a:avLst/>
            </a:prstGeom>
            <a:noFill/>
          </p:spPr>
          <p:txBody>
            <a:bodyPr wrap="square" rtlCol="0">
              <a:spAutoFit/>
            </a:bodyPr>
            <a:lstStyle/>
            <a:p>
              <a:pPr>
                <a:lnSpc>
                  <a:spcPts val="1500"/>
                </a:lnSpc>
              </a:pPr>
              <a:r>
                <a:rPr lang="en-US" sz="1200" i="1" dirty="0">
                  <a:latin typeface="Corbel" panose="020B0503020204020204" pitchFamily="34" charset="0"/>
                  <a:cs typeface="Calibri" panose="020F0502020204030204" pitchFamily="34" charset="0"/>
                </a:rPr>
                <a:t>NAT: </a:t>
              </a:r>
              <a:r>
                <a:rPr lang="en-US" sz="1200" dirty="0">
                  <a:latin typeface="Corbel" panose="020B0503020204020204" pitchFamily="34" charset="0"/>
                  <a:cs typeface="Calibri" panose="020F0502020204030204" pitchFamily="34" charset="0"/>
                </a:rPr>
                <a:t>10.0.2.15</a:t>
              </a:r>
            </a:p>
            <a:p>
              <a:pPr>
                <a:lnSpc>
                  <a:spcPts val="1500"/>
                </a:lnSpc>
              </a:pPr>
              <a:r>
                <a:rPr lang="en-US" sz="1200" dirty="0">
                  <a:latin typeface="Corbel" panose="020B0503020204020204" pitchFamily="34" charset="0"/>
                  <a:cs typeface="Calibri" panose="020F0502020204030204" pitchFamily="34" charset="0"/>
                </a:rPr>
                <a:t>VPN: 10.8.0.2</a:t>
              </a:r>
            </a:p>
            <a:p>
              <a:pPr>
                <a:lnSpc>
                  <a:spcPts val="1500"/>
                </a:lnSpc>
              </a:pPr>
              <a:r>
                <a:rPr lang="en-US" sz="1200" dirty="0">
                  <a:latin typeface="Corbel" panose="020B0503020204020204" pitchFamily="34" charset="0"/>
                  <a:cs typeface="Calibri" panose="020F0502020204030204" pitchFamily="34" charset="0"/>
                </a:rPr>
                <a:t>Routable to/from 10.10.10.0/24</a:t>
              </a:r>
            </a:p>
          </p:txBody>
        </p:sp>
      </p:grpSp>
      <p:pic>
        <p:nvPicPr>
          <p:cNvPr id="120" name="Picture 119">
            <a:extLst>
              <a:ext uri="{FF2B5EF4-FFF2-40B4-BE49-F238E27FC236}">
                <a16:creationId xmlns:a16="http://schemas.microsoft.com/office/drawing/2014/main" id="{5DF3B07D-3AB0-414A-8D35-452F044D48F4}"/>
              </a:ext>
            </a:extLst>
          </p:cNvPr>
          <p:cNvPicPr>
            <a:picLocks noChangeAspect="1"/>
          </p:cNvPicPr>
          <p:nvPr/>
        </p:nvPicPr>
        <p:blipFill>
          <a:blip r:embed="rId4"/>
          <a:stretch>
            <a:fillRect/>
          </a:stretch>
        </p:blipFill>
        <p:spPr>
          <a:xfrm>
            <a:off x="9336066" y="3344500"/>
            <a:ext cx="562292" cy="562292"/>
          </a:xfrm>
          <a:prstGeom prst="rect">
            <a:avLst/>
          </a:prstGeom>
        </p:spPr>
      </p:pic>
      <p:sp>
        <p:nvSpPr>
          <p:cNvPr id="51" name="Rounded Rectangle 50">
            <a:extLst>
              <a:ext uri="{FF2B5EF4-FFF2-40B4-BE49-F238E27FC236}">
                <a16:creationId xmlns:a16="http://schemas.microsoft.com/office/drawing/2014/main" id="{472259E3-A2DF-374E-93E7-6191E0D15634}"/>
              </a:ext>
            </a:extLst>
          </p:cNvPr>
          <p:cNvSpPr/>
          <p:nvPr/>
        </p:nvSpPr>
        <p:spPr>
          <a:xfrm rot="16200000">
            <a:off x="3798597" y="2928151"/>
            <a:ext cx="2980179" cy="361854"/>
          </a:xfrm>
          <a:prstGeom prst="roundRect">
            <a:avLst>
              <a:gd name="adj" fmla="val 44206"/>
            </a:avLst>
          </a:prstGeom>
          <a:solidFill>
            <a:schemeClr val="bg1"/>
          </a:solidFill>
          <a:ln>
            <a:solidFill>
              <a:srgbClr val="FF980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rbel" panose="020B0503020204020204" pitchFamily="34" charset="0"/>
              </a:rPr>
              <a:t>Internet Gateway:</a:t>
            </a:r>
            <a:r>
              <a:rPr lang="en-US" sz="1200" dirty="0">
                <a:solidFill>
                  <a:schemeClr val="tx1"/>
                </a:solidFill>
                <a:latin typeface="Corbel" panose="020B0503020204020204" pitchFamily="34" charset="0"/>
              </a:rPr>
              <a:t> </a:t>
            </a:r>
            <a:r>
              <a:rPr lang="en-US" sz="1200" dirty="0" err="1">
                <a:solidFill>
                  <a:schemeClr val="tx1"/>
                </a:solidFill>
                <a:latin typeface="Corbel" panose="020B0503020204020204" pitchFamily="34" charset="0"/>
              </a:rPr>
              <a:t>igwGlobalDataFabric</a:t>
            </a:r>
            <a:endParaRPr lang="en-US" sz="1200" dirty="0">
              <a:solidFill>
                <a:schemeClr val="tx1"/>
              </a:solidFill>
              <a:latin typeface="Corbel" panose="020B0503020204020204" pitchFamily="34" charset="0"/>
            </a:endParaRPr>
          </a:p>
        </p:txBody>
      </p:sp>
    </p:spTree>
    <p:extLst>
      <p:ext uri="{BB962C8B-B14F-4D97-AF65-F5344CB8AC3E}">
        <p14:creationId xmlns:p14="http://schemas.microsoft.com/office/powerpoint/2010/main" val="3910485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AA0B3C-2C8C-2141-86A0-A9DE0371D211}"/>
              </a:ext>
            </a:extLst>
          </p:cNvPr>
          <p:cNvSpPr>
            <a:spLocks noGrp="1"/>
          </p:cNvSpPr>
          <p:nvPr>
            <p:ph type="body" sz="quarter" idx="10"/>
          </p:nvPr>
        </p:nvSpPr>
        <p:spPr>
          <a:xfrm>
            <a:off x="7481468" y="771922"/>
            <a:ext cx="3720269" cy="455613"/>
          </a:xfrm>
        </p:spPr>
        <p:txBody>
          <a:bodyPr/>
          <a:lstStyle/>
          <a:p>
            <a:pPr algn="r"/>
            <a:r>
              <a:rPr lang="en-US" sz="1600" dirty="0"/>
              <a:t>using OpenVPN</a:t>
            </a:r>
          </a:p>
        </p:txBody>
      </p:sp>
      <p:grpSp>
        <p:nvGrpSpPr>
          <p:cNvPr id="6" name="Group 5">
            <a:extLst>
              <a:ext uri="{FF2B5EF4-FFF2-40B4-BE49-F238E27FC236}">
                <a16:creationId xmlns:a16="http://schemas.microsoft.com/office/drawing/2014/main" id="{0974024A-1679-C846-BDC4-CD4153C1231C}"/>
              </a:ext>
            </a:extLst>
          </p:cNvPr>
          <p:cNvGrpSpPr/>
          <p:nvPr/>
        </p:nvGrpSpPr>
        <p:grpSpPr>
          <a:xfrm>
            <a:off x="5556289" y="3190937"/>
            <a:ext cx="1158483" cy="705911"/>
            <a:chOff x="5556289" y="2802067"/>
            <a:chExt cx="1158483" cy="705911"/>
          </a:xfrm>
        </p:grpSpPr>
        <p:cxnSp>
          <p:nvCxnSpPr>
            <p:cNvPr id="61" name="Straight Arrow Connector 60">
              <a:extLst>
                <a:ext uri="{FF2B5EF4-FFF2-40B4-BE49-F238E27FC236}">
                  <a16:creationId xmlns:a16="http://schemas.microsoft.com/office/drawing/2014/main" id="{3EC94C14-1E4C-BB4D-96D0-145CE6E0466F}"/>
                </a:ext>
              </a:extLst>
            </p:cNvPr>
            <p:cNvCxnSpPr/>
            <p:nvPr/>
          </p:nvCxnSpPr>
          <p:spPr>
            <a:xfrm>
              <a:off x="5586890" y="2802067"/>
              <a:ext cx="1097280"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B991FE9-D16C-2C4C-9D6B-61A8CF9CBF7B}"/>
                </a:ext>
              </a:extLst>
            </p:cNvPr>
            <p:cNvSpPr txBox="1"/>
            <p:nvPr/>
          </p:nvSpPr>
          <p:spPr>
            <a:xfrm>
              <a:off x="5556289" y="2861647"/>
              <a:ext cx="1158483" cy="646331"/>
            </a:xfrm>
            <a:prstGeom prst="rect">
              <a:avLst/>
            </a:prstGeom>
            <a:noFill/>
          </p:spPr>
          <p:txBody>
            <a:bodyPr wrap="square" rtlCol="0">
              <a:spAutoFit/>
            </a:bodyPr>
            <a:lstStyle/>
            <a:p>
              <a:pPr algn="ctr">
                <a:spcAft>
                  <a:spcPts val="300"/>
                </a:spcAft>
              </a:pPr>
              <a:r>
                <a:rPr lang="en-US" sz="1200" dirty="0">
                  <a:latin typeface="Corbel" panose="020B0503020204020204" pitchFamily="34" charset="0"/>
                  <a:cs typeface="Calibri" panose="020F0502020204030204" pitchFamily="34" charset="0"/>
                </a:rPr>
                <a:t>Bi-Directional</a:t>
              </a:r>
              <a:br>
                <a:rPr lang="en-US" sz="1200" dirty="0">
                  <a:latin typeface="Corbel" panose="020B0503020204020204" pitchFamily="34" charset="0"/>
                  <a:cs typeface="Calibri" panose="020F0502020204030204" pitchFamily="34" charset="0"/>
                </a:rPr>
              </a:br>
              <a:r>
                <a:rPr lang="en-US" sz="1200" dirty="0">
                  <a:latin typeface="Corbel" panose="020B0503020204020204" pitchFamily="34" charset="0"/>
                  <a:cs typeface="Calibri" panose="020F0502020204030204" pitchFamily="34" charset="0"/>
                </a:rPr>
                <a:t>Data</a:t>
              </a:r>
              <a:br>
                <a:rPr lang="en-US" sz="1200" dirty="0">
                  <a:latin typeface="Corbel" panose="020B0503020204020204" pitchFamily="34" charset="0"/>
                  <a:cs typeface="Calibri" panose="020F0502020204030204" pitchFamily="34" charset="0"/>
                </a:rPr>
              </a:br>
              <a:r>
                <a:rPr lang="en-US" sz="1200" dirty="0">
                  <a:latin typeface="Corbel" panose="020B0503020204020204" pitchFamily="34" charset="0"/>
                  <a:cs typeface="Calibri" panose="020F0502020204030204" pitchFamily="34" charset="0"/>
                </a:rPr>
                <a:t>Replication</a:t>
              </a:r>
            </a:p>
          </p:txBody>
        </p:sp>
      </p:grpSp>
      <p:sp>
        <p:nvSpPr>
          <p:cNvPr id="73" name="Rounded Rectangle 72">
            <a:extLst>
              <a:ext uri="{FF2B5EF4-FFF2-40B4-BE49-F238E27FC236}">
                <a16:creationId xmlns:a16="http://schemas.microsoft.com/office/drawing/2014/main" id="{54C62ECE-DA4B-5641-B35D-8AA2F7ECCF7F}"/>
              </a:ext>
            </a:extLst>
          </p:cNvPr>
          <p:cNvSpPr/>
          <p:nvPr/>
        </p:nvSpPr>
        <p:spPr>
          <a:xfrm>
            <a:off x="1077768" y="2861975"/>
            <a:ext cx="1438220" cy="1864815"/>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E49BF87F-8F9A-8646-8D29-DB5245AE1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781" y="2966402"/>
            <a:ext cx="513652" cy="110922"/>
          </a:xfrm>
          <a:prstGeom prst="rect">
            <a:avLst/>
          </a:prstGeom>
        </p:spPr>
      </p:pic>
      <p:sp>
        <p:nvSpPr>
          <p:cNvPr id="75" name="TextBox 74">
            <a:extLst>
              <a:ext uri="{FF2B5EF4-FFF2-40B4-BE49-F238E27FC236}">
                <a16:creationId xmlns:a16="http://schemas.microsoft.com/office/drawing/2014/main" id="{BE15C3AD-C10C-4D4F-98AD-9F6441D87FAA}"/>
              </a:ext>
            </a:extLst>
          </p:cNvPr>
          <p:cNvSpPr txBox="1"/>
          <p:nvPr/>
        </p:nvSpPr>
        <p:spPr>
          <a:xfrm>
            <a:off x="1070576" y="2862764"/>
            <a:ext cx="1433620" cy="1384995"/>
          </a:xfrm>
          <a:prstGeom prst="rect">
            <a:avLst/>
          </a:prstGeom>
          <a:noFill/>
        </p:spPr>
        <p:txBody>
          <a:bodyPr wrap="square" rtlCol="0">
            <a:spAutoFit/>
          </a:bodyPr>
          <a:lstStyle/>
          <a:p>
            <a:r>
              <a:rPr lang="en-US" sz="1400" b="1" dirty="0">
                <a:latin typeface="Corbel" panose="020B0503020204020204" pitchFamily="34" charset="0"/>
                <a:cs typeface="Calibri" panose="020F0502020204030204" pitchFamily="34" charset="0"/>
              </a:rPr>
              <a:t>               </a:t>
            </a:r>
            <a:r>
              <a:rPr lang="en-US" sz="1200" b="1" dirty="0">
                <a:latin typeface="Corbel" panose="020B0503020204020204" pitchFamily="34" charset="0"/>
                <a:cs typeface="Calibri" panose="020F0502020204030204" pitchFamily="34" charset="0"/>
              </a:rPr>
              <a:t>6.1</a:t>
            </a:r>
          </a:p>
          <a:p>
            <a:pPr>
              <a:spcAft>
                <a:spcPts val="600"/>
              </a:spcAft>
            </a:pPr>
            <a:r>
              <a:rPr lang="en-US" sz="1200" dirty="0">
                <a:latin typeface="Corbel" panose="020B0503020204020204" pitchFamily="34" charset="0"/>
                <a:cs typeface="Calibri" panose="020F0502020204030204" pitchFamily="34" charset="0"/>
              </a:rPr>
              <a:t>aws1.enterprise.org</a:t>
            </a:r>
          </a:p>
          <a:p>
            <a:r>
              <a:rPr lang="en-US" sz="1200" dirty="0">
                <a:latin typeface="Corbel" panose="020B0503020204020204" pitchFamily="34" charset="0"/>
                <a:cs typeface="Calibri" panose="020F0502020204030204" pitchFamily="34" charset="0"/>
              </a:rPr>
              <a:t>RHEL 7.4</a:t>
            </a:r>
          </a:p>
          <a:p>
            <a:r>
              <a:rPr lang="en-US" sz="1200" dirty="0">
                <a:latin typeface="Corbel" panose="020B0503020204020204" pitchFamily="34" charset="0"/>
                <a:cs typeface="Calibri" panose="020F0502020204030204" pitchFamily="34" charset="0"/>
              </a:rPr>
              <a:t>R4.xlarge</a:t>
            </a:r>
          </a:p>
          <a:p>
            <a:pPr>
              <a:spcAft>
                <a:spcPts val="600"/>
              </a:spcAft>
            </a:pPr>
            <a:r>
              <a:rPr lang="en-US" sz="1200" dirty="0">
                <a:latin typeface="Corbel" panose="020B0503020204020204" pitchFamily="34" charset="0"/>
                <a:cs typeface="Calibri" panose="020F0502020204030204" pitchFamily="34" charset="0"/>
              </a:rPr>
              <a:t>10.10.10.</a:t>
            </a:r>
            <a:r>
              <a:rPr lang="en-US" sz="1200" dirty="0">
                <a:solidFill>
                  <a:schemeClr val="bg1">
                    <a:lumMod val="65000"/>
                  </a:schemeClr>
                </a:solidFill>
                <a:latin typeface="Corbel" panose="020B0503020204020204" pitchFamily="34" charset="0"/>
                <a:cs typeface="Calibri" panose="020F0502020204030204" pitchFamily="34" charset="0"/>
              </a:rPr>
              <a:t>221 </a:t>
            </a:r>
            <a:r>
              <a:rPr lang="en-US" sz="1200" dirty="0">
                <a:latin typeface="Corbel" panose="020B0503020204020204" pitchFamily="34" charset="0"/>
                <a:cs typeface="Calibri" panose="020F0502020204030204" pitchFamily="34" charset="0"/>
              </a:rPr>
              <a:t>(*)</a:t>
            </a:r>
          </a:p>
          <a:p>
            <a:r>
              <a:rPr lang="en-US" sz="1200" dirty="0">
                <a:latin typeface="Corbel" panose="020B0503020204020204" pitchFamily="34" charset="0"/>
                <a:cs typeface="Calibri" panose="020F0502020204030204" pitchFamily="34" charset="0"/>
              </a:rPr>
              <a:t>SG: </a:t>
            </a:r>
            <a:r>
              <a:rPr lang="en-US" sz="1200" dirty="0" err="1">
                <a:latin typeface="Corbel" panose="020B0503020204020204" pitchFamily="34" charset="0"/>
                <a:cs typeface="Calibri" panose="020F0502020204030204" pitchFamily="34" charset="0"/>
              </a:rPr>
              <a:t>sgMapRNodes</a:t>
            </a:r>
            <a:endParaRPr lang="en-US" sz="1200" dirty="0">
              <a:latin typeface="Corbel" panose="020B0503020204020204" pitchFamily="34" charset="0"/>
              <a:cs typeface="Calibri" panose="020F0502020204030204" pitchFamily="34" charset="0"/>
            </a:endParaRPr>
          </a:p>
        </p:txBody>
      </p:sp>
      <p:sp>
        <p:nvSpPr>
          <p:cNvPr id="76" name="Rounded Rectangle 75">
            <a:extLst>
              <a:ext uri="{FF2B5EF4-FFF2-40B4-BE49-F238E27FC236}">
                <a16:creationId xmlns:a16="http://schemas.microsoft.com/office/drawing/2014/main" id="{8FF87DBC-4C3D-B641-A8D3-0904117FCA08}"/>
              </a:ext>
            </a:extLst>
          </p:cNvPr>
          <p:cNvSpPr/>
          <p:nvPr/>
        </p:nvSpPr>
        <p:spPr>
          <a:xfrm>
            <a:off x="754674" y="638827"/>
            <a:ext cx="4543479" cy="4407834"/>
          </a:xfrm>
          <a:prstGeom prst="roundRect">
            <a:avLst>
              <a:gd name="adj" fmla="val 5129"/>
            </a:avLst>
          </a:prstGeom>
          <a:noFill/>
          <a:ln w="25400">
            <a:solidFill>
              <a:srgbClr val="FF980B"/>
            </a:solidFill>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77" name="Rectangle 76">
            <a:extLst>
              <a:ext uri="{FF2B5EF4-FFF2-40B4-BE49-F238E27FC236}">
                <a16:creationId xmlns:a16="http://schemas.microsoft.com/office/drawing/2014/main" id="{AF84FA96-F992-144F-81AD-E727BBAC8FD5}"/>
              </a:ext>
            </a:extLst>
          </p:cNvPr>
          <p:cNvSpPr/>
          <p:nvPr/>
        </p:nvSpPr>
        <p:spPr>
          <a:xfrm>
            <a:off x="830057" y="690594"/>
            <a:ext cx="3353059"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VPC: </a:t>
            </a:r>
            <a:r>
              <a:rPr lang="en-US" sz="1400" dirty="0" err="1">
                <a:latin typeface="Corbel" panose="020B0503020204020204" pitchFamily="34" charset="0"/>
                <a:cs typeface="Calibri" panose="020F0502020204030204" pitchFamily="34" charset="0"/>
              </a:rPr>
              <a:t>vpcGlobalDataFabric</a:t>
            </a:r>
            <a:r>
              <a:rPr lang="en-US" sz="1400" dirty="0">
                <a:latin typeface="Corbel" panose="020B0503020204020204" pitchFamily="34" charset="0"/>
                <a:cs typeface="Calibri" panose="020F0502020204030204" pitchFamily="34" charset="0"/>
              </a:rPr>
              <a:t> (10.10.0.0/16)</a:t>
            </a:r>
          </a:p>
        </p:txBody>
      </p:sp>
      <p:sp>
        <p:nvSpPr>
          <p:cNvPr id="104" name="Rounded Rectangle 103">
            <a:extLst>
              <a:ext uri="{FF2B5EF4-FFF2-40B4-BE49-F238E27FC236}">
                <a16:creationId xmlns:a16="http://schemas.microsoft.com/office/drawing/2014/main" id="{5917BFE6-28E7-0F4B-931D-204431C481D5}"/>
              </a:ext>
            </a:extLst>
          </p:cNvPr>
          <p:cNvSpPr/>
          <p:nvPr/>
        </p:nvSpPr>
        <p:spPr>
          <a:xfrm>
            <a:off x="2735930" y="2861975"/>
            <a:ext cx="1932169" cy="1886269"/>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t" anchorCtr="0"/>
          <a:lstStyle/>
          <a:p>
            <a:r>
              <a:rPr lang="en-US" sz="1200" dirty="0">
                <a:solidFill>
                  <a:schemeClr val="tx1"/>
                </a:solidFill>
                <a:latin typeface="Corbel" panose="020B0503020204020204" pitchFamily="34" charset="0"/>
                <a:cs typeface="Calibri" panose="020F0502020204030204" pitchFamily="34" charset="0"/>
              </a:rPr>
              <a:t>RHEL 7.4</a:t>
            </a:r>
          </a:p>
          <a:p>
            <a:pPr>
              <a:spcAft>
                <a:spcPts val="600"/>
              </a:spcAft>
            </a:pPr>
            <a:r>
              <a:rPr lang="en-US" sz="1200" dirty="0">
                <a:solidFill>
                  <a:schemeClr val="tx1"/>
                </a:solidFill>
                <a:latin typeface="Corbel" panose="020B0503020204020204" pitchFamily="34" charset="0"/>
                <a:cs typeface="Calibri" panose="020F0502020204030204" pitchFamily="34" charset="0"/>
              </a:rPr>
              <a:t>t2.micro </a:t>
            </a:r>
          </a:p>
          <a:p>
            <a:r>
              <a:rPr lang="en-US" sz="1200" dirty="0">
                <a:solidFill>
                  <a:schemeClr val="tx1"/>
                </a:solidFill>
                <a:latin typeface="Corbel" panose="020B0503020204020204" pitchFamily="34" charset="0"/>
                <a:cs typeface="Calibri" panose="020F0502020204030204" pitchFamily="34" charset="0"/>
              </a:rPr>
              <a:t>10.10.10.</a:t>
            </a:r>
            <a:r>
              <a:rPr lang="en-US" sz="1200" dirty="0">
                <a:solidFill>
                  <a:schemeClr val="bg1">
                    <a:lumMod val="65000"/>
                  </a:schemeClr>
                </a:solidFill>
                <a:latin typeface="Corbel" panose="020B0503020204020204" pitchFamily="34" charset="0"/>
                <a:cs typeface="Calibri" panose="020F0502020204030204" pitchFamily="34" charset="0"/>
              </a:rPr>
              <a:t>186</a:t>
            </a:r>
          </a:p>
          <a:p>
            <a:pPr>
              <a:lnSpc>
                <a:spcPts val="1200"/>
              </a:lnSpc>
              <a:spcAft>
                <a:spcPts val="600"/>
              </a:spcAft>
            </a:pPr>
            <a:r>
              <a:rPr lang="en-US" sz="1100" dirty="0">
                <a:solidFill>
                  <a:schemeClr val="tx1"/>
                </a:solidFill>
                <a:latin typeface="Corbel" panose="020B0503020204020204" pitchFamily="34" charset="0"/>
                <a:cs typeface="Calibri" panose="020F0502020204030204" pitchFamily="34" charset="0"/>
              </a:rPr>
              <a:t>10.8.0.1 (VPN)</a:t>
            </a:r>
            <a:endParaRPr lang="en-US" sz="1200" dirty="0">
              <a:solidFill>
                <a:schemeClr val="tx1"/>
              </a:solidFill>
              <a:latin typeface="Corbel" panose="020B0503020204020204" pitchFamily="34" charset="0"/>
              <a:cs typeface="Calibri" panose="020F0502020204030204" pitchFamily="34" charset="0"/>
            </a:endParaRPr>
          </a:p>
          <a:p>
            <a:pPr>
              <a:spcAft>
                <a:spcPts val="600"/>
              </a:spcAft>
            </a:pPr>
            <a:r>
              <a:rPr lang="en-US" sz="1200" dirty="0">
                <a:solidFill>
                  <a:schemeClr val="tx1"/>
                </a:solidFill>
                <a:latin typeface="Corbel" panose="020B0503020204020204" pitchFamily="34" charset="0"/>
                <a:cs typeface="Calibri" panose="020F0502020204030204" pitchFamily="34" charset="0"/>
              </a:rPr>
              <a:t>SG: </a:t>
            </a:r>
            <a:r>
              <a:rPr lang="en-US" sz="1200" dirty="0" err="1">
                <a:solidFill>
                  <a:schemeClr val="tx1"/>
                </a:solidFill>
                <a:latin typeface="Corbel" panose="020B0503020204020204" pitchFamily="34" charset="0"/>
                <a:cs typeface="Calibri" panose="020F0502020204030204" pitchFamily="34" charset="0"/>
              </a:rPr>
              <a:t>sgOpenVPN</a:t>
            </a:r>
            <a:endParaRPr lang="en-US" sz="1200" dirty="0">
              <a:solidFill>
                <a:schemeClr val="tx1"/>
              </a:solidFill>
              <a:latin typeface="Corbel" panose="020B0503020204020204" pitchFamily="34" charset="0"/>
              <a:cs typeface="Calibri" panose="020F0502020204030204" pitchFamily="34" charset="0"/>
            </a:endParaRPr>
          </a:p>
          <a:p>
            <a:pPr>
              <a:spcAft>
                <a:spcPts val="300"/>
              </a:spcAft>
            </a:pPr>
            <a:r>
              <a:rPr lang="en-US" sz="1200" dirty="0">
                <a:solidFill>
                  <a:schemeClr val="tx1"/>
                </a:solidFill>
                <a:latin typeface="Corbel" panose="020B0503020204020204" pitchFamily="34" charset="0"/>
                <a:cs typeface="Calibri" panose="020F0502020204030204" pitchFamily="34" charset="0"/>
              </a:rPr>
              <a:t>IP forwarding enabled</a:t>
            </a:r>
          </a:p>
          <a:p>
            <a:r>
              <a:rPr lang="en-US" sz="1200" dirty="0">
                <a:solidFill>
                  <a:schemeClr val="tx1"/>
                </a:solidFill>
                <a:latin typeface="Corbel" panose="020B0503020204020204" pitchFamily="34" charset="0"/>
                <a:cs typeface="Calibri" panose="020F0502020204030204" pitchFamily="34" charset="0"/>
              </a:rPr>
              <a:t>Source/Destination </a:t>
            </a:r>
            <a:br>
              <a:rPr lang="en-US" sz="1200" dirty="0">
                <a:solidFill>
                  <a:schemeClr val="tx1"/>
                </a:solidFill>
                <a:latin typeface="Corbel" panose="020B0503020204020204" pitchFamily="34" charset="0"/>
                <a:cs typeface="Calibri" panose="020F0502020204030204" pitchFamily="34" charset="0"/>
              </a:rPr>
            </a:br>
            <a:r>
              <a:rPr lang="en-US" sz="1200" dirty="0">
                <a:solidFill>
                  <a:schemeClr val="tx1"/>
                </a:solidFill>
                <a:latin typeface="Corbel" panose="020B0503020204020204" pitchFamily="34" charset="0"/>
                <a:cs typeface="Calibri" panose="020F0502020204030204" pitchFamily="34" charset="0"/>
              </a:rPr>
              <a:t>check disabled</a:t>
            </a:r>
          </a:p>
        </p:txBody>
      </p:sp>
      <p:pic>
        <p:nvPicPr>
          <p:cNvPr id="105" name="Picture 104">
            <a:extLst>
              <a:ext uri="{FF2B5EF4-FFF2-40B4-BE49-F238E27FC236}">
                <a16:creationId xmlns:a16="http://schemas.microsoft.com/office/drawing/2014/main" id="{1367B716-E5EA-5348-A67F-7B48E0840FE5}"/>
              </a:ext>
            </a:extLst>
          </p:cNvPr>
          <p:cNvPicPr>
            <a:picLocks noChangeAspect="1"/>
          </p:cNvPicPr>
          <p:nvPr/>
        </p:nvPicPr>
        <p:blipFill>
          <a:blip r:embed="rId4"/>
          <a:stretch>
            <a:fillRect/>
          </a:stretch>
        </p:blipFill>
        <p:spPr>
          <a:xfrm>
            <a:off x="3811080" y="2932979"/>
            <a:ext cx="655370" cy="655370"/>
          </a:xfrm>
          <a:prstGeom prst="rect">
            <a:avLst/>
          </a:prstGeom>
        </p:spPr>
      </p:pic>
      <p:sp>
        <p:nvSpPr>
          <p:cNvPr id="106" name="Rounded Rectangle 105">
            <a:extLst>
              <a:ext uri="{FF2B5EF4-FFF2-40B4-BE49-F238E27FC236}">
                <a16:creationId xmlns:a16="http://schemas.microsoft.com/office/drawing/2014/main" id="{08D980E9-042D-0A4C-8CA1-7796AD696E90}"/>
              </a:ext>
            </a:extLst>
          </p:cNvPr>
          <p:cNvSpPr/>
          <p:nvPr/>
        </p:nvSpPr>
        <p:spPr>
          <a:xfrm rot="16200000">
            <a:off x="3812411" y="3662852"/>
            <a:ext cx="1691027" cy="292436"/>
          </a:xfrm>
          <a:prstGeom prst="roundRect">
            <a:avLst>
              <a:gd name="adj" fmla="val 44206"/>
            </a:avLst>
          </a:prstGeom>
          <a:solidFill>
            <a:schemeClr val="bg1"/>
          </a:solidFill>
          <a:ln>
            <a:solidFill>
              <a:srgbClr val="FF980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sz="1200" dirty="0">
                <a:solidFill>
                  <a:schemeClr val="bg1">
                    <a:lumMod val="65000"/>
                  </a:schemeClr>
                </a:solidFill>
                <a:latin typeface="Corbel" panose="020B0503020204020204" pitchFamily="34" charset="0"/>
              </a:rPr>
              <a:t>52.200.25.223</a:t>
            </a:r>
            <a:r>
              <a:rPr lang="en-US" sz="1100" dirty="0">
                <a:solidFill>
                  <a:schemeClr val="tx1"/>
                </a:solidFill>
                <a:latin typeface="Corbel" panose="020B0503020204020204" pitchFamily="34" charset="0"/>
              </a:rPr>
              <a:t>  (Elastic IP)</a:t>
            </a:r>
          </a:p>
        </p:txBody>
      </p:sp>
      <p:sp>
        <p:nvSpPr>
          <p:cNvPr id="102" name="Rounded Rectangle 101">
            <a:extLst>
              <a:ext uri="{FF2B5EF4-FFF2-40B4-BE49-F238E27FC236}">
                <a16:creationId xmlns:a16="http://schemas.microsoft.com/office/drawing/2014/main" id="{25AF06D8-8756-BE46-A42C-8686C0DF5ADC}"/>
              </a:ext>
            </a:extLst>
          </p:cNvPr>
          <p:cNvSpPr/>
          <p:nvPr/>
        </p:nvSpPr>
        <p:spPr>
          <a:xfrm>
            <a:off x="899073" y="2398360"/>
            <a:ext cx="4072805" cy="2481912"/>
          </a:xfrm>
          <a:prstGeom prst="roundRect">
            <a:avLst>
              <a:gd name="adj" fmla="val 5129"/>
            </a:avLst>
          </a:prstGeom>
          <a:noFill/>
          <a:ln w="25400">
            <a:solidFill>
              <a:srgbClr val="FF980B"/>
            </a:solidFill>
            <a:prstDash val="dash"/>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CC967186-1D34-1749-8943-C06E8EE5D99B}"/>
              </a:ext>
            </a:extLst>
          </p:cNvPr>
          <p:cNvSpPr/>
          <p:nvPr/>
        </p:nvSpPr>
        <p:spPr>
          <a:xfrm>
            <a:off x="959369" y="2494290"/>
            <a:ext cx="3794589"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Subnet: </a:t>
            </a:r>
            <a:r>
              <a:rPr lang="en-US" sz="1400" dirty="0" err="1">
                <a:latin typeface="Corbel" panose="020B0503020204020204" pitchFamily="34" charset="0"/>
                <a:cs typeface="Calibri" panose="020F0502020204030204" pitchFamily="34" charset="0"/>
              </a:rPr>
              <a:t>snGlobalDataFabric</a:t>
            </a:r>
            <a:r>
              <a:rPr lang="en-US" sz="1400" dirty="0">
                <a:latin typeface="Corbel" panose="020B0503020204020204" pitchFamily="34" charset="0"/>
                <a:cs typeface="Calibri" panose="020F0502020204030204" pitchFamily="34" charset="0"/>
              </a:rPr>
              <a:t> (10.10.10.0/24)</a:t>
            </a:r>
          </a:p>
        </p:txBody>
      </p:sp>
      <p:grpSp>
        <p:nvGrpSpPr>
          <p:cNvPr id="13" name="Group 12">
            <a:extLst>
              <a:ext uri="{FF2B5EF4-FFF2-40B4-BE49-F238E27FC236}">
                <a16:creationId xmlns:a16="http://schemas.microsoft.com/office/drawing/2014/main" id="{A9D61A6F-6867-E84D-ABC0-DA887712B906}"/>
              </a:ext>
            </a:extLst>
          </p:cNvPr>
          <p:cNvGrpSpPr/>
          <p:nvPr/>
        </p:nvGrpSpPr>
        <p:grpSpPr>
          <a:xfrm>
            <a:off x="4804143" y="363629"/>
            <a:ext cx="920386" cy="663927"/>
            <a:chOff x="4303441" y="1311946"/>
            <a:chExt cx="920386" cy="663927"/>
          </a:xfrm>
        </p:grpSpPr>
        <p:sp>
          <p:nvSpPr>
            <p:cNvPr id="109" name="Oval 108">
              <a:extLst>
                <a:ext uri="{FF2B5EF4-FFF2-40B4-BE49-F238E27FC236}">
                  <a16:creationId xmlns:a16="http://schemas.microsoft.com/office/drawing/2014/main" id="{7DB99427-65D2-0248-955C-E4BB1B0FB0AA}"/>
                </a:ext>
              </a:extLst>
            </p:cNvPr>
            <p:cNvSpPr/>
            <p:nvPr/>
          </p:nvSpPr>
          <p:spPr>
            <a:xfrm>
              <a:off x="4303441" y="1311946"/>
              <a:ext cx="920386" cy="663927"/>
            </a:xfrm>
            <a:prstGeom prst="ellipse">
              <a:avLst/>
            </a:prstGeom>
            <a:solidFill>
              <a:schemeClr val="bg1"/>
            </a:solidFill>
            <a:ln>
              <a:solidFill>
                <a:srgbClr val="FF98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1DD6B846-FA93-1345-94E8-F6A023245B5D}"/>
                </a:ext>
              </a:extLst>
            </p:cNvPr>
            <p:cNvPicPr>
              <a:picLocks noChangeAspect="1"/>
            </p:cNvPicPr>
            <p:nvPr/>
          </p:nvPicPr>
          <p:blipFill rotWithShape="1">
            <a:blip r:embed="rId5"/>
            <a:srcRect l="21845" t="26736" r="21774"/>
            <a:stretch/>
          </p:blipFill>
          <p:spPr>
            <a:xfrm>
              <a:off x="4443071" y="1478334"/>
              <a:ext cx="642065" cy="429087"/>
            </a:xfrm>
            <a:prstGeom prst="rect">
              <a:avLst/>
            </a:prstGeom>
          </p:spPr>
        </p:pic>
      </p:grpSp>
      <p:graphicFrame>
        <p:nvGraphicFramePr>
          <p:cNvPr id="111" name="Table 110">
            <a:extLst>
              <a:ext uri="{FF2B5EF4-FFF2-40B4-BE49-F238E27FC236}">
                <a16:creationId xmlns:a16="http://schemas.microsoft.com/office/drawing/2014/main" id="{3E086977-9783-0B40-818E-4B3154F7C330}"/>
              </a:ext>
            </a:extLst>
          </p:cNvPr>
          <p:cNvGraphicFramePr>
            <a:graphicFrameLocks noGrp="1"/>
          </p:cNvGraphicFramePr>
          <p:nvPr>
            <p:extLst>
              <p:ext uri="{D42A27DB-BD31-4B8C-83A1-F6EECF244321}">
                <p14:modId xmlns:p14="http://schemas.microsoft.com/office/powerpoint/2010/main" val="2573280804"/>
              </p:ext>
            </p:extLst>
          </p:nvPr>
        </p:nvGraphicFramePr>
        <p:xfrm>
          <a:off x="924373" y="1042970"/>
          <a:ext cx="3571599" cy="1156791"/>
        </p:xfrm>
        <a:graphic>
          <a:graphicData uri="http://schemas.openxmlformats.org/drawingml/2006/table">
            <a:tbl>
              <a:tblPr bandRow="1">
                <a:tableStyleId>{16D9F66E-5EB9-4882-86FB-DCBF35E3C3E4}</a:tableStyleId>
              </a:tblPr>
              <a:tblGrid>
                <a:gridCol w="1337118">
                  <a:extLst>
                    <a:ext uri="{9D8B030D-6E8A-4147-A177-3AD203B41FA5}">
                      <a16:colId xmlns:a16="http://schemas.microsoft.com/office/drawing/2014/main" val="2212610320"/>
                    </a:ext>
                  </a:extLst>
                </a:gridCol>
                <a:gridCol w="2234481">
                  <a:extLst>
                    <a:ext uri="{9D8B030D-6E8A-4147-A177-3AD203B41FA5}">
                      <a16:colId xmlns:a16="http://schemas.microsoft.com/office/drawing/2014/main" val="3204971175"/>
                    </a:ext>
                  </a:extLst>
                </a:gridCol>
              </a:tblGrid>
              <a:tr h="224691">
                <a:tc gridSpan="2">
                  <a:txBody>
                    <a:bodyPr/>
                    <a:lstStyle/>
                    <a:p>
                      <a:pPr algn="ctr"/>
                      <a:r>
                        <a:rPr lang="en-US" sz="1200" b="1" dirty="0">
                          <a:latin typeface="Corbel" panose="020B0503020204020204" pitchFamily="34" charset="0"/>
                        </a:rPr>
                        <a:t>Route Table: </a:t>
                      </a:r>
                      <a:r>
                        <a:rPr lang="en-US" sz="1200" dirty="0" err="1">
                          <a:latin typeface="Corbel" panose="020B0503020204020204" pitchFamily="34" charset="0"/>
                        </a:rPr>
                        <a:t>rtGlobalDataFabric</a:t>
                      </a:r>
                      <a:endParaRPr lang="en-US" sz="1200" dirty="0">
                        <a:latin typeface="Corbel" panose="020B0503020204020204" pitchFamily="34" charset="0"/>
                      </a:endParaRPr>
                    </a:p>
                  </a:txBody>
                  <a:tcPr marL="45720" marR="45720" marT="9144" marB="9144" anchor="ctr">
                    <a:lnB w="12700" cap="flat" cmpd="sng" algn="ctr">
                      <a:noFill/>
                      <a:prstDash val="solid"/>
                      <a:round/>
                      <a:headEnd type="none" w="med" len="med"/>
                      <a:tailEnd type="none" w="med" len="med"/>
                    </a:lnB>
                    <a:solidFill>
                      <a:schemeClr val="accent6">
                        <a:lumMod val="60000"/>
                        <a:lumOff val="40000"/>
                      </a:schemeClr>
                    </a:solidFill>
                  </a:tcPr>
                </a:tc>
                <a:tc hMerge="1">
                  <a:txBody>
                    <a:bodyPr/>
                    <a:lstStyle/>
                    <a:p>
                      <a:endParaRPr lang="en-US" sz="1200" dirty="0">
                        <a:latin typeface="Corbel" panose="020B0503020204020204" pitchFamily="34" charset="0"/>
                      </a:endParaRPr>
                    </a:p>
                  </a:txBody>
                  <a:tcPr marL="45720" marR="45720" marT="9144" marB="9144" anchor="ctr">
                    <a:lnB w="12700" cap="flat" cmpd="sng" algn="ctr">
                      <a:noFill/>
                      <a:prstDash val="solid"/>
                      <a:round/>
                      <a:headEnd type="none" w="med" len="med"/>
                      <a:tailEnd type="none" w="med" len="med"/>
                    </a:lnB>
                  </a:tcPr>
                </a:tc>
                <a:extLst>
                  <a:ext uri="{0D108BD9-81ED-4DB2-BD59-A6C34878D82A}">
                    <a16:rowId xmlns:a16="http://schemas.microsoft.com/office/drawing/2014/main" val="3546901790"/>
                  </a:ext>
                </a:extLst>
              </a:tr>
              <a:tr h="224691">
                <a:tc>
                  <a:txBody>
                    <a:bodyPr/>
                    <a:lstStyle/>
                    <a:p>
                      <a:r>
                        <a:rPr lang="en-US" sz="1200" dirty="0">
                          <a:latin typeface="Corbel" panose="020B0503020204020204" pitchFamily="34" charset="0"/>
                        </a:rPr>
                        <a:t>10.10.0.0/16</a:t>
                      </a:r>
                    </a:p>
                  </a:txBody>
                  <a:tcPr marL="45720" marR="45720" marT="9144" marB="9144" anchor="ctr">
                    <a:lnT w="12700" cmpd="sng">
                      <a:noFill/>
                    </a:lnT>
                    <a:lnB w="12700" cap="flat" cmpd="sng" algn="ctr">
                      <a:noFill/>
                      <a:prstDash val="solid"/>
                      <a:round/>
                      <a:headEnd type="none" w="med" len="med"/>
                      <a:tailEnd type="none" w="med" len="med"/>
                    </a:lnB>
                  </a:tcPr>
                </a:tc>
                <a:tc>
                  <a:txBody>
                    <a:bodyPr/>
                    <a:lstStyle/>
                    <a:p>
                      <a:r>
                        <a:rPr lang="en-US" sz="1200" dirty="0">
                          <a:latin typeface="Corbel" panose="020B0503020204020204" pitchFamily="34" charset="0"/>
                        </a:rPr>
                        <a:t>local</a:t>
                      </a:r>
                    </a:p>
                  </a:txBody>
                  <a:tcPr marL="45720" marR="45720" marT="9144" marB="9144" anchor="ctr">
                    <a:lnT w="12700" cmpd="sng">
                      <a:noFill/>
                    </a:lnT>
                    <a:lnB w="12700" cap="flat" cmpd="sng" algn="ctr">
                      <a:noFill/>
                      <a:prstDash val="solid"/>
                      <a:round/>
                      <a:headEnd type="none" w="med" len="med"/>
                      <a:tailEnd type="none" w="med" len="med"/>
                    </a:lnB>
                  </a:tcPr>
                </a:tc>
                <a:extLst>
                  <a:ext uri="{0D108BD9-81ED-4DB2-BD59-A6C34878D82A}">
                    <a16:rowId xmlns:a16="http://schemas.microsoft.com/office/drawing/2014/main" val="3861329265"/>
                  </a:ext>
                </a:extLst>
              </a:tr>
              <a:tr h="224691">
                <a:tc>
                  <a:txBody>
                    <a:bodyPr/>
                    <a:lstStyle/>
                    <a:p>
                      <a:r>
                        <a:rPr lang="en-US" sz="1200" dirty="0">
                          <a:latin typeface="Corbel" panose="020B0503020204020204" pitchFamily="34" charset="0"/>
                        </a:rPr>
                        <a:t>0.0.0.0/0</a:t>
                      </a:r>
                    </a:p>
                  </a:txBody>
                  <a:tcPr marL="45720" marR="45720" marT="9144" marB="9144" anchor="ctr">
                    <a:lnT w="12700" cmpd="sng">
                      <a:noFill/>
                    </a:lnT>
                    <a:lnB w="12700" cap="flat" cmpd="sng" algn="ctr">
                      <a:noFill/>
                      <a:prstDash val="solid"/>
                      <a:round/>
                      <a:headEnd type="none" w="med" len="med"/>
                      <a:tailEnd type="none" w="med" len="med"/>
                    </a:lnB>
                  </a:tcPr>
                </a:tc>
                <a:tc>
                  <a:txBody>
                    <a:bodyPr/>
                    <a:lstStyle/>
                    <a:p>
                      <a:r>
                        <a:rPr lang="en-US" sz="1200" dirty="0" err="1">
                          <a:latin typeface="Corbel" panose="020B0503020204020204" pitchFamily="34" charset="0"/>
                        </a:rPr>
                        <a:t>igwGlobalDataFabric</a:t>
                      </a:r>
                      <a:endParaRPr lang="en-US" sz="1200" dirty="0">
                        <a:latin typeface="Corbel" panose="020B0503020204020204" pitchFamily="34" charset="0"/>
                      </a:endParaRPr>
                    </a:p>
                  </a:txBody>
                  <a:tcPr marL="45720" marR="45720" marT="9144" marB="9144" anchor="ctr">
                    <a:lnT w="12700" cmpd="sng">
                      <a:noFill/>
                    </a:lnT>
                    <a:lnB w="12700" cap="flat" cmpd="sng" algn="ctr">
                      <a:noFill/>
                      <a:prstDash val="solid"/>
                      <a:round/>
                      <a:headEnd type="none" w="med" len="med"/>
                      <a:tailEnd type="none" w="med" len="med"/>
                    </a:lnB>
                  </a:tcPr>
                </a:tc>
                <a:extLst>
                  <a:ext uri="{0D108BD9-81ED-4DB2-BD59-A6C34878D82A}">
                    <a16:rowId xmlns:a16="http://schemas.microsoft.com/office/drawing/2014/main" val="2463270122"/>
                  </a:ext>
                </a:extLst>
              </a:tr>
              <a:tr h="241359">
                <a:tc>
                  <a:txBody>
                    <a:bodyPr/>
                    <a:lstStyle/>
                    <a:p>
                      <a:r>
                        <a:rPr lang="en-US" sz="1200" dirty="0">
                          <a:latin typeface="Corbel" panose="020B0503020204020204" pitchFamily="34" charset="0"/>
                        </a:rPr>
                        <a:t>10.8.0.0/24</a:t>
                      </a:r>
                    </a:p>
                  </a:txBody>
                  <a:tcPr marL="45720" marR="45720" marT="9144" marB="9144" anchor="ctr">
                    <a:lnT w="12700" cap="flat" cmpd="sng" algn="ctr">
                      <a:noFill/>
                      <a:prstDash val="solid"/>
                      <a:round/>
                      <a:headEnd type="none" w="med" len="med"/>
                      <a:tailEnd type="none" w="med" len="med"/>
                    </a:lnT>
                    <a:lnB w="12700" cmpd="sng">
                      <a:noFill/>
                    </a:lnB>
                  </a:tcPr>
                </a:tc>
                <a:tc>
                  <a:txBody>
                    <a:bodyPr/>
                    <a:lstStyle/>
                    <a:p>
                      <a:r>
                        <a:rPr lang="en-US" sz="1200" dirty="0">
                          <a:latin typeface="Corbel" panose="020B0503020204020204" pitchFamily="34" charset="0"/>
                        </a:rPr>
                        <a:t>OpenVPN Instance</a:t>
                      </a:r>
                    </a:p>
                  </a:txBody>
                  <a:tcPr marL="45720" marR="45720" marT="9144" marB="9144" anchor="ct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766464218"/>
                  </a:ext>
                </a:extLst>
              </a:tr>
              <a:tr h="241359">
                <a:tc>
                  <a:txBody>
                    <a:bodyPr/>
                    <a:lstStyle/>
                    <a:p>
                      <a:r>
                        <a:rPr lang="en-US" sz="1200" dirty="0">
                          <a:latin typeface="Corbel" panose="020B0503020204020204" pitchFamily="34" charset="0"/>
                        </a:rPr>
                        <a:t>10.11.11.0/24</a:t>
                      </a:r>
                    </a:p>
                  </a:txBody>
                  <a:tcPr marL="45720" marR="45720" marT="9144" marB="9144" anchor="ctr">
                    <a:lnT w="12700" cap="flat" cmpd="sng" algn="ctr">
                      <a:noFill/>
                      <a:prstDash val="solid"/>
                      <a:round/>
                      <a:headEnd type="none" w="med" len="med"/>
                      <a:tailEnd type="none" w="med" len="med"/>
                    </a:lnT>
                  </a:tcPr>
                </a:tc>
                <a:tc>
                  <a:txBody>
                    <a:bodyPr/>
                    <a:lstStyle/>
                    <a:p>
                      <a:r>
                        <a:rPr lang="en-US" sz="1200" dirty="0">
                          <a:latin typeface="Corbel" panose="020B0503020204020204" pitchFamily="34" charset="0"/>
                        </a:rPr>
                        <a:t>OpenVPN Instance</a:t>
                      </a:r>
                    </a:p>
                  </a:txBody>
                  <a:tcPr marL="45720" marR="45720" marT="9144" marB="9144" anchor="ctr">
                    <a:lnT w="12700" cap="flat" cmpd="sng" algn="ctr">
                      <a:noFill/>
                      <a:prstDash val="solid"/>
                      <a:round/>
                      <a:headEnd type="none" w="med" len="med"/>
                      <a:tailEnd type="none" w="med" len="med"/>
                    </a:lnT>
                  </a:tcPr>
                </a:tc>
                <a:extLst>
                  <a:ext uri="{0D108BD9-81ED-4DB2-BD59-A6C34878D82A}">
                    <a16:rowId xmlns:a16="http://schemas.microsoft.com/office/drawing/2014/main" val="753970151"/>
                  </a:ext>
                </a:extLst>
              </a:tr>
            </a:tbl>
          </a:graphicData>
        </a:graphic>
      </p:graphicFrame>
      <p:sp>
        <p:nvSpPr>
          <p:cNvPr id="117" name="Rectangle 116">
            <a:extLst>
              <a:ext uri="{FF2B5EF4-FFF2-40B4-BE49-F238E27FC236}">
                <a16:creationId xmlns:a16="http://schemas.microsoft.com/office/drawing/2014/main" id="{BBB360B9-12CA-7E48-8D5A-22DA3F9E3FB1}"/>
              </a:ext>
            </a:extLst>
          </p:cNvPr>
          <p:cNvSpPr/>
          <p:nvPr/>
        </p:nvSpPr>
        <p:spPr>
          <a:xfrm>
            <a:off x="5572904" y="4238209"/>
            <a:ext cx="1095969" cy="523220"/>
          </a:xfrm>
          <a:prstGeom prst="rect">
            <a:avLst/>
          </a:prstGeom>
        </p:spPr>
        <p:txBody>
          <a:bodyPr wrap="square">
            <a:spAutoFit/>
          </a:bodyPr>
          <a:lstStyle/>
          <a:p>
            <a:pPr algn="ctr"/>
            <a:r>
              <a:rPr lang="en-US" sz="1400" b="1" dirty="0">
                <a:latin typeface="Corbel" panose="020B0503020204020204" pitchFamily="34" charset="0"/>
                <a:cs typeface="Calibri" panose="020F0502020204030204" pitchFamily="34" charset="0"/>
              </a:rPr>
              <a:t>OpenVPN</a:t>
            </a:r>
            <a:br>
              <a:rPr lang="en-US" sz="1400" b="1" dirty="0">
                <a:latin typeface="Corbel" panose="020B0503020204020204" pitchFamily="34" charset="0"/>
                <a:cs typeface="Calibri" panose="020F0502020204030204" pitchFamily="34" charset="0"/>
              </a:rPr>
            </a:br>
            <a:r>
              <a:rPr lang="en-US" sz="1400" b="1" dirty="0">
                <a:latin typeface="Corbel" panose="020B0503020204020204" pitchFamily="34" charset="0"/>
                <a:cs typeface="Calibri" panose="020F0502020204030204" pitchFamily="34" charset="0"/>
              </a:rPr>
              <a:t>Tunnel</a:t>
            </a:r>
          </a:p>
        </p:txBody>
      </p:sp>
      <p:sp>
        <p:nvSpPr>
          <p:cNvPr id="49" name="Rectangle 48">
            <a:extLst>
              <a:ext uri="{FF2B5EF4-FFF2-40B4-BE49-F238E27FC236}">
                <a16:creationId xmlns:a16="http://schemas.microsoft.com/office/drawing/2014/main" id="{E4F9DE88-6EB5-6945-84F0-55C2244AFF2D}"/>
              </a:ext>
            </a:extLst>
          </p:cNvPr>
          <p:cNvSpPr/>
          <p:nvPr/>
        </p:nvSpPr>
        <p:spPr>
          <a:xfrm>
            <a:off x="5863863" y="5441756"/>
            <a:ext cx="5465390" cy="707886"/>
          </a:xfrm>
          <a:prstGeom prst="rect">
            <a:avLst/>
          </a:prstGeom>
        </p:spPr>
        <p:txBody>
          <a:bodyPr wrap="square">
            <a:spAutoFit/>
          </a:bodyPr>
          <a:lstStyle/>
          <a:p>
            <a:r>
              <a:rPr lang="en-US" sz="1000" i="1" dirty="0">
                <a:latin typeface="Corbel" panose="020B0503020204020204" pitchFamily="34" charset="0"/>
                <a:cs typeface="Calibri" panose="020F0502020204030204" pitchFamily="34" charset="0"/>
              </a:rPr>
              <a:t>(*) These internal IP addresses will be used for cross-cluster replication.</a:t>
            </a:r>
          </a:p>
          <a:p>
            <a:pPr marL="177800"/>
            <a:r>
              <a:rPr lang="en-US" sz="1000" i="1" dirty="0">
                <a:latin typeface="Corbel" panose="020B0503020204020204" pitchFamily="34" charset="0"/>
                <a:cs typeface="Calibri" panose="020F0502020204030204" pitchFamily="34" charset="0"/>
              </a:rPr>
              <a:t>Assign public IP addresses if you want internet access for this node.  </a:t>
            </a:r>
          </a:p>
          <a:p>
            <a:pPr marL="177800"/>
            <a:r>
              <a:rPr lang="en-US" sz="1000" i="1" dirty="0">
                <a:latin typeface="Corbel" panose="020B0503020204020204" pitchFamily="34" charset="0"/>
                <a:cs typeface="Calibri" panose="020F0502020204030204" pitchFamily="34" charset="0"/>
              </a:rPr>
              <a:t>Barring some other strategy, Internet is required for software installation and remote management. </a:t>
            </a:r>
          </a:p>
          <a:p>
            <a:pPr marL="177800"/>
            <a:r>
              <a:rPr lang="en-US" sz="1000" i="1" dirty="0">
                <a:latin typeface="Corbel" panose="020B0503020204020204" pitchFamily="34" charset="0"/>
                <a:cs typeface="Calibri" panose="020F0502020204030204" pitchFamily="34" charset="0"/>
              </a:rPr>
              <a:t>Also, the demo (optionally) downloads images from NASA and leverages AWS Rekognition. </a:t>
            </a:r>
          </a:p>
        </p:txBody>
      </p:sp>
      <p:graphicFrame>
        <p:nvGraphicFramePr>
          <p:cNvPr id="50" name="Table 49">
            <a:extLst>
              <a:ext uri="{FF2B5EF4-FFF2-40B4-BE49-F238E27FC236}">
                <a16:creationId xmlns:a16="http://schemas.microsoft.com/office/drawing/2014/main" id="{A18BA1D9-D92C-3E4E-80AA-A34F65F4DE0F}"/>
              </a:ext>
            </a:extLst>
          </p:cNvPr>
          <p:cNvGraphicFramePr>
            <a:graphicFrameLocks noGrp="1"/>
          </p:cNvGraphicFramePr>
          <p:nvPr>
            <p:extLst>
              <p:ext uri="{D42A27DB-BD31-4B8C-83A1-F6EECF244321}">
                <p14:modId xmlns:p14="http://schemas.microsoft.com/office/powerpoint/2010/main" val="1042636637"/>
              </p:ext>
            </p:extLst>
          </p:nvPr>
        </p:nvGraphicFramePr>
        <p:xfrm>
          <a:off x="754674" y="5187301"/>
          <a:ext cx="4731726" cy="1031872"/>
        </p:xfrm>
        <a:graphic>
          <a:graphicData uri="http://schemas.openxmlformats.org/drawingml/2006/table">
            <a:tbl>
              <a:tblPr firstRow="1">
                <a:tableStyleId>{69C7853C-536D-4A76-A0AE-DD22124D55A5}</a:tableStyleId>
              </a:tblPr>
              <a:tblGrid>
                <a:gridCol w="509052">
                  <a:extLst>
                    <a:ext uri="{9D8B030D-6E8A-4147-A177-3AD203B41FA5}">
                      <a16:colId xmlns:a16="http://schemas.microsoft.com/office/drawing/2014/main" val="3042023848"/>
                    </a:ext>
                  </a:extLst>
                </a:gridCol>
                <a:gridCol w="1063838">
                  <a:extLst>
                    <a:ext uri="{9D8B030D-6E8A-4147-A177-3AD203B41FA5}">
                      <a16:colId xmlns:a16="http://schemas.microsoft.com/office/drawing/2014/main" val="1425316034"/>
                    </a:ext>
                  </a:extLst>
                </a:gridCol>
                <a:gridCol w="3158836">
                  <a:extLst>
                    <a:ext uri="{9D8B030D-6E8A-4147-A177-3AD203B41FA5}">
                      <a16:colId xmlns:a16="http://schemas.microsoft.com/office/drawing/2014/main" val="541118915"/>
                    </a:ext>
                  </a:extLst>
                </a:gridCol>
              </a:tblGrid>
              <a:tr h="0">
                <a:tc rowSpan="2">
                  <a:txBody>
                    <a:bodyPr/>
                    <a:lstStyle/>
                    <a:p>
                      <a:pPr algn="ctr">
                        <a:lnSpc>
                          <a:spcPct val="100000"/>
                        </a:lnSpc>
                      </a:pPr>
                      <a:r>
                        <a:rPr lang="en-US" sz="1200" b="1" dirty="0">
                          <a:solidFill>
                            <a:schemeClr val="tx1"/>
                          </a:solidFill>
                          <a:latin typeface="Corbel" panose="020B0503020204020204" pitchFamily="34" charset="0"/>
                        </a:rPr>
                        <a:t>Security</a:t>
                      </a:r>
                      <a:br>
                        <a:rPr lang="en-US" sz="1200" b="1" dirty="0">
                          <a:solidFill>
                            <a:schemeClr val="tx1"/>
                          </a:solidFill>
                          <a:latin typeface="Corbel" panose="020B0503020204020204" pitchFamily="34" charset="0"/>
                        </a:rPr>
                      </a:br>
                      <a:r>
                        <a:rPr lang="en-US" sz="1200" b="1" dirty="0">
                          <a:solidFill>
                            <a:schemeClr val="tx1"/>
                          </a:solidFill>
                          <a:latin typeface="Corbel" panose="020B0503020204020204" pitchFamily="34" charset="0"/>
                        </a:rPr>
                        <a:t>Groups</a:t>
                      </a:r>
                      <a:endParaRPr lang="en-US" sz="1200" dirty="0">
                        <a:solidFill>
                          <a:schemeClr val="tx1"/>
                        </a:solidFill>
                        <a:latin typeface="Corbel" panose="020B0503020204020204" pitchFamily="34" charset="0"/>
                        <a:cs typeface="Calibri" panose="020F0502020204030204" pitchFamily="34" charset="0"/>
                      </a:endParaRPr>
                    </a:p>
                  </a:txBody>
                  <a:tcPr marL="18288" marR="18288" vert="vert27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008000">
                        <a:alpha val="4000"/>
                      </a:srgbClr>
                    </a:solidFill>
                  </a:tcPr>
                </a:tc>
                <a:tc>
                  <a:txBody>
                    <a:bodyPr/>
                    <a:lstStyle/>
                    <a:p>
                      <a:pPr algn="ctr">
                        <a:lnSpc>
                          <a:spcPct val="100000"/>
                        </a:lnSpc>
                      </a:pPr>
                      <a:r>
                        <a:rPr lang="en-US" sz="1000" b="1" dirty="0" err="1">
                          <a:solidFill>
                            <a:schemeClr val="tx1"/>
                          </a:solidFill>
                          <a:latin typeface="Corbel" panose="020B0503020204020204" pitchFamily="34" charset="0"/>
                        </a:rPr>
                        <a:t>sgOpenVPN</a:t>
                      </a:r>
                      <a:endParaRPr lang="en-US" sz="1000" dirty="0">
                        <a:solidFill>
                          <a:schemeClr val="tx1"/>
                        </a:solidFill>
                        <a:latin typeface="Corbel" panose="020B0503020204020204" pitchFamily="34" charset="0"/>
                        <a:cs typeface="Calibri" panose="020F0502020204030204" pitchFamily="34" charset="0"/>
                      </a:endParaRPr>
                    </a:p>
                  </a:txBody>
                  <a:tcPr marL="18288" marR="18288" marT="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Corbel" panose="020B0503020204020204" pitchFamily="34" charset="0"/>
                          <a:cs typeface="Calibri" panose="020F0502020204030204" pitchFamily="34" charset="0"/>
                        </a:rPr>
                        <a:t>Allow UDP 1194 from anywhere.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Corbel" panose="020B0503020204020204" pitchFamily="34" charset="0"/>
                          <a:cs typeface="Calibri" panose="020F0502020204030204" pitchFamily="34" charset="0"/>
                        </a:rPr>
                        <a:t>Allow TCP 22 from office.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Corbel" panose="020B0503020204020204" pitchFamily="34" charset="0"/>
                          <a:cs typeface="Calibri" panose="020F0502020204030204" pitchFamily="34" charset="0"/>
                        </a:rPr>
                        <a:t>Allow all traffic from </a:t>
                      </a:r>
                      <a:r>
                        <a:rPr lang="en-US" sz="1000" b="0" dirty="0" err="1">
                          <a:solidFill>
                            <a:schemeClr val="tx1"/>
                          </a:solidFill>
                          <a:latin typeface="Corbel" panose="020B0503020204020204" pitchFamily="34" charset="0"/>
                          <a:cs typeface="Calibri" panose="020F0502020204030204" pitchFamily="34" charset="0"/>
                        </a:rPr>
                        <a:t>sgMapRNodes</a:t>
                      </a:r>
                      <a:r>
                        <a:rPr lang="en-US" sz="1000" b="0" dirty="0">
                          <a:solidFill>
                            <a:schemeClr val="tx1"/>
                          </a:solidFill>
                          <a:latin typeface="Corbel" panose="020B0503020204020204" pitchFamily="34" charset="0"/>
                          <a:cs typeface="Calibri" panose="020F0502020204030204" pitchFamily="34" charset="0"/>
                        </a:rPr>
                        <a:t>.</a:t>
                      </a:r>
                    </a:p>
                  </a:txBody>
                  <a:tcPr marT="9144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extLst>
                  <a:ext uri="{0D108BD9-81ED-4DB2-BD59-A6C34878D82A}">
                    <a16:rowId xmlns:a16="http://schemas.microsoft.com/office/drawing/2014/main" val="672664433"/>
                  </a:ext>
                </a:extLst>
              </a:tr>
              <a:tr h="437512">
                <a:tc vMerge="1">
                  <a:txBody>
                    <a:bodyPr/>
                    <a:lstStyle/>
                    <a:p>
                      <a:pPr>
                        <a:lnSpc>
                          <a:spcPts val="1500"/>
                        </a:lnSpc>
                      </a:pPr>
                      <a:endParaRPr lang="en-US" sz="1000" dirty="0">
                        <a:solidFill>
                          <a:schemeClr val="tx1"/>
                        </a:solidFill>
                        <a:latin typeface="Corbel" panose="020B0503020204020204" pitchFamily="34" charset="0"/>
                        <a:cs typeface="Calibri" panose="020F0502020204030204" pitchFamily="34" charset="0"/>
                      </a:endParaRPr>
                    </a:p>
                  </a:txBody>
                  <a:tcPr marT="0" marB="18288"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tc>
                  <a:txBody>
                    <a:bodyPr/>
                    <a:lstStyle/>
                    <a:p>
                      <a:pPr algn="ctr"/>
                      <a:r>
                        <a:rPr lang="en-US" sz="1000" b="1" i="0" dirty="0" err="1">
                          <a:solidFill>
                            <a:schemeClr val="tx1"/>
                          </a:solidFill>
                          <a:latin typeface="Corbel" panose="020B0503020204020204" pitchFamily="34" charset="0"/>
                          <a:cs typeface="Calibri" panose="020F0502020204030204" pitchFamily="34" charset="0"/>
                        </a:rPr>
                        <a:t>sgMapRNodes</a:t>
                      </a:r>
                      <a:endParaRPr lang="en-US" sz="1000" dirty="0"/>
                    </a:p>
                  </a:txBody>
                  <a:tcPr marL="18288" marR="18288"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Corbel" panose="020B0503020204020204" pitchFamily="34" charset="0"/>
                          <a:cs typeface="Calibri" panose="020F0502020204030204" pitchFamily="34" charset="0"/>
                        </a:rPr>
                        <a:t>Allow required MapR admin ports from office/anywhere.</a:t>
                      </a:r>
                    </a:p>
                    <a:p>
                      <a:r>
                        <a:rPr lang="en-US" sz="1000" b="0" dirty="0">
                          <a:solidFill>
                            <a:schemeClr val="tx1"/>
                          </a:solidFill>
                          <a:latin typeface="Corbel" panose="020B0503020204020204" pitchFamily="34" charset="0"/>
                          <a:cs typeface="Calibri" panose="020F0502020204030204" pitchFamily="34" charset="0"/>
                        </a:rPr>
                        <a:t>Allow all traffic from </a:t>
                      </a:r>
                      <a:r>
                        <a:rPr lang="en-US" sz="1000" b="0" dirty="0" err="1">
                          <a:solidFill>
                            <a:schemeClr val="tx1"/>
                          </a:solidFill>
                          <a:latin typeface="Corbel" panose="020B0503020204020204" pitchFamily="34" charset="0"/>
                          <a:cs typeface="Calibri" panose="020F0502020204030204" pitchFamily="34" charset="0"/>
                        </a:rPr>
                        <a:t>sgOpenVPN</a:t>
                      </a:r>
                      <a:r>
                        <a:rPr lang="en-US" sz="1000" b="0" dirty="0">
                          <a:solidFill>
                            <a:schemeClr val="tx1"/>
                          </a:solidFill>
                          <a:latin typeface="Corbel" panose="020B0503020204020204" pitchFamily="34" charset="0"/>
                          <a:cs typeface="Calibri" panose="020F0502020204030204" pitchFamily="34" charset="0"/>
                        </a:rPr>
                        <a:t>, </a:t>
                      </a:r>
                      <a:r>
                        <a:rPr lang="en-US" sz="1000" b="0" dirty="0" err="1">
                          <a:solidFill>
                            <a:schemeClr val="tx1"/>
                          </a:solidFill>
                          <a:latin typeface="Corbel" panose="020B0503020204020204" pitchFamily="34" charset="0"/>
                          <a:cs typeface="Calibri" panose="020F0502020204030204" pitchFamily="34" charset="0"/>
                        </a:rPr>
                        <a:t>sgMapRNodes</a:t>
                      </a:r>
                      <a:r>
                        <a:rPr lang="en-US" sz="1000" b="0" dirty="0">
                          <a:solidFill>
                            <a:schemeClr val="tx1"/>
                          </a:solidFill>
                          <a:latin typeface="Corbel" panose="020B0503020204020204" pitchFamily="34" charset="0"/>
                          <a:cs typeface="Calibri" panose="020F0502020204030204" pitchFamily="34" charset="0"/>
                        </a:rPr>
                        <a:t>.</a:t>
                      </a:r>
                    </a:p>
                  </a:txBody>
                  <a:tcPr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extLst>
                  <a:ext uri="{0D108BD9-81ED-4DB2-BD59-A6C34878D82A}">
                    <a16:rowId xmlns:a16="http://schemas.microsoft.com/office/drawing/2014/main" val="3703730851"/>
                  </a:ext>
                </a:extLst>
              </a:tr>
            </a:tbl>
          </a:graphicData>
        </a:graphic>
      </p:graphicFrame>
      <p:sp>
        <p:nvSpPr>
          <p:cNvPr id="39" name="Rounded Rectangle 38">
            <a:extLst>
              <a:ext uri="{FF2B5EF4-FFF2-40B4-BE49-F238E27FC236}">
                <a16:creationId xmlns:a16="http://schemas.microsoft.com/office/drawing/2014/main" id="{8FBF3571-AE6E-7943-8238-E6E6BA9733EE}"/>
              </a:ext>
            </a:extLst>
          </p:cNvPr>
          <p:cNvSpPr/>
          <p:nvPr/>
        </p:nvSpPr>
        <p:spPr>
          <a:xfrm>
            <a:off x="6784302" y="1568903"/>
            <a:ext cx="4544951" cy="3793056"/>
          </a:xfrm>
          <a:prstGeom prst="roundRect">
            <a:avLst>
              <a:gd name="adj" fmla="val 5129"/>
            </a:avLst>
          </a:prstGeom>
          <a:solidFill>
            <a:schemeClr val="bg1"/>
          </a:solidFill>
          <a:ln w="25400">
            <a:solidFill>
              <a:schemeClr val="tx2">
                <a:lumMod val="50000"/>
                <a:lumOff val="50000"/>
              </a:schemeClr>
            </a:solidFill>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F363026D-A86F-0F4F-8CCA-B9FF88BAEBFC}"/>
              </a:ext>
            </a:extLst>
          </p:cNvPr>
          <p:cNvSpPr/>
          <p:nvPr/>
        </p:nvSpPr>
        <p:spPr>
          <a:xfrm>
            <a:off x="6872968" y="1619533"/>
            <a:ext cx="4295732"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Virtual Network: </a:t>
            </a:r>
            <a:r>
              <a:rPr lang="en-US" sz="1400" dirty="0" err="1">
                <a:latin typeface="Corbel" panose="020B0503020204020204" pitchFamily="34" charset="0"/>
                <a:cs typeface="Calibri" panose="020F0502020204030204" pitchFamily="34" charset="0"/>
              </a:rPr>
              <a:t>vnGlobalDataFabric</a:t>
            </a:r>
            <a:r>
              <a:rPr lang="en-US" sz="1400" b="1" dirty="0">
                <a:latin typeface="Corbel" panose="020B0503020204020204" pitchFamily="34" charset="0"/>
                <a:cs typeface="Calibri" panose="020F0502020204030204" pitchFamily="34" charset="0"/>
              </a:rPr>
              <a:t> (</a:t>
            </a:r>
            <a:r>
              <a:rPr lang="en-US" sz="1400" dirty="0">
                <a:latin typeface="Corbel" panose="020B0503020204020204" pitchFamily="34" charset="0"/>
                <a:cs typeface="Calibri" panose="020F0502020204030204" pitchFamily="34" charset="0"/>
              </a:rPr>
              <a:t>10.11.0.0/16) </a:t>
            </a:r>
          </a:p>
        </p:txBody>
      </p:sp>
      <p:sp>
        <p:nvSpPr>
          <p:cNvPr id="41" name="Rectangle 40">
            <a:extLst>
              <a:ext uri="{FF2B5EF4-FFF2-40B4-BE49-F238E27FC236}">
                <a16:creationId xmlns:a16="http://schemas.microsoft.com/office/drawing/2014/main" id="{B10FC995-ECE6-FA46-B154-1F79AA5C4E70}"/>
              </a:ext>
            </a:extLst>
          </p:cNvPr>
          <p:cNvSpPr/>
          <p:nvPr/>
        </p:nvSpPr>
        <p:spPr>
          <a:xfrm>
            <a:off x="6834591" y="1235327"/>
            <a:ext cx="3102030"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Resource Group: </a:t>
            </a:r>
            <a:r>
              <a:rPr lang="en-US" sz="1400" dirty="0" err="1">
                <a:latin typeface="Corbel" panose="020B0503020204020204" pitchFamily="34" charset="0"/>
                <a:cs typeface="Calibri" panose="020F0502020204030204" pitchFamily="34" charset="0"/>
              </a:rPr>
              <a:t>rgGlobalDataFabric</a:t>
            </a:r>
            <a:endParaRPr lang="en-US" sz="1400" dirty="0">
              <a:latin typeface="Corbel" panose="020B0503020204020204" pitchFamily="34" charset="0"/>
              <a:cs typeface="Calibri" panose="020F0502020204030204" pitchFamily="34" charset="0"/>
            </a:endParaRPr>
          </a:p>
        </p:txBody>
      </p:sp>
      <p:sp>
        <p:nvSpPr>
          <p:cNvPr id="43" name="Rounded Rectangle 42">
            <a:extLst>
              <a:ext uri="{FF2B5EF4-FFF2-40B4-BE49-F238E27FC236}">
                <a16:creationId xmlns:a16="http://schemas.microsoft.com/office/drawing/2014/main" id="{FA7F681C-1094-FA41-80E1-1AA79D56815B}"/>
              </a:ext>
            </a:extLst>
          </p:cNvPr>
          <p:cNvSpPr/>
          <p:nvPr/>
        </p:nvSpPr>
        <p:spPr>
          <a:xfrm>
            <a:off x="6918091" y="2789242"/>
            <a:ext cx="4295733" cy="2427350"/>
          </a:xfrm>
          <a:prstGeom prst="roundRect">
            <a:avLst>
              <a:gd name="adj" fmla="val 5129"/>
            </a:avLst>
          </a:prstGeom>
          <a:noFill/>
          <a:ln w="25400">
            <a:solidFill>
              <a:schemeClr val="tx2">
                <a:lumMod val="50000"/>
                <a:lumOff val="50000"/>
              </a:schemeClr>
            </a:solidFill>
            <a:prstDash val="dash"/>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4ACD9CE2-CB8E-C84F-B2A4-AB957C3640D4}"/>
              </a:ext>
            </a:extLst>
          </p:cNvPr>
          <p:cNvSpPr/>
          <p:nvPr/>
        </p:nvSpPr>
        <p:spPr>
          <a:xfrm>
            <a:off x="6974844" y="2830610"/>
            <a:ext cx="3510075"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Subnet: </a:t>
            </a:r>
            <a:r>
              <a:rPr lang="en-US" sz="1400" dirty="0" err="1">
                <a:latin typeface="Corbel" panose="020B0503020204020204" pitchFamily="34" charset="0"/>
                <a:cs typeface="Calibri" panose="020F0502020204030204" pitchFamily="34" charset="0"/>
              </a:rPr>
              <a:t>snGlobalDataFabric</a:t>
            </a:r>
            <a:r>
              <a:rPr lang="en-US" sz="1400" dirty="0">
                <a:latin typeface="Corbel" panose="020B0503020204020204" pitchFamily="34" charset="0"/>
                <a:cs typeface="Calibri" panose="020F0502020204030204" pitchFamily="34" charset="0"/>
              </a:rPr>
              <a:t> (10.11.11.0/24)</a:t>
            </a:r>
          </a:p>
        </p:txBody>
      </p:sp>
      <p:grpSp>
        <p:nvGrpSpPr>
          <p:cNvPr id="70" name="Group 69">
            <a:extLst>
              <a:ext uri="{FF2B5EF4-FFF2-40B4-BE49-F238E27FC236}">
                <a16:creationId xmlns:a16="http://schemas.microsoft.com/office/drawing/2014/main" id="{6C4B77FD-5359-894E-AE28-07BE99658888}"/>
              </a:ext>
            </a:extLst>
          </p:cNvPr>
          <p:cNvGrpSpPr/>
          <p:nvPr/>
        </p:nvGrpSpPr>
        <p:grpSpPr>
          <a:xfrm>
            <a:off x="10261849" y="5096506"/>
            <a:ext cx="1158519" cy="530906"/>
            <a:chOff x="10448990" y="679818"/>
            <a:chExt cx="1158519" cy="530906"/>
          </a:xfrm>
        </p:grpSpPr>
        <p:sp>
          <p:nvSpPr>
            <p:cNvPr id="71" name="Round Diagonal Corner Rectangle 70">
              <a:extLst>
                <a:ext uri="{FF2B5EF4-FFF2-40B4-BE49-F238E27FC236}">
                  <a16:creationId xmlns:a16="http://schemas.microsoft.com/office/drawing/2014/main" id="{F238EF6B-2886-4A45-96ED-C6A7631E9BB2}"/>
                </a:ext>
              </a:extLst>
            </p:cNvPr>
            <p:cNvSpPr/>
            <p:nvPr/>
          </p:nvSpPr>
          <p:spPr>
            <a:xfrm>
              <a:off x="10448990" y="747657"/>
              <a:ext cx="1158519" cy="408855"/>
            </a:xfrm>
            <a:prstGeom prst="round2DiagRect">
              <a:avLst>
                <a:gd name="adj1" fmla="val 50000"/>
                <a:gd name="adj2" fmla="val 0"/>
              </a:avLst>
            </a:prstGeom>
            <a:solidFill>
              <a:schemeClr val="bg1"/>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endParaRPr>
            </a:p>
          </p:txBody>
        </p:sp>
        <p:pic>
          <p:nvPicPr>
            <p:cNvPr id="72" name="Picture 71">
              <a:extLst>
                <a:ext uri="{FF2B5EF4-FFF2-40B4-BE49-F238E27FC236}">
                  <a16:creationId xmlns:a16="http://schemas.microsoft.com/office/drawing/2014/main" id="{8A2E81A7-93B9-7A48-8EE1-81636351FAC9}"/>
                </a:ext>
              </a:extLst>
            </p:cNvPr>
            <p:cNvPicPr>
              <a:picLocks noChangeAspect="1"/>
            </p:cNvPicPr>
            <p:nvPr/>
          </p:nvPicPr>
          <p:blipFill>
            <a:blip r:embed="rId6"/>
            <a:stretch>
              <a:fillRect/>
            </a:stretch>
          </p:blipFill>
          <p:spPr>
            <a:xfrm>
              <a:off x="10497900" y="679818"/>
              <a:ext cx="1061811" cy="530906"/>
            </a:xfrm>
            <a:prstGeom prst="rect">
              <a:avLst/>
            </a:prstGeom>
          </p:spPr>
        </p:pic>
      </p:grpSp>
      <p:grpSp>
        <p:nvGrpSpPr>
          <p:cNvPr id="7" name="Group 6">
            <a:extLst>
              <a:ext uri="{FF2B5EF4-FFF2-40B4-BE49-F238E27FC236}">
                <a16:creationId xmlns:a16="http://schemas.microsoft.com/office/drawing/2014/main" id="{D5B6E132-2014-804D-A3CC-75C8B51A0E88}"/>
              </a:ext>
            </a:extLst>
          </p:cNvPr>
          <p:cNvGrpSpPr/>
          <p:nvPr/>
        </p:nvGrpSpPr>
        <p:grpSpPr>
          <a:xfrm>
            <a:off x="9453438" y="3198295"/>
            <a:ext cx="1553873" cy="1864815"/>
            <a:chOff x="9453438" y="2861975"/>
            <a:chExt cx="1553873" cy="1864815"/>
          </a:xfrm>
        </p:grpSpPr>
        <p:sp>
          <p:nvSpPr>
            <p:cNvPr id="80" name="Rounded Rectangle 79">
              <a:extLst>
                <a:ext uri="{FF2B5EF4-FFF2-40B4-BE49-F238E27FC236}">
                  <a16:creationId xmlns:a16="http://schemas.microsoft.com/office/drawing/2014/main" id="{12707CDE-CE9F-2440-A5D8-30807B3011D0}"/>
                </a:ext>
              </a:extLst>
            </p:cNvPr>
            <p:cNvSpPr/>
            <p:nvPr/>
          </p:nvSpPr>
          <p:spPr>
            <a:xfrm>
              <a:off x="9460631" y="2861975"/>
              <a:ext cx="1546680" cy="1864815"/>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0B7D13A1-6C2F-FE4E-8621-13D55191D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644" y="3048960"/>
              <a:ext cx="513652" cy="110922"/>
            </a:xfrm>
            <a:prstGeom prst="rect">
              <a:avLst/>
            </a:prstGeom>
          </p:spPr>
        </p:pic>
        <p:sp>
          <p:nvSpPr>
            <p:cNvPr id="82" name="TextBox 81">
              <a:extLst>
                <a:ext uri="{FF2B5EF4-FFF2-40B4-BE49-F238E27FC236}">
                  <a16:creationId xmlns:a16="http://schemas.microsoft.com/office/drawing/2014/main" id="{1C88DDF0-B3AB-B048-B5D0-FA5D70D416EE}"/>
                </a:ext>
              </a:extLst>
            </p:cNvPr>
            <p:cNvSpPr txBox="1"/>
            <p:nvPr/>
          </p:nvSpPr>
          <p:spPr>
            <a:xfrm>
              <a:off x="9453438" y="2945322"/>
              <a:ext cx="1553873" cy="1384995"/>
            </a:xfrm>
            <a:prstGeom prst="rect">
              <a:avLst/>
            </a:prstGeom>
            <a:noFill/>
          </p:spPr>
          <p:txBody>
            <a:bodyPr wrap="square" rtlCol="0">
              <a:spAutoFit/>
            </a:bodyPr>
            <a:lstStyle/>
            <a:p>
              <a:r>
                <a:rPr lang="en-US" sz="1400" b="1" dirty="0">
                  <a:latin typeface="Corbel" panose="020B0503020204020204" pitchFamily="34" charset="0"/>
                  <a:cs typeface="Calibri" panose="020F0502020204030204" pitchFamily="34" charset="0"/>
                </a:rPr>
                <a:t>               </a:t>
              </a:r>
              <a:r>
                <a:rPr lang="en-US" sz="1200" b="1" dirty="0">
                  <a:latin typeface="Corbel" panose="020B0503020204020204" pitchFamily="34" charset="0"/>
                  <a:cs typeface="Calibri" panose="020F0502020204030204" pitchFamily="34" charset="0"/>
                </a:rPr>
                <a:t>6.1</a:t>
              </a:r>
            </a:p>
            <a:p>
              <a:pPr>
                <a:spcAft>
                  <a:spcPts val="600"/>
                </a:spcAft>
              </a:pPr>
              <a:r>
                <a:rPr lang="en-US" sz="1200" dirty="0">
                  <a:latin typeface="Corbel" panose="020B0503020204020204" pitchFamily="34" charset="0"/>
                  <a:cs typeface="Calibri" panose="020F0502020204030204" pitchFamily="34" charset="0"/>
                </a:rPr>
                <a:t>azure1.enterprise.org</a:t>
              </a:r>
            </a:p>
            <a:p>
              <a:r>
                <a:rPr lang="en-US" sz="1200" dirty="0">
                  <a:latin typeface="Corbel" panose="020B0503020204020204" pitchFamily="34" charset="0"/>
                  <a:cs typeface="Calibri" panose="020F0502020204030204" pitchFamily="34" charset="0"/>
                </a:rPr>
                <a:t>RHEL 7.4</a:t>
              </a:r>
            </a:p>
            <a:p>
              <a:r>
                <a:rPr lang="en-US" sz="1200" dirty="0">
                  <a:latin typeface="Corbel" panose="020B0503020204020204" pitchFamily="34" charset="0"/>
                  <a:cs typeface="Calibri" panose="020F0502020204030204" pitchFamily="34" charset="0"/>
                </a:rPr>
                <a:t>E4-2s_V3</a:t>
              </a:r>
            </a:p>
            <a:p>
              <a:pPr>
                <a:spcAft>
                  <a:spcPts val="600"/>
                </a:spcAft>
              </a:pPr>
              <a:r>
                <a:rPr lang="en-US" sz="1200" dirty="0">
                  <a:latin typeface="Corbel" panose="020B0503020204020204" pitchFamily="34" charset="0"/>
                  <a:cs typeface="Calibri" panose="020F0502020204030204" pitchFamily="34" charset="0"/>
                </a:rPr>
                <a:t>10.11.11.</a:t>
              </a:r>
              <a:r>
                <a:rPr lang="en-US" sz="1200" dirty="0">
                  <a:solidFill>
                    <a:schemeClr val="bg1">
                      <a:lumMod val="65000"/>
                    </a:schemeClr>
                  </a:solidFill>
                  <a:latin typeface="Corbel" panose="020B0503020204020204" pitchFamily="34" charset="0"/>
                  <a:cs typeface="Calibri" panose="020F0502020204030204" pitchFamily="34" charset="0"/>
                </a:rPr>
                <a:t>5 </a:t>
              </a:r>
              <a:r>
                <a:rPr lang="en-US" sz="1200" dirty="0">
                  <a:latin typeface="Corbel" panose="020B0503020204020204" pitchFamily="34" charset="0"/>
                  <a:cs typeface="Calibri" panose="020F0502020204030204" pitchFamily="34" charset="0"/>
                </a:rPr>
                <a:t>(*)</a:t>
              </a:r>
            </a:p>
            <a:p>
              <a:r>
                <a:rPr lang="en-US" sz="1200" dirty="0">
                  <a:latin typeface="Corbel" panose="020B0503020204020204" pitchFamily="34" charset="0"/>
                  <a:cs typeface="Calibri" panose="020F0502020204030204" pitchFamily="34" charset="0"/>
                </a:rPr>
                <a:t>SG: </a:t>
              </a:r>
              <a:r>
                <a:rPr lang="en-US" sz="1200" dirty="0" err="1">
                  <a:latin typeface="Corbel" panose="020B0503020204020204" pitchFamily="34" charset="0"/>
                  <a:cs typeface="Calibri" panose="020F0502020204030204" pitchFamily="34" charset="0"/>
                </a:rPr>
                <a:t>sgMapRNodes</a:t>
              </a:r>
              <a:endParaRPr lang="en-US" sz="1200" dirty="0">
                <a:latin typeface="Corbel" panose="020B0503020204020204" pitchFamily="34" charset="0"/>
                <a:cs typeface="Calibri" panose="020F0502020204030204" pitchFamily="34" charset="0"/>
              </a:endParaRPr>
            </a:p>
          </p:txBody>
        </p:sp>
      </p:grpSp>
      <p:grpSp>
        <p:nvGrpSpPr>
          <p:cNvPr id="9" name="Group 8">
            <a:extLst>
              <a:ext uri="{FF2B5EF4-FFF2-40B4-BE49-F238E27FC236}">
                <a16:creationId xmlns:a16="http://schemas.microsoft.com/office/drawing/2014/main" id="{31D3D52C-5F28-DE49-A41A-81F69FD7340B}"/>
              </a:ext>
            </a:extLst>
          </p:cNvPr>
          <p:cNvGrpSpPr/>
          <p:nvPr/>
        </p:nvGrpSpPr>
        <p:grpSpPr>
          <a:xfrm>
            <a:off x="7257292" y="3198295"/>
            <a:ext cx="2047079" cy="1886269"/>
            <a:chOff x="7257292" y="2861975"/>
            <a:chExt cx="2047079" cy="1886269"/>
          </a:xfrm>
        </p:grpSpPr>
        <p:sp>
          <p:nvSpPr>
            <p:cNvPr id="83" name="Rounded Rectangle 82">
              <a:extLst>
                <a:ext uri="{FF2B5EF4-FFF2-40B4-BE49-F238E27FC236}">
                  <a16:creationId xmlns:a16="http://schemas.microsoft.com/office/drawing/2014/main" id="{279A3FE7-41EE-0248-A63B-2B6C8D8435D7}"/>
                </a:ext>
              </a:extLst>
            </p:cNvPr>
            <p:cNvSpPr/>
            <p:nvPr/>
          </p:nvSpPr>
          <p:spPr>
            <a:xfrm>
              <a:off x="7257292" y="2861975"/>
              <a:ext cx="2047079" cy="1886269"/>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20040" rtlCol="0" anchor="t" anchorCtr="0"/>
            <a:lstStyle/>
            <a:p>
              <a:r>
                <a:rPr lang="en-US" sz="1200" dirty="0">
                  <a:solidFill>
                    <a:schemeClr val="tx1"/>
                  </a:solidFill>
                  <a:latin typeface="Corbel" panose="020B0503020204020204" pitchFamily="34" charset="0"/>
                  <a:cs typeface="Calibri" panose="020F0502020204030204" pitchFamily="34" charset="0"/>
                </a:rPr>
                <a:t>RHEL 7.4</a:t>
              </a:r>
            </a:p>
            <a:p>
              <a:pPr>
                <a:spcAft>
                  <a:spcPts val="600"/>
                </a:spcAft>
              </a:pPr>
              <a:r>
                <a:rPr lang="en-US" sz="1200" dirty="0">
                  <a:solidFill>
                    <a:schemeClr val="tx1"/>
                  </a:solidFill>
                  <a:latin typeface="Corbel" panose="020B0503020204020204" pitchFamily="34" charset="0"/>
                  <a:cs typeface="Calibri" panose="020F0502020204030204" pitchFamily="34" charset="0"/>
                </a:rPr>
                <a:t>D2_v3 </a:t>
              </a:r>
            </a:p>
            <a:p>
              <a:pPr>
                <a:spcAft>
                  <a:spcPts val="600"/>
                </a:spcAft>
              </a:pPr>
              <a:r>
                <a:rPr lang="en-US" sz="1200" dirty="0">
                  <a:solidFill>
                    <a:schemeClr val="tx1"/>
                  </a:solidFill>
                  <a:latin typeface="Corbel" panose="020B0503020204020204" pitchFamily="34" charset="0"/>
                  <a:cs typeface="Calibri" panose="020F0502020204030204" pitchFamily="34" charset="0"/>
                </a:rPr>
                <a:t>10.11.11.</a:t>
              </a:r>
              <a:r>
                <a:rPr lang="en-US" sz="1200" dirty="0">
                  <a:solidFill>
                    <a:schemeClr val="bg1">
                      <a:lumMod val="65000"/>
                    </a:schemeClr>
                  </a:solidFill>
                  <a:latin typeface="Corbel" panose="020B0503020204020204" pitchFamily="34" charset="0"/>
                  <a:cs typeface="Calibri" panose="020F0502020204030204" pitchFamily="34" charset="0"/>
                </a:rPr>
                <a:t>4</a:t>
              </a:r>
              <a:br>
                <a:rPr lang="en-US" sz="1200" dirty="0">
                  <a:solidFill>
                    <a:schemeClr val="bg1">
                      <a:lumMod val="65000"/>
                    </a:schemeClr>
                  </a:solidFill>
                  <a:latin typeface="Corbel" panose="020B0503020204020204" pitchFamily="34" charset="0"/>
                  <a:cs typeface="Calibri" panose="020F0502020204030204" pitchFamily="34" charset="0"/>
                </a:rPr>
              </a:br>
              <a:r>
                <a:rPr lang="en-US" sz="1100" dirty="0">
                  <a:solidFill>
                    <a:schemeClr val="tx1"/>
                  </a:solidFill>
                  <a:latin typeface="Corbel" panose="020B0503020204020204" pitchFamily="34" charset="0"/>
                  <a:cs typeface="Calibri" panose="020F0502020204030204" pitchFamily="34" charset="0"/>
                </a:rPr>
                <a:t>10.8.0.3 (VPN)</a:t>
              </a:r>
              <a:endParaRPr lang="en-US" sz="1200" dirty="0">
                <a:solidFill>
                  <a:schemeClr val="tx1"/>
                </a:solidFill>
                <a:latin typeface="Corbel" panose="020B0503020204020204" pitchFamily="34" charset="0"/>
                <a:cs typeface="Calibri" panose="020F0502020204030204" pitchFamily="34" charset="0"/>
              </a:endParaRPr>
            </a:p>
            <a:p>
              <a:pPr>
                <a:spcAft>
                  <a:spcPts val="600"/>
                </a:spcAft>
              </a:pPr>
              <a:r>
                <a:rPr lang="en-US" sz="1200" dirty="0">
                  <a:solidFill>
                    <a:schemeClr val="tx1"/>
                  </a:solidFill>
                  <a:latin typeface="Corbel" panose="020B0503020204020204" pitchFamily="34" charset="0"/>
                  <a:cs typeface="Calibri" panose="020F0502020204030204" pitchFamily="34" charset="0"/>
                </a:rPr>
                <a:t>SG: </a:t>
              </a:r>
              <a:r>
                <a:rPr lang="en-US" sz="1200" dirty="0" err="1">
                  <a:solidFill>
                    <a:schemeClr val="tx1"/>
                  </a:solidFill>
                  <a:latin typeface="Corbel" panose="020B0503020204020204" pitchFamily="34" charset="0"/>
                  <a:cs typeface="Calibri" panose="020F0502020204030204" pitchFamily="34" charset="0"/>
                </a:rPr>
                <a:t>sgOpenVPN</a:t>
              </a:r>
              <a:endParaRPr lang="en-US" sz="1200" dirty="0">
                <a:solidFill>
                  <a:schemeClr val="tx1"/>
                </a:solidFill>
                <a:latin typeface="Corbel" panose="020B0503020204020204" pitchFamily="34" charset="0"/>
                <a:cs typeface="Calibri" panose="020F0502020204030204" pitchFamily="34" charset="0"/>
              </a:endParaRPr>
            </a:p>
            <a:p>
              <a:pPr>
                <a:spcAft>
                  <a:spcPts val="300"/>
                </a:spcAft>
              </a:pPr>
              <a:r>
                <a:rPr lang="en-US" sz="1200" dirty="0">
                  <a:solidFill>
                    <a:schemeClr val="tx1"/>
                  </a:solidFill>
                  <a:latin typeface="Corbel" panose="020B0503020204020204" pitchFamily="34" charset="0"/>
                  <a:cs typeface="Calibri" panose="020F0502020204030204" pitchFamily="34" charset="0"/>
                </a:rPr>
                <a:t>IP forwarding enabled</a:t>
              </a:r>
            </a:p>
            <a:p>
              <a:pPr>
                <a:spcAft>
                  <a:spcPts val="300"/>
                </a:spcAft>
              </a:pPr>
              <a:r>
                <a:rPr lang="en-US" sz="1200" dirty="0">
                  <a:solidFill>
                    <a:schemeClr val="tx2">
                      <a:lumMod val="50000"/>
                      <a:lumOff val="50000"/>
                    </a:schemeClr>
                  </a:solidFill>
                  <a:latin typeface="Corbel" panose="020B0503020204020204" pitchFamily="34" charset="0"/>
                  <a:cs typeface="Calibri" panose="020F0502020204030204" pitchFamily="34" charset="0"/>
                </a:rPr>
                <a:t>IP forwarding enabled</a:t>
              </a:r>
              <a:br>
                <a:rPr lang="en-US" sz="1200" dirty="0">
                  <a:solidFill>
                    <a:schemeClr val="tx2">
                      <a:lumMod val="50000"/>
                      <a:lumOff val="50000"/>
                    </a:schemeClr>
                  </a:solidFill>
                  <a:latin typeface="Corbel" panose="020B0503020204020204" pitchFamily="34" charset="0"/>
                  <a:cs typeface="Calibri" panose="020F0502020204030204" pitchFamily="34" charset="0"/>
                </a:rPr>
              </a:br>
              <a:r>
                <a:rPr lang="en-US" sz="1200" dirty="0">
                  <a:solidFill>
                    <a:schemeClr val="tx2">
                      <a:lumMod val="50000"/>
                      <a:lumOff val="50000"/>
                    </a:schemeClr>
                  </a:solidFill>
                  <a:latin typeface="Corbel" panose="020B0503020204020204" pitchFamily="34" charset="0"/>
                  <a:cs typeface="Calibri" panose="020F0502020204030204" pitchFamily="34" charset="0"/>
                </a:rPr>
                <a:t>(Azure)</a:t>
              </a:r>
            </a:p>
          </p:txBody>
        </p:sp>
        <p:pic>
          <p:nvPicPr>
            <p:cNvPr id="84" name="Picture 83">
              <a:extLst>
                <a:ext uri="{FF2B5EF4-FFF2-40B4-BE49-F238E27FC236}">
                  <a16:creationId xmlns:a16="http://schemas.microsoft.com/office/drawing/2014/main" id="{00315171-292E-814E-9FA2-58DB87B2B3A7}"/>
                </a:ext>
              </a:extLst>
            </p:cNvPr>
            <p:cNvPicPr>
              <a:picLocks noChangeAspect="1"/>
            </p:cNvPicPr>
            <p:nvPr/>
          </p:nvPicPr>
          <p:blipFill>
            <a:blip r:embed="rId4"/>
            <a:stretch>
              <a:fillRect/>
            </a:stretch>
          </p:blipFill>
          <p:spPr>
            <a:xfrm>
              <a:off x="8499460" y="3060347"/>
              <a:ext cx="655370" cy="655370"/>
            </a:xfrm>
            <a:prstGeom prst="rect">
              <a:avLst/>
            </a:prstGeom>
          </p:spPr>
        </p:pic>
      </p:grpSp>
      <p:sp>
        <p:nvSpPr>
          <p:cNvPr id="2" name="Title 1">
            <a:extLst>
              <a:ext uri="{FF2B5EF4-FFF2-40B4-BE49-F238E27FC236}">
                <a16:creationId xmlns:a16="http://schemas.microsoft.com/office/drawing/2014/main" id="{907EE633-9344-0C47-B251-25F87B7A950F}"/>
              </a:ext>
            </a:extLst>
          </p:cNvPr>
          <p:cNvSpPr>
            <a:spLocks noGrp="1"/>
          </p:cNvSpPr>
          <p:nvPr>
            <p:ph type="title"/>
          </p:nvPr>
        </p:nvSpPr>
        <p:spPr>
          <a:xfrm>
            <a:off x="6784301" y="274640"/>
            <a:ext cx="4608035" cy="923528"/>
          </a:xfrm>
        </p:spPr>
        <p:txBody>
          <a:bodyPr/>
          <a:lstStyle/>
          <a:p>
            <a:pPr algn="r"/>
            <a:r>
              <a:rPr lang="en-US" dirty="0"/>
              <a:t>Multi-Cloud Networking</a:t>
            </a:r>
          </a:p>
        </p:txBody>
      </p:sp>
      <p:cxnSp>
        <p:nvCxnSpPr>
          <p:cNvPr id="116" name="Straight Connector 115">
            <a:extLst>
              <a:ext uri="{FF2B5EF4-FFF2-40B4-BE49-F238E27FC236}">
                <a16:creationId xmlns:a16="http://schemas.microsoft.com/office/drawing/2014/main" id="{C27B7426-24CE-8340-B67F-7CB7B6E6D9D9}"/>
              </a:ext>
            </a:extLst>
          </p:cNvPr>
          <p:cNvCxnSpPr>
            <a:cxnSpLocks/>
          </p:cNvCxnSpPr>
          <p:nvPr/>
        </p:nvCxnSpPr>
        <p:spPr>
          <a:xfrm>
            <a:off x="4804143" y="4153577"/>
            <a:ext cx="2362034" cy="0"/>
          </a:xfrm>
          <a:prstGeom prst="line">
            <a:avLst/>
          </a:prstGeom>
          <a:ln w="127000">
            <a:solidFill>
              <a:schemeClr val="bg2"/>
            </a:solidFill>
          </a:ln>
        </p:spPr>
        <p:style>
          <a:lnRef idx="1">
            <a:schemeClr val="accent1"/>
          </a:lnRef>
          <a:fillRef idx="0">
            <a:schemeClr val="accent1"/>
          </a:fillRef>
          <a:effectRef idx="0">
            <a:schemeClr val="accent1"/>
          </a:effectRef>
          <a:fontRef idx="minor">
            <a:schemeClr val="tx1"/>
          </a:fontRef>
        </p:style>
      </p:cxnSp>
      <p:sp>
        <p:nvSpPr>
          <p:cNvPr id="88" name="Rounded Rectangle 87">
            <a:extLst>
              <a:ext uri="{FF2B5EF4-FFF2-40B4-BE49-F238E27FC236}">
                <a16:creationId xmlns:a16="http://schemas.microsoft.com/office/drawing/2014/main" id="{2A6F2FE8-F622-1547-AF27-344ED751196B}"/>
              </a:ext>
            </a:extLst>
          </p:cNvPr>
          <p:cNvSpPr/>
          <p:nvPr/>
        </p:nvSpPr>
        <p:spPr>
          <a:xfrm rot="16200000">
            <a:off x="6506575" y="3910783"/>
            <a:ext cx="1500396" cy="449390"/>
          </a:xfrm>
          <a:prstGeom prst="roundRect">
            <a:avLst>
              <a:gd name="adj" fmla="val 44206"/>
            </a:avLst>
          </a:prstGeom>
          <a:solidFill>
            <a:schemeClr val="bg1"/>
          </a:solidFill>
          <a:ln w="25400">
            <a:solidFill>
              <a:schemeClr val="tx2">
                <a:lumMod val="50000"/>
                <a:lumOff val="50000"/>
              </a:schemeClr>
            </a:solidFill>
          </a:ln>
        </p:spPr>
        <p:style>
          <a:lnRef idx="0">
            <a:scrgbClr r="0" g="0" b="0"/>
          </a:lnRef>
          <a:fillRef idx="0">
            <a:scrgbClr r="0" g="0" b="0"/>
          </a:fillRef>
          <a:effectRef idx="0">
            <a:scrgbClr r="0" g="0" b="0"/>
          </a:effectRef>
          <a:fontRef idx="minor">
            <a:schemeClr val="accent5"/>
          </a:fontRef>
        </p:style>
        <p:txBody>
          <a:bodyPr rtlCol="0" anchor="ctr"/>
          <a:lstStyle/>
          <a:p>
            <a:pPr algn="ctr">
              <a:lnSpc>
                <a:spcPts val="1500"/>
              </a:lnSpc>
            </a:pPr>
            <a:r>
              <a:rPr lang="en-US" sz="1200" i="1" dirty="0">
                <a:solidFill>
                  <a:schemeClr val="bg1">
                    <a:lumMod val="65000"/>
                  </a:schemeClr>
                </a:solidFill>
                <a:latin typeface="Corbel" panose="020B0503020204020204" pitchFamily="34" charset="0"/>
                <a:cs typeface="Calibri" panose="020F0502020204030204" pitchFamily="34" charset="0"/>
              </a:rPr>
              <a:t>23.96.106.251 </a:t>
            </a:r>
          </a:p>
          <a:p>
            <a:pPr algn="ctr">
              <a:lnSpc>
                <a:spcPts val="1500"/>
              </a:lnSpc>
            </a:pPr>
            <a:r>
              <a:rPr lang="en-US" sz="1200" dirty="0">
                <a:solidFill>
                  <a:schemeClr val="tx1"/>
                </a:solidFill>
                <a:latin typeface="Corbel" panose="020B0503020204020204" pitchFamily="34" charset="0"/>
                <a:cs typeface="Calibri" panose="020F0502020204030204" pitchFamily="34" charset="0"/>
              </a:rPr>
              <a:t>(Public Static IP)</a:t>
            </a:r>
          </a:p>
        </p:txBody>
      </p:sp>
      <p:sp>
        <p:nvSpPr>
          <p:cNvPr id="51" name="Rounded Rectangle 50">
            <a:extLst>
              <a:ext uri="{FF2B5EF4-FFF2-40B4-BE49-F238E27FC236}">
                <a16:creationId xmlns:a16="http://schemas.microsoft.com/office/drawing/2014/main" id="{472259E3-A2DF-374E-93E7-6191E0D15634}"/>
              </a:ext>
            </a:extLst>
          </p:cNvPr>
          <p:cNvSpPr/>
          <p:nvPr/>
        </p:nvSpPr>
        <p:spPr>
          <a:xfrm rot="16200000">
            <a:off x="3798597" y="2928151"/>
            <a:ext cx="2980179" cy="361854"/>
          </a:xfrm>
          <a:prstGeom prst="roundRect">
            <a:avLst>
              <a:gd name="adj" fmla="val 44206"/>
            </a:avLst>
          </a:prstGeom>
          <a:solidFill>
            <a:schemeClr val="bg1"/>
          </a:solidFill>
          <a:ln>
            <a:solidFill>
              <a:srgbClr val="FF980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rbel" panose="020B0503020204020204" pitchFamily="34" charset="0"/>
              </a:rPr>
              <a:t>Internet Gateway:</a:t>
            </a:r>
            <a:r>
              <a:rPr lang="en-US" sz="1200" dirty="0">
                <a:solidFill>
                  <a:schemeClr val="tx1"/>
                </a:solidFill>
                <a:latin typeface="Corbel" panose="020B0503020204020204" pitchFamily="34" charset="0"/>
              </a:rPr>
              <a:t> </a:t>
            </a:r>
            <a:r>
              <a:rPr lang="en-US" sz="1200" dirty="0" err="1">
                <a:solidFill>
                  <a:schemeClr val="tx1"/>
                </a:solidFill>
                <a:latin typeface="Corbel" panose="020B0503020204020204" pitchFamily="34" charset="0"/>
              </a:rPr>
              <a:t>igwGlobalDataFabric</a:t>
            </a:r>
            <a:endParaRPr lang="en-US" sz="1200" dirty="0">
              <a:solidFill>
                <a:schemeClr val="tx1"/>
              </a:solidFill>
              <a:latin typeface="Corbel" panose="020B0503020204020204" pitchFamily="34" charset="0"/>
            </a:endParaRPr>
          </a:p>
        </p:txBody>
      </p:sp>
      <p:graphicFrame>
        <p:nvGraphicFramePr>
          <p:cNvPr id="90" name="Table 89">
            <a:extLst>
              <a:ext uri="{FF2B5EF4-FFF2-40B4-BE49-F238E27FC236}">
                <a16:creationId xmlns:a16="http://schemas.microsoft.com/office/drawing/2014/main" id="{A090619A-8AEA-9F4B-9578-ABBAE06F9C98}"/>
              </a:ext>
            </a:extLst>
          </p:cNvPr>
          <p:cNvGraphicFramePr>
            <a:graphicFrameLocks noGrp="1"/>
          </p:cNvGraphicFramePr>
          <p:nvPr>
            <p:extLst>
              <p:ext uri="{D42A27DB-BD31-4B8C-83A1-F6EECF244321}">
                <p14:modId xmlns:p14="http://schemas.microsoft.com/office/powerpoint/2010/main" val="1601717631"/>
              </p:ext>
            </p:extLst>
          </p:nvPr>
        </p:nvGraphicFramePr>
        <p:xfrm>
          <a:off x="6974844" y="1947057"/>
          <a:ext cx="3571599" cy="707409"/>
        </p:xfrm>
        <a:graphic>
          <a:graphicData uri="http://schemas.openxmlformats.org/drawingml/2006/table">
            <a:tbl>
              <a:tblPr bandRow="1">
                <a:tableStyleId>{8A107856-5554-42FB-B03E-39F5DBC370BA}</a:tableStyleId>
              </a:tblPr>
              <a:tblGrid>
                <a:gridCol w="1337118">
                  <a:extLst>
                    <a:ext uri="{9D8B030D-6E8A-4147-A177-3AD203B41FA5}">
                      <a16:colId xmlns:a16="http://schemas.microsoft.com/office/drawing/2014/main" val="2212610320"/>
                    </a:ext>
                  </a:extLst>
                </a:gridCol>
                <a:gridCol w="2234481">
                  <a:extLst>
                    <a:ext uri="{9D8B030D-6E8A-4147-A177-3AD203B41FA5}">
                      <a16:colId xmlns:a16="http://schemas.microsoft.com/office/drawing/2014/main" val="3204971175"/>
                    </a:ext>
                  </a:extLst>
                </a:gridCol>
              </a:tblGrid>
              <a:tr h="224691">
                <a:tc gridSpan="2">
                  <a:txBody>
                    <a:bodyPr/>
                    <a:lstStyle/>
                    <a:p>
                      <a:pPr algn="ctr"/>
                      <a:r>
                        <a:rPr lang="en-US" sz="1200" dirty="0">
                          <a:solidFill>
                            <a:schemeClr val="bg1"/>
                          </a:solidFill>
                        </a:rPr>
                        <a:t>Route Table: </a:t>
                      </a:r>
                      <a:r>
                        <a:rPr lang="en-US" sz="1200" dirty="0" err="1">
                          <a:solidFill>
                            <a:schemeClr val="bg1"/>
                          </a:solidFill>
                        </a:rPr>
                        <a:t>rtGlobalDataFabric</a:t>
                      </a:r>
                      <a:endParaRPr lang="en-US" sz="1200" dirty="0">
                        <a:solidFill>
                          <a:schemeClr val="bg1"/>
                        </a:solidFill>
                        <a:latin typeface="Corbel" panose="020B0503020204020204" pitchFamily="34" charset="0"/>
                      </a:endParaRPr>
                    </a:p>
                  </a:txBody>
                  <a:tcPr marL="45720" marR="45720" marT="9144" marB="9144" anchor="ctr">
                    <a:solidFill>
                      <a:schemeClr val="tx2">
                        <a:lumMod val="50000"/>
                        <a:lumOff val="50000"/>
                      </a:schemeClr>
                    </a:solidFill>
                  </a:tcPr>
                </a:tc>
                <a:tc hMerge="1">
                  <a:txBody>
                    <a:bodyPr/>
                    <a:lstStyle/>
                    <a:p>
                      <a:endParaRPr lang="en-US" sz="1200" dirty="0">
                        <a:latin typeface="Corbel" panose="020B0503020204020204" pitchFamily="34" charset="0"/>
                      </a:endParaRPr>
                    </a:p>
                  </a:txBody>
                  <a:tcPr marL="45720" marR="45720" marT="9144" marB="9144" anchor="ctr">
                    <a:lnB w="12700" cap="flat" cmpd="sng" algn="ctr">
                      <a:noFill/>
                      <a:prstDash val="solid"/>
                      <a:round/>
                      <a:headEnd type="none" w="med" len="med"/>
                      <a:tailEnd type="none" w="med" len="med"/>
                    </a:lnB>
                  </a:tcPr>
                </a:tc>
                <a:extLst>
                  <a:ext uri="{0D108BD9-81ED-4DB2-BD59-A6C34878D82A}">
                    <a16:rowId xmlns:a16="http://schemas.microsoft.com/office/drawing/2014/main" val="3546901790"/>
                  </a:ext>
                </a:extLst>
              </a:tr>
              <a:tr h="241359">
                <a:tc>
                  <a:txBody>
                    <a:bodyPr/>
                    <a:lstStyle/>
                    <a:p>
                      <a:r>
                        <a:rPr lang="en-US" sz="1200" dirty="0"/>
                        <a:t>10.8.0.0/16</a:t>
                      </a:r>
                      <a:endParaRPr lang="en-US" sz="1200" dirty="0">
                        <a:latin typeface="Corbel" panose="020B0503020204020204" pitchFamily="34" charset="0"/>
                      </a:endParaRPr>
                    </a:p>
                  </a:txBody>
                  <a:tcPr marL="45720" marR="45720" marT="9144" marB="9144" anchor="ctr"/>
                </a:tc>
                <a:tc>
                  <a:txBody>
                    <a:bodyPr/>
                    <a:lstStyle/>
                    <a:p>
                      <a:r>
                        <a:rPr lang="en-US" sz="1200" dirty="0"/>
                        <a:t>OpenVPN Instance</a:t>
                      </a:r>
                      <a:endParaRPr lang="en-US" sz="1200" dirty="0">
                        <a:latin typeface="Corbel" panose="020B0503020204020204" pitchFamily="34" charset="0"/>
                      </a:endParaRPr>
                    </a:p>
                  </a:txBody>
                  <a:tcPr marL="45720" marR="45720" marT="9144" marB="9144" anchor="ctr"/>
                </a:tc>
                <a:extLst>
                  <a:ext uri="{0D108BD9-81ED-4DB2-BD59-A6C34878D82A}">
                    <a16:rowId xmlns:a16="http://schemas.microsoft.com/office/drawing/2014/main" val="766464218"/>
                  </a:ext>
                </a:extLst>
              </a:tr>
              <a:tr h="241359">
                <a:tc>
                  <a:txBody>
                    <a:bodyPr/>
                    <a:lstStyle/>
                    <a:p>
                      <a:r>
                        <a:rPr lang="en-US" sz="1200" dirty="0"/>
                        <a:t>10.10.10.0/24</a:t>
                      </a:r>
                      <a:endParaRPr lang="en-US" sz="1200" dirty="0">
                        <a:latin typeface="Corbel" panose="020B0503020204020204" pitchFamily="34" charset="0"/>
                      </a:endParaRPr>
                    </a:p>
                  </a:txBody>
                  <a:tcPr marL="45720" marR="45720" marT="9144" marB="9144" anchor="ctr"/>
                </a:tc>
                <a:tc>
                  <a:txBody>
                    <a:bodyPr/>
                    <a:lstStyle/>
                    <a:p>
                      <a:r>
                        <a:rPr lang="en-US" sz="1200" dirty="0"/>
                        <a:t>OpenVPN Instance</a:t>
                      </a:r>
                      <a:endParaRPr lang="en-US" sz="1200" dirty="0">
                        <a:latin typeface="Corbel" panose="020B0503020204020204" pitchFamily="34" charset="0"/>
                      </a:endParaRPr>
                    </a:p>
                  </a:txBody>
                  <a:tcPr marL="45720" marR="45720" marT="9144" marB="9144" anchor="ctr"/>
                </a:tc>
                <a:extLst>
                  <a:ext uri="{0D108BD9-81ED-4DB2-BD59-A6C34878D82A}">
                    <a16:rowId xmlns:a16="http://schemas.microsoft.com/office/drawing/2014/main" val="753970151"/>
                  </a:ext>
                </a:extLst>
              </a:tr>
            </a:tbl>
          </a:graphicData>
        </a:graphic>
      </p:graphicFrame>
    </p:spTree>
    <p:extLst>
      <p:ext uri="{BB962C8B-B14F-4D97-AF65-F5344CB8AC3E}">
        <p14:creationId xmlns:p14="http://schemas.microsoft.com/office/powerpoint/2010/main" val="166446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1A84E4A8-5B0A-8B43-9043-D16895A447E6}"/>
              </a:ext>
            </a:extLst>
          </p:cNvPr>
          <p:cNvGrpSpPr/>
          <p:nvPr/>
        </p:nvGrpSpPr>
        <p:grpSpPr>
          <a:xfrm>
            <a:off x="3172714" y="2118786"/>
            <a:ext cx="1145938" cy="904823"/>
            <a:chOff x="1879210" y="2177909"/>
            <a:chExt cx="2006990" cy="782976"/>
          </a:xfrm>
        </p:grpSpPr>
        <p:cxnSp>
          <p:nvCxnSpPr>
            <p:cNvPr id="211" name="Straight Connector 210">
              <a:extLst>
                <a:ext uri="{FF2B5EF4-FFF2-40B4-BE49-F238E27FC236}">
                  <a16:creationId xmlns:a16="http://schemas.microsoft.com/office/drawing/2014/main" id="{4CE72BA6-2A5D-124D-B6F1-C5E7DBAF89F1}"/>
                </a:ext>
              </a:extLst>
            </p:cNvPr>
            <p:cNvCxnSpPr>
              <a:cxnSpLocks/>
            </p:cNvCxnSpPr>
            <p:nvPr/>
          </p:nvCxnSpPr>
          <p:spPr>
            <a:xfrm>
              <a:off x="1879210" y="2177909"/>
              <a:ext cx="2006990" cy="0"/>
            </a:xfrm>
            <a:prstGeom prst="line">
              <a:avLst/>
            </a:prstGeom>
            <a:ln w="19050">
              <a:solidFill>
                <a:srgbClr val="FF980B"/>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3E43548-3634-294A-B523-57BCD40616AC}"/>
                </a:ext>
              </a:extLst>
            </p:cNvPr>
            <p:cNvCxnSpPr>
              <a:cxnSpLocks/>
            </p:cNvCxnSpPr>
            <p:nvPr/>
          </p:nvCxnSpPr>
          <p:spPr>
            <a:xfrm>
              <a:off x="3886200" y="2177909"/>
              <a:ext cx="0" cy="782976"/>
            </a:xfrm>
            <a:prstGeom prst="line">
              <a:avLst/>
            </a:prstGeom>
            <a:ln w="19050">
              <a:solidFill>
                <a:srgbClr val="FF980B"/>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EA3E4A17-A33B-5A41-9682-EA7A9F5E4B51}"/>
              </a:ext>
            </a:extLst>
          </p:cNvPr>
          <p:cNvGrpSpPr/>
          <p:nvPr/>
        </p:nvGrpSpPr>
        <p:grpSpPr>
          <a:xfrm>
            <a:off x="6784302" y="320576"/>
            <a:ext cx="4544951" cy="5149215"/>
            <a:chOff x="7786919" y="1845438"/>
            <a:chExt cx="4544951" cy="5149215"/>
          </a:xfrm>
        </p:grpSpPr>
        <p:sp>
          <p:nvSpPr>
            <p:cNvPr id="3" name="Rounded Rectangle 2">
              <a:extLst>
                <a:ext uri="{FF2B5EF4-FFF2-40B4-BE49-F238E27FC236}">
                  <a16:creationId xmlns:a16="http://schemas.microsoft.com/office/drawing/2014/main" id="{387DCE66-A9C9-4F48-A88F-BF865FC77A18}"/>
                </a:ext>
              </a:extLst>
            </p:cNvPr>
            <p:cNvSpPr/>
            <p:nvPr/>
          </p:nvSpPr>
          <p:spPr>
            <a:xfrm>
              <a:off x="7786919" y="2172194"/>
              <a:ext cx="4544951" cy="4822459"/>
            </a:xfrm>
            <a:prstGeom prst="roundRect">
              <a:avLst>
                <a:gd name="adj" fmla="val 5129"/>
              </a:avLst>
            </a:prstGeom>
            <a:solidFill>
              <a:schemeClr val="bg1"/>
            </a:solidFill>
            <a:ln w="25400">
              <a:solidFill>
                <a:schemeClr val="tx2">
                  <a:lumMod val="50000"/>
                  <a:lumOff val="50000"/>
                </a:schemeClr>
              </a:solidFill>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46EC6C00-AD83-7E4C-8E2D-1A7CEDD3C855}"/>
                </a:ext>
              </a:extLst>
            </p:cNvPr>
            <p:cNvSpPr/>
            <p:nvPr/>
          </p:nvSpPr>
          <p:spPr>
            <a:xfrm>
              <a:off x="7856359" y="2239713"/>
              <a:ext cx="4213563"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Virtual Network: </a:t>
              </a:r>
              <a:r>
                <a:rPr lang="en-US" sz="1400" dirty="0" err="1">
                  <a:latin typeface="Corbel" panose="020B0503020204020204" pitchFamily="34" charset="0"/>
                  <a:cs typeface="Calibri" panose="020F0502020204030204" pitchFamily="34" charset="0"/>
                </a:rPr>
                <a:t>vnGlobalDataFabric</a:t>
              </a:r>
              <a:r>
                <a:rPr lang="en-US" sz="1400" dirty="0">
                  <a:latin typeface="Corbel" panose="020B0503020204020204" pitchFamily="34" charset="0"/>
                  <a:cs typeface="Calibri" panose="020F0502020204030204" pitchFamily="34" charset="0"/>
                </a:rPr>
                <a:t> 10.11.0.0/16</a:t>
              </a:r>
            </a:p>
          </p:txBody>
        </p:sp>
        <p:sp>
          <p:nvSpPr>
            <p:cNvPr id="138" name="Rectangle 137">
              <a:extLst>
                <a:ext uri="{FF2B5EF4-FFF2-40B4-BE49-F238E27FC236}">
                  <a16:creationId xmlns:a16="http://schemas.microsoft.com/office/drawing/2014/main" id="{7087FCE3-A0A8-BF47-B156-3E02F76600B4}"/>
                </a:ext>
              </a:extLst>
            </p:cNvPr>
            <p:cNvSpPr/>
            <p:nvPr/>
          </p:nvSpPr>
          <p:spPr>
            <a:xfrm>
              <a:off x="7841592" y="1845438"/>
              <a:ext cx="3102030"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Resource Group: </a:t>
              </a:r>
              <a:r>
                <a:rPr lang="en-US" sz="1400" dirty="0" err="1">
                  <a:latin typeface="Corbel" panose="020B0503020204020204" pitchFamily="34" charset="0"/>
                  <a:cs typeface="Calibri" panose="020F0502020204030204" pitchFamily="34" charset="0"/>
                </a:rPr>
                <a:t>rgGlobalDataFabric</a:t>
              </a:r>
              <a:endParaRPr lang="en-US" sz="1400" dirty="0">
                <a:latin typeface="Corbel" panose="020B0503020204020204" pitchFamily="34" charset="0"/>
                <a:cs typeface="Calibri" panose="020F0502020204030204" pitchFamily="34" charset="0"/>
              </a:endParaRPr>
            </a:p>
          </p:txBody>
        </p:sp>
      </p:grpSp>
      <p:sp>
        <p:nvSpPr>
          <p:cNvPr id="2" name="Title 1">
            <a:extLst>
              <a:ext uri="{FF2B5EF4-FFF2-40B4-BE49-F238E27FC236}">
                <a16:creationId xmlns:a16="http://schemas.microsoft.com/office/drawing/2014/main" id="{907EE633-9344-0C47-B251-25F87B7A950F}"/>
              </a:ext>
            </a:extLst>
          </p:cNvPr>
          <p:cNvSpPr>
            <a:spLocks noGrp="1"/>
          </p:cNvSpPr>
          <p:nvPr>
            <p:ph type="title"/>
          </p:nvPr>
        </p:nvSpPr>
        <p:spPr>
          <a:xfrm>
            <a:off x="770141" y="43420"/>
            <a:ext cx="10622196" cy="923528"/>
          </a:xfrm>
        </p:spPr>
        <p:txBody>
          <a:bodyPr/>
          <a:lstStyle/>
          <a:p>
            <a:r>
              <a:rPr lang="en-US" dirty="0"/>
              <a:t>Multi-Cloud Networking</a:t>
            </a:r>
          </a:p>
        </p:txBody>
      </p:sp>
      <p:sp>
        <p:nvSpPr>
          <p:cNvPr id="4" name="Text Placeholder 3">
            <a:extLst>
              <a:ext uri="{FF2B5EF4-FFF2-40B4-BE49-F238E27FC236}">
                <a16:creationId xmlns:a16="http://schemas.microsoft.com/office/drawing/2014/main" id="{AA67ACB1-059D-5049-8ACC-BBE02B656507}"/>
              </a:ext>
            </a:extLst>
          </p:cNvPr>
          <p:cNvSpPr>
            <a:spLocks noGrp="1"/>
          </p:cNvSpPr>
          <p:nvPr>
            <p:ph type="body" sz="quarter" idx="10"/>
          </p:nvPr>
        </p:nvSpPr>
        <p:spPr>
          <a:xfrm>
            <a:off x="768096" y="635676"/>
            <a:ext cx="10621962" cy="455613"/>
          </a:xfrm>
        </p:spPr>
        <p:txBody>
          <a:bodyPr/>
          <a:lstStyle/>
          <a:p>
            <a:r>
              <a:rPr lang="en-US" sz="1600" dirty="0"/>
              <a:t>IPSec using </a:t>
            </a:r>
            <a:r>
              <a:rPr lang="en-US" sz="1600" dirty="0" err="1"/>
              <a:t>StrongSwan</a:t>
            </a:r>
            <a:r>
              <a:rPr lang="en-US" sz="1600" dirty="0"/>
              <a:t> and Azure-Managed VPN</a:t>
            </a:r>
          </a:p>
        </p:txBody>
      </p:sp>
      <p:sp>
        <p:nvSpPr>
          <p:cNvPr id="103" name="Rounded Rectangle 102">
            <a:extLst>
              <a:ext uri="{FF2B5EF4-FFF2-40B4-BE49-F238E27FC236}">
                <a16:creationId xmlns:a16="http://schemas.microsoft.com/office/drawing/2014/main" id="{2ACDCE71-92D1-E840-9B3C-A4374978A3CE}"/>
              </a:ext>
            </a:extLst>
          </p:cNvPr>
          <p:cNvSpPr/>
          <p:nvPr/>
        </p:nvSpPr>
        <p:spPr>
          <a:xfrm>
            <a:off x="1002633" y="2918608"/>
            <a:ext cx="1438220" cy="1864815"/>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 name="Picture 103">
            <a:extLst>
              <a:ext uri="{FF2B5EF4-FFF2-40B4-BE49-F238E27FC236}">
                <a16:creationId xmlns:a16="http://schemas.microsoft.com/office/drawing/2014/main" id="{BDB98CF5-49C3-E744-A029-12C6D1950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646" y="3023035"/>
            <a:ext cx="513652" cy="110922"/>
          </a:xfrm>
          <a:prstGeom prst="rect">
            <a:avLst/>
          </a:prstGeom>
        </p:spPr>
      </p:pic>
      <p:sp>
        <p:nvSpPr>
          <p:cNvPr id="102" name="TextBox 101">
            <a:extLst>
              <a:ext uri="{FF2B5EF4-FFF2-40B4-BE49-F238E27FC236}">
                <a16:creationId xmlns:a16="http://schemas.microsoft.com/office/drawing/2014/main" id="{34E6D050-8E53-414E-ABF7-4C1A836DC69B}"/>
              </a:ext>
            </a:extLst>
          </p:cNvPr>
          <p:cNvSpPr txBox="1"/>
          <p:nvPr/>
        </p:nvSpPr>
        <p:spPr>
          <a:xfrm>
            <a:off x="995441" y="2919397"/>
            <a:ext cx="1433620" cy="1446550"/>
          </a:xfrm>
          <a:prstGeom prst="rect">
            <a:avLst/>
          </a:prstGeom>
          <a:noFill/>
        </p:spPr>
        <p:txBody>
          <a:bodyPr wrap="square" rtlCol="0">
            <a:spAutoFit/>
          </a:bodyPr>
          <a:lstStyle/>
          <a:p>
            <a:pPr>
              <a:spcAft>
                <a:spcPts val="600"/>
              </a:spcAft>
            </a:pPr>
            <a:r>
              <a:rPr lang="en-US" sz="1400" b="1" dirty="0">
                <a:latin typeface="Corbel" panose="020B0503020204020204" pitchFamily="34" charset="0"/>
                <a:cs typeface="Calibri" panose="020F0502020204030204" pitchFamily="34" charset="0"/>
              </a:rPr>
              <a:t>               </a:t>
            </a:r>
            <a:r>
              <a:rPr lang="en-US" sz="1200" b="1" dirty="0">
                <a:latin typeface="Corbel" panose="020B0503020204020204" pitchFamily="34" charset="0"/>
                <a:cs typeface="Calibri" panose="020F0502020204030204" pitchFamily="34" charset="0"/>
              </a:rPr>
              <a:t>6.0.1</a:t>
            </a:r>
          </a:p>
          <a:p>
            <a:r>
              <a:rPr lang="en-US" sz="1200" dirty="0">
                <a:latin typeface="Corbel" panose="020B0503020204020204" pitchFamily="34" charset="0"/>
                <a:cs typeface="Calibri" panose="020F0502020204030204" pitchFamily="34" charset="0"/>
              </a:rPr>
              <a:t>RHEL 7.4</a:t>
            </a:r>
          </a:p>
          <a:p>
            <a:r>
              <a:rPr lang="en-US" sz="1200" dirty="0">
                <a:latin typeface="Corbel" panose="020B0503020204020204" pitchFamily="34" charset="0"/>
                <a:cs typeface="Calibri" panose="020F0502020204030204" pitchFamily="34" charset="0"/>
              </a:rPr>
              <a:t>R4.xlarge</a:t>
            </a:r>
          </a:p>
          <a:p>
            <a:pPr>
              <a:spcAft>
                <a:spcPts val="600"/>
              </a:spcAft>
            </a:pPr>
            <a:r>
              <a:rPr lang="en-US" sz="1200" dirty="0">
                <a:latin typeface="Corbel" panose="020B0503020204020204" pitchFamily="34" charset="0"/>
                <a:cs typeface="Calibri" panose="020F0502020204030204" pitchFamily="34" charset="0"/>
              </a:rPr>
              <a:t>10.10.10.</a:t>
            </a:r>
            <a:r>
              <a:rPr lang="en-US" sz="1200" dirty="0">
                <a:solidFill>
                  <a:schemeClr val="bg1">
                    <a:lumMod val="65000"/>
                  </a:schemeClr>
                </a:solidFill>
                <a:latin typeface="Corbel" panose="020B0503020204020204" pitchFamily="34" charset="0"/>
                <a:cs typeface="Calibri" panose="020F0502020204030204" pitchFamily="34" charset="0"/>
              </a:rPr>
              <a:t>251 </a:t>
            </a:r>
            <a:r>
              <a:rPr lang="en-US" sz="1200" dirty="0">
                <a:latin typeface="Corbel" panose="020B0503020204020204" pitchFamily="34" charset="0"/>
                <a:cs typeface="Calibri" panose="020F0502020204030204" pitchFamily="34" charset="0"/>
              </a:rPr>
              <a:t>(*)</a:t>
            </a:r>
          </a:p>
          <a:p>
            <a:pPr>
              <a:spcAft>
                <a:spcPts val="600"/>
              </a:spcAft>
            </a:pPr>
            <a:r>
              <a:rPr lang="en-US" sz="1100" dirty="0">
                <a:latin typeface="Corbel" panose="020B0503020204020204" pitchFamily="34" charset="0"/>
                <a:cs typeface="Calibri" panose="020F0502020204030204" pitchFamily="34" charset="0"/>
              </a:rPr>
              <a:t>aws1.enterprise.org</a:t>
            </a:r>
          </a:p>
          <a:p>
            <a:r>
              <a:rPr lang="en-US" sz="1200" dirty="0">
                <a:latin typeface="Corbel" panose="020B0503020204020204" pitchFamily="34" charset="0"/>
                <a:cs typeface="Calibri" panose="020F0502020204030204" pitchFamily="34" charset="0"/>
              </a:rPr>
              <a:t>SG: </a:t>
            </a:r>
            <a:r>
              <a:rPr lang="en-US" sz="1200" dirty="0" err="1">
                <a:latin typeface="Corbel" panose="020B0503020204020204" pitchFamily="34" charset="0"/>
                <a:cs typeface="Calibri" panose="020F0502020204030204" pitchFamily="34" charset="0"/>
              </a:rPr>
              <a:t>sgMapRNodes</a:t>
            </a:r>
            <a:endParaRPr lang="en-US" sz="1200" dirty="0">
              <a:latin typeface="Corbel" panose="020B0503020204020204" pitchFamily="34" charset="0"/>
              <a:cs typeface="Calibri" panose="020F0502020204030204" pitchFamily="34" charset="0"/>
            </a:endParaRPr>
          </a:p>
        </p:txBody>
      </p:sp>
      <p:sp>
        <p:nvSpPr>
          <p:cNvPr id="75" name="Rounded Rectangle 74">
            <a:extLst>
              <a:ext uri="{FF2B5EF4-FFF2-40B4-BE49-F238E27FC236}">
                <a16:creationId xmlns:a16="http://schemas.microsoft.com/office/drawing/2014/main" id="{AC1A62AA-766B-C348-8795-A9FE5FF9E741}"/>
              </a:ext>
            </a:extLst>
          </p:cNvPr>
          <p:cNvSpPr/>
          <p:nvPr/>
        </p:nvSpPr>
        <p:spPr>
          <a:xfrm>
            <a:off x="629755" y="1346527"/>
            <a:ext cx="4639652" cy="3813614"/>
          </a:xfrm>
          <a:prstGeom prst="roundRect">
            <a:avLst>
              <a:gd name="adj" fmla="val 5129"/>
            </a:avLst>
          </a:prstGeom>
          <a:noFill/>
          <a:ln w="25400">
            <a:solidFill>
              <a:srgbClr val="FF980B"/>
            </a:solidFill>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105" name="Rectangle 104">
            <a:extLst>
              <a:ext uri="{FF2B5EF4-FFF2-40B4-BE49-F238E27FC236}">
                <a16:creationId xmlns:a16="http://schemas.microsoft.com/office/drawing/2014/main" id="{41DA1366-F242-7748-9B37-BDC4CF4F9EDB}"/>
              </a:ext>
            </a:extLst>
          </p:cNvPr>
          <p:cNvSpPr/>
          <p:nvPr/>
        </p:nvSpPr>
        <p:spPr>
          <a:xfrm>
            <a:off x="747916" y="1410085"/>
            <a:ext cx="3169690"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VPC: </a:t>
            </a:r>
            <a:r>
              <a:rPr lang="en-US" sz="1400" dirty="0" err="1">
                <a:latin typeface="Corbel" panose="020B0503020204020204" pitchFamily="34" charset="0"/>
                <a:cs typeface="Calibri" panose="020F0502020204030204" pitchFamily="34" charset="0"/>
              </a:rPr>
              <a:t>vpcGlobalDataFabric</a:t>
            </a:r>
            <a:r>
              <a:rPr lang="en-US" sz="1400" dirty="0">
                <a:latin typeface="Corbel" panose="020B0503020204020204" pitchFamily="34" charset="0"/>
                <a:cs typeface="Calibri" panose="020F0502020204030204" pitchFamily="34" charset="0"/>
              </a:rPr>
              <a:t> (10.10.0.0/16)</a:t>
            </a:r>
          </a:p>
        </p:txBody>
      </p:sp>
      <p:cxnSp>
        <p:nvCxnSpPr>
          <p:cNvPr id="30" name="Straight Connector 29">
            <a:extLst>
              <a:ext uri="{FF2B5EF4-FFF2-40B4-BE49-F238E27FC236}">
                <a16:creationId xmlns:a16="http://schemas.microsoft.com/office/drawing/2014/main" id="{A1150A6E-BC04-FD48-A09D-3C2F271A7C8D}"/>
              </a:ext>
            </a:extLst>
          </p:cNvPr>
          <p:cNvCxnSpPr>
            <a:cxnSpLocks/>
          </p:cNvCxnSpPr>
          <p:nvPr/>
        </p:nvCxnSpPr>
        <p:spPr>
          <a:xfrm>
            <a:off x="4567293" y="4198365"/>
            <a:ext cx="4724301" cy="0"/>
          </a:xfrm>
          <a:prstGeom prst="line">
            <a:avLst/>
          </a:prstGeom>
          <a:ln w="127000">
            <a:solidFill>
              <a:schemeClr val="bg2"/>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CAB66AC9-7E7E-3044-8447-5B703B914144}"/>
              </a:ext>
            </a:extLst>
          </p:cNvPr>
          <p:cNvSpPr/>
          <p:nvPr/>
        </p:nvSpPr>
        <p:spPr>
          <a:xfrm>
            <a:off x="5324355" y="4275786"/>
            <a:ext cx="1353869" cy="523220"/>
          </a:xfrm>
          <a:prstGeom prst="rect">
            <a:avLst/>
          </a:prstGeom>
        </p:spPr>
        <p:txBody>
          <a:bodyPr wrap="square">
            <a:spAutoFit/>
          </a:bodyPr>
          <a:lstStyle/>
          <a:p>
            <a:pPr algn="ctr"/>
            <a:r>
              <a:rPr lang="en-US" sz="1400" b="1" dirty="0">
                <a:latin typeface="Corbel" panose="020B0503020204020204" pitchFamily="34" charset="0"/>
                <a:cs typeface="Calibri" panose="020F0502020204030204" pitchFamily="34" charset="0"/>
              </a:rPr>
              <a:t>Site-to-Site </a:t>
            </a:r>
          </a:p>
          <a:p>
            <a:pPr algn="ctr"/>
            <a:r>
              <a:rPr lang="en-US" sz="1400" b="1" dirty="0">
                <a:latin typeface="Corbel" panose="020B0503020204020204" pitchFamily="34" charset="0"/>
                <a:cs typeface="Calibri" panose="020F0502020204030204" pitchFamily="34" charset="0"/>
              </a:rPr>
              <a:t>IPSec VPN</a:t>
            </a:r>
          </a:p>
        </p:txBody>
      </p:sp>
      <p:sp>
        <p:nvSpPr>
          <p:cNvPr id="119" name="Rounded Rectangle 118">
            <a:extLst>
              <a:ext uri="{FF2B5EF4-FFF2-40B4-BE49-F238E27FC236}">
                <a16:creationId xmlns:a16="http://schemas.microsoft.com/office/drawing/2014/main" id="{4148B683-DC97-7343-B653-FF0B79F9078E}"/>
              </a:ext>
            </a:extLst>
          </p:cNvPr>
          <p:cNvSpPr/>
          <p:nvPr/>
        </p:nvSpPr>
        <p:spPr>
          <a:xfrm rot="16200000">
            <a:off x="3721696" y="3099976"/>
            <a:ext cx="3019230" cy="429770"/>
          </a:xfrm>
          <a:prstGeom prst="roundRect">
            <a:avLst>
              <a:gd name="adj" fmla="val 5129"/>
            </a:avLst>
          </a:prstGeom>
          <a:solidFill>
            <a:schemeClr val="bg1"/>
          </a:solidFill>
          <a:ln>
            <a:solidFill>
              <a:srgbClr val="FF980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rbel" panose="020B0503020204020204" pitchFamily="34" charset="0"/>
                <a:cs typeface="Calibri" panose="020F0502020204030204" pitchFamily="34" charset="0"/>
              </a:rPr>
              <a:t>Internet Gateway: </a:t>
            </a:r>
            <a:r>
              <a:rPr lang="en-US" sz="1200" dirty="0" err="1">
                <a:solidFill>
                  <a:schemeClr val="tx1"/>
                </a:solidFill>
                <a:latin typeface="Corbel" panose="020B0503020204020204" pitchFamily="34" charset="0"/>
                <a:cs typeface="Calibri" panose="020F0502020204030204" pitchFamily="34" charset="0"/>
              </a:rPr>
              <a:t>igwGlobalDataFabric</a:t>
            </a:r>
            <a:endParaRPr lang="en-US" sz="1200" dirty="0">
              <a:solidFill>
                <a:schemeClr val="tx1"/>
              </a:solidFill>
              <a:latin typeface="Corbel" panose="020B0503020204020204" pitchFamily="34" charset="0"/>
              <a:cs typeface="Calibri" panose="020F0502020204030204" pitchFamily="34" charset="0"/>
            </a:endParaRPr>
          </a:p>
        </p:txBody>
      </p:sp>
      <p:grpSp>
        <p:nvGrpSpPr>
          <p:cNvPr id="39" name="Group 38">
            <a:extLst>
              <a:ext uri="{FF2B5EF4-FFF2-40B4-BE49-F238E27FC236}">
                <a16:creationId xmlns:a16="http://schemas.microsoft.com/office/drawing/2014/main" id="{7F347918-ED68-6E45-9B35-28D9090CDCCB}"/>
              </a:ext>
            </a:extLst>
          </p:cNvPr>
          <p:cNvGrpSpPr/>
          <p:nvPr/>
        </p:nvGrpSpPr>
        <p:grpSpPr>
          <a:xfrm>
            <a:off x="824115" y="2423506"/>
            <a:ext cx="4009429" cy="2585586"/>
            <a:chOff x="3867665" y="1574220"/>
            <a:chExt cx="4009429" cy="2585586"/>
          </a:xfrm>
        </p:grpSpPr>
        <p:sp>
          <p:nvSpPr>
            <p:cNvPr id="121" name="Rounded Rectangle 120">
              <a:extLst>
                <a:ext uri="{FF2B5EF4-FFF2-40B4-BE49-F238E27FC236}">
                  <a16:creationId xmlns:a16="http://schemas.microsoft.com/office/drawing/2014/main" id="{124823FD-5FDD-D84E-96BC-EEAD3F526735}"/>
                </a:ext>
              </a:extLst>
            </p:cNvPr>
            <p:cNvSpPr/>
            <p:nvPr/>
          </p:nvSpPr>
          <p:spPr>
            <a:xfrm>
              <a:off x="3867665" y="1574220"/>
              <a:ext cx="4009429" cy="2585586"/>
            </a:xfrm>
            <a:prstGeom prst="roundRect">
              <a:avLst>
                <a:gd name="adj" fmla="val 5129"/>
              </a:avLst>
            </a:prstGeom>
            <a:noFill/>
            <a:ln w="25400">
              <a:solidFill>
                <a:srgbClr val="FF980B"/>
              </a:solidFill>
              <a:prstDash val="dash"/>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122" name="Rectangle 121">
              <a:extLst>
                <a:ext uri="{FF2B5EF4-FFF2-40B4-BE49-F238E27FC236}">
                  <a16:creationId xmlns:a16="http://schemas.microsoft.com/office/drawing/2014/main" id="{5C0C1BB2-2237-FD4F-933D-E1B8FC501611}"/>
                </a:ext>
              </a:extLst>
            </p:cNvPr>
            <p:cNvSpPr/>
            <p:nvPr/>
          </p:nvSpPr>
          <p:spPr>
            <a:xfrm>
              <a:off x="3927961" y="1670150"/>
              <a:ext cx="3540444"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Subnet: </a:t>
              </a:r>
              <a:r>
                <a:rPr lang="en-US" sz="1400" dirty="0" err="1">
                  <a:latin typeface="Corbel" panose="020B0503020204020204" pitchFamily="34" charset="0"/>
                  <a:cs typeface="Calibri" panose="020F0502020204030204" pitchFamily="34" charset="0"/>
                </a:rPr>
                <a:t>snGlobalDataFabric</a:t>
              </a:r>
              <a:r>
                <a:rPr lang="en-US" sz="1400" dirty="0">
                  <a:latin typeface="Corbel" panose="020B0503020204020204" pitchFamily="34" charset="0"/>
                  <a:cs typeface="Calibri" panose="020F0502020204030204" pitchFamily="34" charset="0"/>
                </a:rPr>
                <a:t> (10.10.10.0/24)</a:t>
              </a:r>
            </a:p>
          </p:txBody>
        </p:sp>
      </p:grpSp>
      <p:sp>
        <p:nvSpPr>
          <p:cNvPr id="107" name="Rounded Rectangle 106">
            <a:extLst>
              <a:ext uri="{FF2B5EF4-FFF2-40B4-BE49-F238E27FC236}">
                <a16:creationId xmlns:a16="http://schemas.microsoft.com/office/drawing/2014/main" id="{C4A04493-2734-8147-A6CE-F09798300DEC}"/>
              </a:ext>
            </a:extLst>
          </p:cNvPr>
          <p:cNvSpPr/>
          <p:nvPr/>
        </p:nvSpPr>
        <p:spPr>
          <a:xfrm>
            <a:off x="2611941" y="2918609"/>
            <a:ext cx="1887302" cy="1886269"/>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300"/>
              </a:spcAft>
            </a:pPr>
            <a:r>
              <a:rPr lang="en-US" sz="1400" b="1" dirty="0">
                <a:solidFill>
                  <a:schemeClr val="tx1"/>
                </a:solidFill>
                <a:latin typeface="Corbel" panose="020B0503020204020204" pitchFamily="34" charset="0"/>
                <a:cs typeface="Calibri" panose="020F0502020204030204" pitchFamily="34" charset="0"/>
              </a:rPr>
              <a:t>strongSwan VPN</a:t>
            </a:r>
          </a:p>
          <a:p>
            <a:r>
              <a:rPr lang="en-US" sz="1200" dirty="0">
                <a:solidFill>
                  <a:schemeClr val="tx1"/>
                </a:solidFill>
                <a:latin typeface="Corbel" panose="020B0503020204020204" pitchFamily="34" charset="0"/>
                <a:cs typeface="Calibri" panose="020F0502020204030204" pitchFamily="34" charset="0"/>
              </a:rPr>
              <a:t>RHEL 7.4</a:t>
            </a:r>
          </a:p>
          <a:p>
            <a:r>
              <a:rPr lang="en-US" sz="1200" dirty="0">
                <a:solidFill>
                  <a:schemeClr val="tx1"/>
                </a:solidFill>
                <a:latin typeface="Corbel" panose="020B0503020204020204" pitchFamily="34" charset="0"/>
                <a:cs typeface="Calibri" panose="020F0502020204030204" pitchFamily="34" charset="0"/>
              </a:rPr>
              <a:t>t2.micro </a:t>
            </a:r>
          </a:p>
          <a:p>
            <a:pPr>
              <a:spcAft>
                <a:spcPts val="300"/>
              </a:spcAft>
            </a:pPr>
            <a:r>
              <a:rPr lang="en-US" sz="1200" dirty="0">
                <a:solidFill>
                  <a:schemeClr val="tx1"/>
                </a:solidFill>
                <a:latin typeface="Corbel" panose="020B0503020204020204" pitchFamily="34" charset="0"/>
                <a:cs typeface="Calibri" panose="020F0502020204030204" pitchFamily="34" charset="0"/>
              </a:rPr>
              <a:t>10.10.10.</a:t>
            </a:r>
            <a:r>
              <a:rPr lang="en-US" sz="1200" dirty="0">
                <a:solidFill>
                  <a:schemeClr val="bg1">
                    <a:lumMod val="65000"/>
                  </a:schemeClr>
                </a:solidFill>
                <a:latin typeface="Corbel" panose="020B0503020204020204" pitchFamily="34" charset="0"/>
                <a:cs typeface="Calibri" panose="020F0502020204030204" pitchFamily="34" charset="0"/>
              </a:rPr>
              <a:t>212</a:t>
            </a:r>
          </a:p>
          <a:p>
            <a:pPr>
              <a:spcAft>
                <a:spcPts val="600"/>
              </a:spcAft>
            </a:pPr>
            <a:r>
              <a:rPr lang="en-US" sz="1200" dirty="0">
                <a:solidFill>
                  <a:schemeClr val="tx1"/>
                </a:solidFill>
                <a:latin typeface="Corbel" panose="020B0503020204020204" pitchFamily="34" charset="0"/>
                <a:cs typeface="Calibri" panose="020F0502020204030204" pitchFamily="34" charset="0"/>
              </a:rPr>
              <a:t>SG: </a:t>
            </a:r>
            <a:r>
              <a:rPr lang="en-US" sz="1200" dirty="0" err="1">
                <a:solidFill>
                  <a:schemeClr val="tx1"/>
                </a:solidFill>
                <a:latin typeface="Corbel" panose="020B0503020204020204" pitchFamily="34" charset="0"/>
                <a:cs typeface="Calibri" panose="020F0502020204030204" pitchFamily="34" charset="0"/>
              </a:rPr>
              <a:t>sgStrongSwan</a:t>
            </a:r>
            <a:endParaRPr lang="en-US" sz="1200" dirty="0">
              <a:solidFill>
                <a:schemeClr val="tx1"/>
              </a:solidFill>
              <a:latin typeface="Corbel" panose="020B0503020204020204" pitchFamily="34" charset="0"/>
              <a:cs typeface="Calibri" panose="020F0502020204030204" pitchFamily="34" charset="0"/>
            </a:endParaRPr>
          </a:p>
          <a:p>
            <a:pPr>
              <a:spcAft>
                <a:spcPts val="300"/>
              </a:spcAft>
            </a:pPr>
            <a:r>
              <a:rPr lang="en-US" sz="1200" dirty="0">
                <a:solidFill>
                  <a:schemeClr val="tx1"/>
                </a:solidFill>
                <a:latin typeface="Corbel" panose="020B0503020204020204" pitchFamily="34" charset="0"/>
                <a:cs typeface="Calibri" panose="020F0502020204030204" pitchFamily="34" charset="0"/>
              </a:rPr>
              <a:t>IP forwarding enabled</a:t>
            </a:r>
          </a:p>
          <a:p>
            <a:r>
              <a:rPr lang="en-US" sz="1200" dirty="0">
                <a:solidFill>
                  <a:schemeClr val="tx1"/>
                </a:solidFill>
                <a:latin typeface="Corbel" panose="020B0503020204020204" pitchFamily="34" charset="0"/>
                <a:cs typeface="Calibri" panose="020F0502020204030204" pitchFamily="34" charset="0"/>
              </a:rPr>
              <a:t>Source/Destination </a:t>
            </a:r>
            <a:br>
              <a:rPr lang="en-US" sz="1200" dirty="0">
                <a:solidFill>
                  <a:schemeClr val="tx1"/>
                </a:solidFill>
                <a:latin typeface="Corbel" panose="020B0503020204020204" pitchFamily="34" charset="0"/>
                <a:cs typeface="Calibri" panose="020F0502020204030204" pitchFamily="34" charset="0"/>
              </a:rPr>
            </a:br>
            <a:r>
              <a:rPr lang="en-US" sz="1200" dirty="0">
                <a:solidFill>
                  <a:schemeClr val="tx1"/>
                </a:solidFill>
                <a:latin typeface="Corbel" panose="020B0503020204020204" pitchFamily="34" charset="0"/>
                <a:cs typeface="Calibri" panose="020F0502020204030204" pitchFamily="34" charset="0"/>
              </a:rPr>
              <a:t>check disabled</a:t>
            </a:r>
          </a:p>
        </p:txBody>
      </p:sp>
      <p:pic>
        <p:nvPicPr>
          <p:cNvPr id="47" name="Picture 46">
            <a:extLst>
              <a:ext uri="{FF2B5EF4-FFF2-40B4-BE49-F238E27FC236}">
                <a16:creationId xmlns:a16="http://schemas.microsoft.com/office/drawing/2014/main" id="{FFA0FA5D-E448-AA45-A689-D768CAB08648}"/>
              </a:ext>
            </a:extLst>
          </p:cNvPr>
          <p:cNvPicPr>
            <a:picLocks noChangeAspect="1"/>
          </p:cNvPicPr>
          <p:nvPr/>
        </p:nvPicPr>
        <p:blipFill>
          <a:blip r:embed="rId4"/>
          <a:stretch>
            <a:fillRect/>
          </a:stretch>
        </p:blipFill>
        <p:spPr>
          <a:xfrm>
            <a:off x="3594174" y="3215581"/>
            <a:ext cx="562292" cy="562292"/>
          </a:xfrm>
          <a:prstGeom prst="rect">
            <a:avLst/>
          </a:prstGeom>
        </p:spPr>
      </p:pic>
      <p:sp>
        <p:nvSpPr>
          <p:cNvPr id="126" name="Rounded Rectangle 125">
            <a:extLst>
              <a:ext uri="{FF2B5EF4-FFF2-40B4-BE49-F238E27FC236}">
                <a16:creationId xmlns:a16="http://schemas.microsoft.com/office/drawing/2014/main" id="{D3F7E840-13B6-C64A-B8AA-3DB71EC2468F}"/>
              </a:ext>
            </a:extLst>
          </p:cNvPr>
          <p:cNvSpPr/>
          <p:nvPr/>
        </p:nvSpPr>
        <p:spPr>
          <a:xfrm rot="16200000">
            <a:off x="3647370" y="3699466"/>
            <a:ext cx="1665269" cy="361854"/>
          </a:xfrm>
          <a:prstGeom prst="roundRect">
            <a:avLst>
              <a:gd name="adj" fmla="val 44206"/>
            </a:avLst>
          </a:prstGeom>
          <a:solidFill>
            <a:schemeClr val="bg1"/>
          </a:solidFill>
          <a:ln>
            <a:solidFill>
              <a:srgbClr val="FF980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Corbel" panose="020B0503020204020204" pitchFamily="34" charset="0"/>
              </a:rPr>
              <a:t>x.x.x.x</a:t>
            </a:r>
            <a:r>
              <a:rPr lang="en-US" sz="1400" dirty="0">
                <a:solidFill>
                  <a:schemeClr val="tx1"/>
                </a:solidFill>
                <a:latin typeface="Corbel" panose="020B0503020204020204" pitchFamily="34" charset="0"/>
              </a:rPr>
              <a:t>  (Elastic IP)</a:t>
            </a:r>
          </a:p>
        </p:txBody>
      </p:sp>
      <p:cxnSp>
        <p:nvCxnSpPr>
          <p:cNvPr id="132" name="Straight Connector 131">
            <a:extLst>
              <a:ext uri="{FF2B5EF4-FFF2-40B4-BE49-F238E27FC236}">
                <a16:creationId xmlns:a16="http://schemas.microsoft.com/office/drawing/2014/main" id="{D1F7EF1E-D499-7746-9851-161F9F62B20C}"/>
              </a:ext>
            </a:extLst>
          </p:cNvPr>
          <p:cNvCxnSpPr>
            <a:cxnSpLocks/>
          </p:cNvCxnSpPr>
          <p:nvPr/>
        </p:nvCxnSpPr>
        <p:spPr>
          <a:xfrm>
            <a:off x="1907466" y="1901055"/>
            <a:ext cx="3108960" cy="0"/>
          </a:xfrm>
          <a:prstGeom prst="line">
            <a:avLst/>
          </a:prstGeom>
          <a:ln w="19050">
            <a:solidFill>
              <a:srgbClr val="FF980B"/>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E6C63CA2-3DF6-C045-B7C4-FDEDEB3DFC96}"/>
              </a:ext>
            </a:extLst>
          </p:cNvPr>
          <p:cNvGrpSpPr/>
          <p:nvPr/>
        </p:nvGrpSpPr>
        <p:grpSpPr>
          <a:xfrm>
            <a:off x="6926877" y="1078263"/>
            <a:ext cx="4213563" cy="1500395"/>
            <a:chOff x="3867665" y="1045848"/>
            <a:chExt cx="4213563" cy="1500395"/>
          </a:xfrm>
        </p:grpSpPr>
        <p:sp>
          <p:nvSpPr>
            <p:cNvPr id="141" name="Rounded Rectangle 140">
              <a:extLst>
                <a:ext uri="{FF2B5EF4-FFF2-40B4-BE49-F238E27FC236}">
                  <a16:creationId xmlns:a16="http://schemas.microsoft.com/office/drawing/2014/main" id="{4F356ACB-159F-5442-90C5-07A71488D997}"/>
                </a:ext>
              </a:extLst>
            </p:cNvPr>
            <p:cNvSpPr/>
            <p:nvPr/>
          </p:nvSpPr>
          <p:spPr>
            <a:xfrm>
              <a:off x="3867665" y="1045848"/>
              <a:ext cx="4213563" cy="1500395"/>
            </a:xfrm>
            <a:prstGeom prst="roundRect">
              <a:avLst>
                <a:gd name="adj" fmla="val 5129"/>
              </a:avLst>
            </a:prstGeom>
            <a:noFill/>
            <a:ln w="25400">
              <a:solidFill>
                <a:schemeClr val="tx2">
                  <a:lumMod val="50000"/>
                  <a:lumOff val="50000"/>
                </a:schemeClr>
              </a:solidFill>
              <a:prstDash val="dash"/>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endParaRPr lang="en-US" sz="1200" i="1">
                <a:solidFill>
                  <a:schemeClr val="tx1"/>
                </a:solidFill>
                <a:latin typeface="Corbel" panose="020B0503020204020204" pitchFamily="34" charset="0"/>
                <a:cs typeface="Calibri" panose="020F0502020204030204" pitchFamily="34" charset="0"/>
              </a:endParaRPr>
            </a:p>
          </p:txBody>
        </p:sp>
        <p:sp>
          <p:nvSpPr>
            <p:cNvPr id="142" name="Rectangle 141">
              <a:extLst>
                <a:ext uri="{FF2B5EF4-FFF2-40B4-BE49-F238E27FC236}">
                  <a16:creationId xmlns:a16="http://schemas.microsoft.com/office/drawing/2014/main" id="{9939192D-FBE3-D843-A954-E72A8F11D9B1}"/>
                </a:ext>
              </a:extLst>
            </p:cNvPr>
            <p:cNvSpPr/>
            <p:nvPr/>
          </p:nvSpPr>
          <p:spPr>
            <a:xfrm>
              <a:off x="3927961" y="1105564"/>
              <a:ext cx="3670317" cy="307777"/>
            </a:xfrm>
            <a:prstGeom prst="rect">
              <a:avLst/>
            </a:prstGeom>
          </p:spPr>
          <p:txBody>
            <a:bodyPr wrap="square">
              <a:spAutoFit/>
            </a:bodyPr>
            <a:lstStyle/>
            <a:p>
              <a:r>
                <a:rPr lang="en-US" sz="1400" b="1" dirty="0">
                  <a:latin typeface="Corbel" panose="020B0503020204020204" pitchFamily="34" charset="0"/>
                  <a:cs typeface="Calibri" panose="020F0502020204030204" pitchFamily="34" charset="0"/>
                </a:rPr>
                <a:t>Subnet:</a:t>
              </a:r>
              <a:r>
                <a:rPr lang="en-US" sz="1400" dirty="0">
                  <a:latin typeface="Corbel" panose="020B0503020204020204" pitchFamily="34" charset="0"/>
                  <a:cs typeface="Calibri" panose="020F0502020204030204" pitchFamily="34" charset="0"/>
                </a:rPr>
                <a:t> </a:t>
              </a:r>
              <a:r>
                <a:rPr lang="en-US" sz="1400" dirty="0" err="1">
                  <a:latin typeface="Corbel" panose="020B0503020204020204" pitchFamily="34" charset="0"/>
                  <a:cs typeface="Calibri" panose="020F0502020204030204" pitchFamily="34" charset="0"/>
                </a:rPr>
                <a:t>snGlobalDataFabric</a:t>
              </a:r>
              <a:r>
                <a:rPr lang="en-US" sz="1400" dirty="0">
                  <a:latin typeface="Corbel" panose="020B0503020204020204" pitchFamily="34" charset="0"/>
                  <a:cs typeface="Calibri" panose="020F0502020204030204" pitchFamily="34" charset="0"/>
                </a:rPr>
                <a:t> (10.11.11.0/24)</a:t>
              </a:r>
            </a:p>
          </p:txBody>
        </p:sp>
      </p:grpSp>
      <p:grpSp>
        <p:nvGrpSpPr>
          <p:cNvPr id="156" name="Group 155">
            <a:extLst>
              <a:ext uri="{FF2B5EF4-FFF2-40B4-BE49-F238E27FC236}">
                <a16:creationId xmlns:a16="http://schemas.microsoft.com/office/drawing/2014/main" id="{A76DA1FF-3802-6542-B821-424066E6C33C}"/>
              </a:ext>
            </a:extLst>
          </p:cNvPr>
          <p:cNvGrpSpPr/>
          <p:nvPr/>
        </p:nvGrpSpPr>
        <p:grpSpPr>
          <a:xfrm>
            <a:off x="3986117" y="1121277"/>
            <a:ext cx="920386" cy="663927"/>
            <a:chOff x="3091702" y="1207326"/>
            <a:chExt cx="920386" cy="663927"/>
          </a:xfrm>
        </p:grpSpPr>
        <p:sp>
          <p:nvSpPr>
            <p:cNvPr id="155" name="Oval 154">
              <a:extLst>
                <a:ext uri="{FF2B5EF4-FFF2-40B4-BE49-F238E27FC236}">
                  <a16:creationId xmlns:a16="http://schemas.microsoft.com/office/drawing/2014/main" id="{58246ADB-382A-934C-9AA1-8C774CC2E33E}"/>
                </a:ext>
              </a:extLst>
            </p:cNvPr>
            <p:cNvSpPr/>
            <p:nvPr/>
          </p:nvSpPr>
          <p:spPr>
            <a:xfrm>
              <a:off x="3091702" y="1207326"/>
              <a:ext cx="920386" cy="663927"/>
            </a:xfrm>
            <a:prstGeom prst="ellipse">
              <a:avLst/>
            </a:prstGeom>
            <a:solidFill>
              <a:schemeClr val="bg1"/>
            </a:solidFill>
            <a:ln>
              <a:solidFill>
                <a:srgbClr val="FF98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8C33E90-84A4-CD40-AFDF-BA93F946642D}"/>
                </a:ext>
              </a:extLst>
            </p:cNvPr>
            <p:cNvPicPr>
              <a:picLocks noChangeAspect="1"/>
            </p:cNvPicPr>
            <p:nvPr/>
          </p:nvPicPr>
          <p:blipFill rotWithShape="1">
            <a:blip r:embed="rId5"/>
            <a:srcRect l="21845" t="26736" r="21774"/>
            <a:stretch/>
          </p:blipFill>
          <p:spPr>
            <a:xfrm>
              <a:off x="3231332" y="1373714"/>
              <a:ext cx="642065" cy="429087"/>
            </a:xfrm>
            <a:prstGeom prst="rect">
              <a:avLst/>
            </a:prstGeom>
          </p:spPr>
        </p:pic>
      </p:grpSp>
      <p:cxnSp>
        <p:nvCxnSpPr>
          <p:cNvPr id="170" name="Elbow Connector 169">
            <a:extLst>
              <a:ext uri="{FF2B5EF4-FFF2-40B4-BE49-F238E27FC236}">
                <a16:creationId xmlns:a16="http://schemas.microsoft.com/office/drawing/2014/main" id="{F4B6243E-F663-0140-8E41-B0E506140B1D}"/>
              </a:ext>
            </a:extLst>
          </p:cNvPr>
          <p:cNvCxnSpPr>
            <a:stCxn id="172" idx="2"/>
            <a:endCxn id="176" idx="2"/>
          </p:cNvCxnSpPr>
          <p:nvPr/>
        </p:nvCxnSpPr>
        <p:spPr>
          <a:xfrm rot="5400000" flipH="1" flipV="1">
            <a:off x="8758142" y="3085921"/>
            <a:ext cx="191528" cy="3007982"/>
          </a:xfrm>
          <a:prstGeom prst="bentConnector3">
            <a:avLst>
              <a:gd name="adj1" fmla="val -119356"/>
            </a:avLst>
          </a:prstGeom>
          <a:ln w="254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9" name="Rounded Rectangle 178">
            <a:extLst>
              <a:ext uri="{FF2B5EF4-FFF2-40B4-BE49-F238E27FC236}">
                <a16:creationId xmlns:a16="http://schemas.microsoft.com/office/drawing/2014/main" id="{A3163B63-D3BF-1644-A857-732A06128809}"/>
              </a:ext>
            </a:extLst>
          </p:cNvPr>
          <p:cNvSpPr/>
          <p:nvPr/>
        </p:nvSpPr>
        <p:spPr>
          <a:xfrm>
            <a:off x="7082810" y="1484312"/>
            <a:ext cx="3810963" cy="852770"/>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77B5552E-813E-E845-89F0-31429E0D2DB1}"/>
              </a:ext>
            </a:extLst>
          </p:cNvPr>
          <p:cNvSpPr txBox="1"/>
          <p:nvPr/>
        </p:nvSpPr>
        <p:spPr>
          <a:xfrm>
            <a:off x="8800848" y="1541365"/>
            <a:ext cx="2038385" cy="738664"/>
          </a:xfrm>
          <a:prstGeom prst="rect">
            <a:avLst/>
          </a:prstGeom>
          <a:noFill/>
        </p:spPr>
        <p:txBody>
          <a:bodyPr wrap="square" rtlCol="0">
            <a:spAutoFit/>
          </a:bodyPr>
          <a:lstStyle/>
          <a:p>
            <a:r>
              <a:rPr lang="en-US" sz="1400" dirty="0">
                <a:latin typeface="Corbel" panose="020B0503020204020204" pitchFamily="34" charset="0"/>
                <a:cs typeface="Calibri" panose="020F0502020204030204" pitchFamily="34" charset="0"/>
              </a:rPr>
              <a:t>azure1.enterprise.org</a:t>
            </a:r>
          </a:p>
          <a:p>
            <a:r>
              <a:rPr lang="en-US" sz="1400" dirty="0">
                <a:latin typeface="Corbel" panose="020B0503020204020204" pitchFamily="34" charset="0"/>
                <a:cs typeface="Calibri" panose="020F0502020204030204" pitchFamily="34" charset="0"/>
              </a:rPr>
              <a:t>10.11.11.</a:t>
            </a:r>
            <a:r>
              <a:rPr lang="en-US" sz="1400" dirty="0">
                <a:solidFill>
                  <a:schemeClr val="bg1">
                    <a:lumMod val="65000"/>
                  </a:schemeClr>
                </a:solidFill>
                <a:latin typeface="Corbel" panose="020B0503020204020204" pitchFamily="34" charset="0"/>
                <a:cs typeface="Calibri" panose="020F0502020204030204" pitchFamily="34" charset="0"/>
              </a:rPr>
              <a:t>5</a:t>
            </a:r>
            <a:r>
              <a:rPr lang="en-US" sz="1400" dirty="0">
                <a:latin typeface="Corbel" panose="020B0503020204020204" pitchFamily="34" charset="0"/>
                <a:cs typeface="Calibri" panose="020F0502020204030204" pitchFamily="34" charset="0"/>
              </a:rPr>
              <a:t> (*)</a:t>
            </a:r>
          </a:p>
          <a:p>
            <a:r>
              <a:rPr lang="en-US" sz="1400" dirty="0">
                <a:latin typeface="Corbel" panose="020B0503020204020204" pitchFamily="34" charset="0"/>
                <a:cs typeface="Calibri" panose="020F0502020204030204" pitchFamily="34" charset="0"/>
              </a:rPr>
              <a:t>SG: </a:t>
            </a:r>
            <a:r>
              <a:rPr lang="en-US" sz="1400" dirty="0" err="1">
                <a:latin typeface="Corbel" panose="020B0503020204020204" pitchFamily="34" charset="0"/>
                <a:cs typeface="Calibri" panose="020F0502020204030204" pitchFamily="34" charset="0"/>
              </a:rPr>
              <a:t>sgMapRNodes</a:t>
            </a:r>
            <a:endParaRPr lang="en-US" sz="1400" dirty="0">
              <a:latin typeface="Corbel" panose="020B0503020204020204" pitchFamily="34" charset="0"/>
              <a:cs typeface="Calibri" panose="020F0502020204030204" pitchFamily="34" charset="0"/>
            </a:endParaRPr>
          </a:p>
        </p:txBody>
      </p:sp>
      <p:grpSp>
        <p:nvGrpSpPr>
          <p:cNvPr id="194" name="Group 193">
            <a:extLst>
              <a:ext uri="{FF2B5EF4-FFF2-40B4-BE49-F238E27FC236}">
                <a16:creationId xmlns:a16="http://schemas.microsoft.com/office/drawing/2014/main" id="{8C12F0A8-D921-7542-AC1B-A3FFFE91DEA3}"/>
              </a:ext>
            </a:extLst>
          </p:cNvPr>
          <p:cNvGrpSpPr/>
          <p:nvPr/>
        </p:nvGrpSpPr>
        <p:grpSpPr>
          <a:xfrm>
            <a:off x="7170946" y="1776788"/>
            <a:ext cx="677046" cy="400339"/>
            <a:chOff x="7170946" y="2146828"/>
            <a:chExt cx="677046" cy="400339"/>
          </a:xfrm>
        </p:grpSpPr>
        <p:sp>
          <p:nvSpPr>
            <p:cNvPr id="183" name="TextBox 182">
              <a:extLst>
                <a:ext uri="{FF2B5EF4-FFF2-40B4-BE49-F238E27FC236}">
                  <a16:creationId xmlns:a16="http://schemas.microsoft.com/office/drawing/2014/main" id="{45E11ACA-B262-234D-9297-F0ADB3EEC7CB}"/>
                </a:ext>
              </a:extLst>
            </p:cNvPr>
            <p:cNvSpPr txBox="1"/>
            <p:nvPr/>
          </p:nvSpPr>
          <p:spPr>
            <a:xfrm>
              <a:off x="7170946" y="2239390"/>
              <a:ext cx="677046" cy="307777"/>
            </a:xfrm>
            <a:prstGeom prst="rect">
              <a:avLst/>
            </a:prstGeom>
            <a:noFill/>
          </p:spPr>
          <p:txBody>
            <a:bodyPr wrap="square" rtlCol="0">
              <a:spAutoFit/>
            </a:bodyPr>
            <a:lstStyle/>
            <a:p>
              <a:r>
                <a:rPr lang="en-US" sz="1400" b="1" dirty="0">
                  <a:latin typeface="Corbel" panose="020B0503020204020204" pitchFamily="34" charset="0"/>
                  <a:cs typeface="Calibri" panose="020F0502020204030204" pitchFamily="34" charset="0"/>
                </a:rPr>
                <a:t>6.0.1</a:t>
              </a:r>
            </a:p>
          </p:txBody>
        </p:sp>
        <p:pic>
          <p:nvPicPr>
            <p:cNvPr id="184" name="Picture 183">
              <a:extLst>
                <a:ext uri="{FF2B5EF4-FFF2-40B4-BE49-F238E27FC236}">
                  <a16:creationId xmlns:a16="http://schemas.microsoft.com/office/drawing/2014/main" id="{E050C64E-B73E-0E4A-99E0-9C754F9C1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829" y="2146828"/>
              <a:ext cx="513652" cy="110922"/>
            </a:xfrm>
            <a:prstGeom prst="rect">
              <a:avLst/>
            </a:prstGeom>
          </p:spPr>
        </p:pic>
      </p:grpSp>
      <p:sp>
        <p:nvSpPr>
          <p:cNvPr id="188" name="TextBox 187">
            <a:extLst>
              <a:ext uri="{FF2B5EF4-FFF2-40B4-BE49-F238E27FC236}">
                <a16:creationId xmlns:a16="http://schemas.microsoft.com/office/drawing/2014/main" id="{357E20A0-0D2E-EE4F-9D65-76510D73F46B}"/>
              </a:ext>
            </a:extLst>
          </p:cNvPr>
          <p:cNvSpPr txBox="1"/>
          <p:nvPr/>
        </p:nvSpPr>
        <p:spPr>
          <a:xfrm>
            <a:off x="7941031" y="1649087"/>
            <a:ext cx="1054491" cy="523220"/>
          </a:xfrm>
          <a:prstGeom prst="rect">
            <a:avLst/>
          </a:prstGeom>
          <a:noFill/>
        </p:spPr>
        <p:txBody>
          <a:bodyPr wrap="square" rtlCol="0">
            <a:spAutoFit/>
          </a:bodyPr>
          <a:lstStyle/>
          <a:p>
            <a:r>
              <a:rPr lang="en-US" sz="1400" dirty="0">
                <a:latin typeface="Corbel" panose="020B0503020204020204" pitchFamily="34" charset="0"/>
                <a:cs typeface="Calibri" panose="020F0502020204030204" pitchFamily="34" charset="0"/>
              </a:rPr>
              <a:t>RHEL 7.4 </a:t>
            </a:r>
          </a:p>
          <a:p>
            <a:r>
              <a:rPr lang="en-US" sz="1400" dirty="0">
                <a:latin typeface="Corbel" panose="020B0503020204020204" pitchFamily="34" charset="0"/>
                <a:cs typeface="Calibri" panose="020F0502020204030204" pitchFamily="34" charset="0"/>
              </a:rPr>
              <a:t>E4-2s_v3</a:t>
            </a:r>
          </a:p>
        </p:txBody>
      </p:sp>
      <p:grpSp>
        <p:nvGrpSpPr>
          <p:cNvPr id="196" name="Group 195">
            <a:extLst>
              <a:ext uri="{FF2B5EF4-FFF2-40B4-BE49-F238E27FC236}">
                <a16:creationId xmlns:a16="http://schemas.microsoft.com/office/drawing/2014/main" id="{F55AC761-E3B0-9D4A-8C3D-3A20A207DA63}"/>
              </a:ext>
            </a:extLst>
          </p:cNvPr>
          <p:cNvGrpSpPr/>
          <p:nvPr/>
        </p:nvGrpSpPr>
        <p:grpSpPr>
          <a:xfrm>
            <a:off x="7508829" y="4470212"/>
            <a:ext cx="2540964" cy="1091165"/>
            <a:chOff x="7781543" y="4705090"/>
            <a:chExt cx="1973934" cy="1091165"/>
          </a:xfrm>
        </p:grpSpPr>
        <p:sp>
          <p:nvSpPr>
            <p:cNvPr id="192" name="Rounded Rectangle 191">
              <a:extLst>
                <a:ext uri="{FF2B5EF4-FFF2-40B4-BE49-F238E27FC236}">
                  <a16:creationId xmlns:a16="http://schemas.microsoft.com/office/drawing/2014/main" id="{3E4D49F5-7253-3D4E-949C-00813B1E8ADA}"/>
                </a:ext>
              </a:extLst>
            </p:cNvPr>
            <p:cNvSpPr/>
            <p:nvPr/>
          </p:nvSpPr>
          <p:spPr>
            <a:xfrm>
              <a:off x="7781543" y="4705090"/>
              <a:ext cx="1973934" cy="1091165"/>
            </a:xfrm>
            <a:prstGeom prst="roundRect">
              <a:avLst>
                <a:gd name="adj" fmla="val 5129"/>
              </a:avLst>
            </a:prstGeom>
            <a:solidFill>
              <a:schemeClr val="bg1"/>
            </a:solidFill>
            <a:ln>
              <a:solidFill>
                <a:schemeClr val="tx2">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856A50F5-5B10-FA40-A498-53B40D458605}"/>
                </a:ext>
              </a:extLst>
            </p:cNvPr>
            <p:cNvSpPr/>
            <p:nvPr/>
          </p:nvSpPr>
          <p:spPr>
            <a:xfrm>
              <a:off x="7814177" y="4723721"/>
              <a:ext cx="1908666" cy="1007968"/>
            </a:xfrm>
            <a:prstGeom prst="rect">
              <a:avLst/>
            </a:prstGeom>
          </p:spPr>
          <p:txBody>
            <a:bodyPr wrap="square">
              <a:spAutoFit/>
            </a:bodyPr>
            <a:lstStyle/>
            <a:p>
              <a:pPr algn="ctr"/>
              <a:r>
                <a:rPr lang="en-US" sz="1400" b="1" dirty="0">
                  <a:latin typeface="Corbel" panose="020B0503020204020204" pitchFamily="34" charset="0"/>
                  <a:cs typeface="Calibri" panose="020F0502020204030204" pitchFamily="34" charset="0"/>
                </a:rPr>
                <a:t>Connection</a:t>
              </a:r>
            </a:p>
            <a:p>
              <a:pPr algn="ctr">
                <a:spcAft>
                  <a:spcPts val="600"/>
                </a:spcAft>
              </a:pPr>
              <a:r>
                <a:rPr lang="en-US" sz="1400" dirty="0">
                  <a:latin typeface="Corbel" panose="020B0503020204020204" pitchFamily="34" charset="0"/>
                  <a:cs typeface="Calibri" panose="020F0502020204030204" pitchFamily="34" charset="0"/>
                </a:rPr>
                <a:t>“</a:t>
              </a:r>
              <a:r>
                <a:rPr lang="en-US" sz="1400" dirty="0" err="1">
                  <a:latin typeface="Corbel" panose="020B0503020204020204" pitchFamily="34" charset="0"/>
                  <a:cs typeface="Calibri" panose="020F0502020204030204" pitchFamily="34" charset="0"/>
                </a:rPr>
                <a:t>azureVpnGW-awsVpnGW</a:t>
              </a:r>
              <a:r>
                <a:rPr lang="en-US" sz="1400" dirty="0">
                  <a:latin typeface="Corbel" panose="020B0503020204020204" pitchFamily="34" charset="0"/>
                  <a:cs typeface="Calibri" panose="020F0502020204030204" pitchFamily="34" charset="0"/>
                </a:rPr>
                <a:t>”</a:t>
              </a:r>
            </a:p>
            <a:p>
              <a:pPr algn="ctr">
                <a:spcAft>
                  <a:spcPts val="300"/>
                </a:spcAft>
              </a:pPr>
              <a:r>
                <a:rPr lang="en-US" sz="1200" dirty="0">
                  <a:latin typeface="Corbel" panose="020B0503020204020204" pitchFamily="34" charset="0"/>
                  <a:cs typeface="Calibri" panose="020F0502020204030204" pitchFamily="34" charset="0"/>
                </a:rPr>
                <a:t>Site-to-Site (IPsec)</a:t>
              </a:r>
              <a:endParaRPr lang="en-US" sz="1400" dirty="0">
                <a:latin typeface="Corbel" panose="020B0503020204020204" pitchFamily="34" charset="0"/>
                <a:cs typeface="Calibri" panose="020F0502020204030204" pitchFamily="34" charset="0"/>
              </a:endParaRPr>
            </a:p>
            <a:p>
              <a:pPr algn="ctr"/>
              <a:r>
                <a:rPr lang="en-US" sz="1200" dirty="0">
                  <a:latin typeface="Corbel" panose="020B0503020204020204" pitchFamily="34" charset="0"/>
                  <a:cs typeface="Calibri" panose="020F0502020204030204" pitchFamily="34" charset="0"/>
                </a:rPr>
                <a:t>Shared Key: fabricTest123</a:t>
              </a:r>
              <a:r>
                <a:rPr lang="en-US" sz="1200" dirty="0">
                  <a:solidFill>
                    <a:srgbClr val="FF980B"/>
                  </a:solidFill>
                  <a:latin typeface="Corbel" panose="020B0503020204020204" pitchFamily="34" charset="0"/>
                  <a:cs typeface="Calibri" panose="020F0502020204030204" pitchFamily="34" charset="0"/>
                </a:rPr>
                <a:t> </a:t>
              </a:r>
            </a:p>
          </p:txBody>
        </p:sp>
      </p:grpSp>
      <p:grpSp>
        <p:nvGrpSpPr>
          <p:cNvPr id="169" name="Group 168">
            <a:extLst>
              <a:ext uri="{FF2B5EF4-FFF2-40B4-BE49-F238E27FC236}">
                <a16:creationId xmlns:a16="http://schemas.microsoft.com/office/drawing/2014/main" id="{EC6C5B83-A6EA-A14E-AFFC-E95826E5FE1D}"/>
              </a:ext>
            </a:extLst>
          </p:cNvPr>
          <p:cNvGrpSpPr/>
          <p:nvPr/>
        </p:nvGrpSpPr>
        <p:grpSpPr>
          <a:xfrm>
            <a:off x="6539731" y="2920190"/>
            <a:ext cx="1620368" cy="1765486"/>
            <a:chOff x="6771636" y="5582046"/>
            <a:chExt cx="1620368" cy="1765486"/>
          </a:xfrm>
        </p:grpSpPr>
        <p:sp>
          <p:nvSpPr>
            <p:cNvPr id="172" name="Rounded Rectangle 171">
              <a:extLst>
                <a:ext uri="{FF2B5EF4-FFF2-40B4-BE49-F238E27FC236}">
                  <a16:creationId xmlns:a16="http://schemas.microsoft.com/office/drawing/2014/main" id="{84C85EA3-150D-724D-A10C-A1BFE328233D}"/>
                </a:ext>
              </a:extLst>
            </p:cNvPr>
            <p:cNvSpPr/>
            <p:nvPr/>
          </p:nvSpPr>
          <p:spPr>
            <a:xfrm>
              <a:off x="6771636" y="5582046"/>
              <a:ext cx="1620368" cy="1765486"/>
            </a:xfrm>
            <a:prstGeom prst="roundRect">
              <a:avLst>
                <a:gd name="adj" fmla="val 5129"/>
              </a:avLst>
            </a:prstGeom>
            <a:solidFill>
              <a:schemeClr val="bg1"/>
            </a:solidFill>
            <a:ln>
              <a:solidFill>
                <a:schemeClr val="tx2">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CEF7B778-EC94-D747-9DC3-3ACDED46B035}"/>
                </a:ext>
              </a:extLst>
            </p:cNvPr>
            <p:cNvSpPr/>
            <p:nvPr/>
          </p:nvSpPr>
          <p:spPr>
            <a:xfrm>
              <a:off x="6854869" y="5695348"/>
              <a:ext cx="1434041" cy="1538883"/>
            </a:xfrm>
            <a:prstGeom prst="rect">
              <a:avLst/>
            </a:prstGeom>
          </p:spPr>
          <p:txBody>
            <a:bodyPr wrap="square">
              <a:spAutoFit/>
            </a:bodyPr>
            <a:lstStyle/>
            <a:p>
              <a:pPr algn="ctr"/>
              <a:r>
                <a:rPr lang="en-US" sz="1400" b="1" dirty="0">
                  <a:latin typeface="Corbel" panose="020B0503020204020204" pitchFamily="34" charset="0"/>
                  <a:cs typeface="Calibri" panose="020F0502020204030204" pitchFamily="34" charset="0"/>
                </a:rPr>
                <a:t>Local Gateway</a:t>
              </a:r>
            </a:p>
            <a:p>
              <a:pPr algn="ctr">
                <a:spcAft>
                  <a:spcPts val="600"/>
                </a:spcAft>
              </a:pPr>
              <a:r>
                <a:rPr lang="en-US" sz="1400" dirty="0">
                  <a:latin typeface="Corbel" panose="020B0503020204020204" pitchFamily="34" charset="0"/>
                  <a:cs typeface="Calibri" panose="020F0502020204030204" pitchFamily="34" charset="0"/>
                </a:rPr>
                <a:t>“</a:t>
              </a:r>
              <a:r>
                <a:rPr lang="en-US" sz="1400" dirty="0" err="1">
                  <a:latin typeface="Corbel" panose="020B0503020204020204" pitchFamily="34" charset="0"/>
                  <a:cs typeface="Calibri" panose="020F0502020204030204" pitchFamily="34" charset="0"/>
                </a:rPr>
                <a:t>awsVpnGW</a:t>
              </a:r>
              <a:r>
                <a:rPr lang="en-US" sz="1400" dirty="0">
                  <a:latin typeface="Corbel" panose="020B0503020204020204" pitchFamily="34" charset="0"/>
                  <a:cs typeface="Calibri" panose="020F0502020204030204" pitchFamily="34" charset="0"/>
                </a:rPr>
                <a:t>”</a:t>
              </a:r>
            </a:p>
            <a:p>
              <a:pPr algn="ctr"/>
              <a:r>
                <a:rPr lang="en-US" sz="1400" dirty="0">
                  <a:latin typeface="Corbel" panose="020B0503020204020204" pitchFamily="34" charset="0"/>
                  <a:cs typeface="Calibri" panose="020F0502020204030204" pitchFamily="34" charset="0"/>
                </a:rPr>
                <a:t>IP Address:</a:t>
              </a:r>
            </a:p>
            <a:p>
              <a:pPr algn="ctr">
                <a:spcAft>
                  <a:spcPts val="600"/>
                </a:spcAft>
              </a:pPr>
              <a:r>
                <a:rPr lang="en-US" sz="1400" dirty="0">
                  <a:solidFill>
                    <a:srgbClr val="FF980B"/>
                  </a:solidFill>
                  <a:latin typeface="Corbel" panose="020B0503020204020204" pitchFamily="34" charset="0"/>
                  <a:cs typeface="Calibri" panose="020F0502020204030204" pitchFamily="34" charset="0"/>
                </a:rPr>
                <a:t>strongSwan IP</a:t>
              </a:r>
            </a:p>
            <a:p>
              <a:pPr algn="ctr"/>
              <a:r>
                <a:rPr lang="en-US" sz="1400" dirty="0">
                  <a:latin typeface="Corbel" panose="020B0503020204020204" pitchFamily="34" charset="0"/>
                  <a:cs typeface="Calibri" panose="020F0502020204030204" pitchFamily="34" charset="0"/>
                </a:rPr>
                <a:t>Address Space:</a:t>
              </a:r>
            </a:p>
            <a:p>
              <a:pPr algn="ctr"/>
              <a:r>
                <a:rPr lang="en-US" sz="1400" dirty="0">
                  <a:solidFill>
                    <a:srgbClr val="FF980B"/>
                  </a:solidFill>
                  <a:latin typeface="Corbel" panose="020B0503020204020204" pitchFamily="34" charset="0"/>
                  <a:cs typeface="Calibri" panose="020F0502020204030204" pitchFamily="34" charset="0"/>
                </a:rPr>
                <a:t>10.10.10.0/24 </a:t>
              </a:r>
            </a:p>
          </p:txBody>
        </p:sp>
      </p:grpSp>
      <p:grpSp>
        <p:nvGrpSpPr>
          <p:cNvPr id="168" name="Group 167">
            <a:extLst>
              <a:ext uri="{FF2B5EF4-FFF2-40B4-BE49-F238E27FC236}">
                <a16:creationId xmlns:a16="http://schemas.microsoft.com/office/drawing/2014/main" id="{3B6E864A-A98D-B84C-80C5-E558A10F2386}"/>
              </a:ext>
            </a:extLst>
          </p:cNvPr>
          <p:cNvGrpSpPr/>
          <p:nvPr/>
        </p:nvGrpSpPr>
        <p:grpSpPr>
          <a:xfrm>
            <a:off x="9291595" y="2970298"/>
            <a:ext cx="1876486" cy="1665269"/>
            <a:chOff x="6081995" y="2326331"/>
            <a:chExt cx="1876486" cy="1665269"/>
          </a:xfrm>
        </p:grpSpPr>
        <p:grpSp>
          <p:nvGrpSpPr>
            <p:cNvPr id="174" name="Group 173">
              <a:extLst>
                <a:ext uri="{FF2B5EF4-FFF2-40B4-BE49-F238E27FC236}">
                  <a16:creationId xmlns:a16="http://schemas.microsoft.com/office/drawing/2014/main" id="{86351987-7965-FA4C-8918-950CAA2FE474}"/>
                </a:ext>
              </a:extLst>
            </p:cNvPr>
            <p:cNvGrpSpPr/>
            <p:nvPr/>
          </p:nvGrpSpPr>
          <p:grpSpPr>
            <a:xfrm>
              <a:off x="6338113" y="2467754"/>
              <a:ext cx="1620368" cy="1382427"/>
              <a:chOff x="4397006" y="1468781"/>
              <a:chExt cx="1620368" cy="1382427"/>
            </a:xfrm>
          </p:grpSpPr>
          <p:sp>
            <p:nvSpPr>
              <p:cNvPr id="176" name="Rounded Rectangle 175">
                <a:extLst>
                  <a:ext uri="{FF2B5EF4-FFF2-40B4-BE49-F238E27FC236}">
                    <a16:creationId xmlns:a16="http://schemas.microsoft.com/office/drawing/2014/main" id="{5038B404-9064-BC42-94AC-15B303246310}"/>
                  </a:ext>
                </a:extLst>
              </p:cNvPr>
              <p:cNvSpPr/>
              <p:nvPr/>
            </p:nvSpPr>
            <p:spPr>
              <a:xfrm>
                <a:off x="4397006" y="1468781"/>
                <a:ext cx="1620368" cy="1382427"/>
              </a:xfrm>
              <a:prstGeom prst="roundRect">
                <a:avLst>
                  <a:gd name="adj" fmla="val 5129"/>
                </a:avLst>
              </a:prstGeom>
              <a:solidFill>
                <a:schemeClr val="bg1"/>
              </a:solidFill>
              <a:ln>
                <a:solidFill>
                  <a:schemeClr val="tx2">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1DDCA722-6EA3-4340-AA68-ADDC8028293A}"/>
                  </a:ext>
                </a:extLst>
              </p:cNvPr>
              <p:cNvSpPr/>
              <p:nvPr/>
            </p:nvSpPr>
            <p:spPr>
              <a:xfrm>
                <a:off x="4542803" y="1659709"/>
                <a:ext cx="1434041" cy="1031051"/>
              </a:xfrm>
              <a:prstGeom prst="rect">
                <a:avLst/>
              </a:prstGeom>
            </p:spPr>
            <p:txBody>
              <a:bodyPr wrap="square" lIns="0" rIns="0">
                <a:spAutoFit/>
              </a:bodyPr>
              <a:lstStyle/>
              <a:p>
                <a:pPr algn="ctr"/>
                <a:r>
                  <a:rPr lang="en-US" sz="1400" b="1" dirty="0">
                    <a:latin typeface="Corbel" panose="020B0503020204020204" pitchFamily="34" charset="0"/>
                    <a:cs typeface="Calibri" panose="020F0502020204030204" pitchFamily="34" charset="0"/>
                  </a:rPr>
                  <a:t>VPN Gateway</a:t>
                </a:r>
              </a:p>
              <a:p>
                <a:pPr algn="ctr">
                  <a:spcAft>
                    <a:spcPts val="600"/>
                  </a:spcAft>
                </a:pPr>
                <a:r>
                  <a:rPr lang="en-US" sz="1400" dirty="0">
                    <a:latin typeface="Corbel" panose="020B0503020204020204" pitchFamily="34" charset="0"/>
                    <a:cs typeface="Calibri" panose="020F0502020204030204" pitchFamily="34" charset="0"/>
                  </a:rPr>
                  <a:t>“</a:t>
                </a:r>
                <a:r>
                  <a:rPr lang="en-US" sz="1400" dirty="0" err="1">
                    <a:latin typeface="Corbel" panose="020B0503020204020204" pitchFamily="34" charset="0"/>
                    <a:cs typeface="Calibri" panose="020F0502020204030204" pitchFamily="34" charset="0"/>
                  </a:rPr>
                  <a:t>azureVpnGW</a:t>
                </a:r>
                <a:r>
                  <a:rPr lang="en-US" sz="1400" dirty="0">
                    <a:latin typeface="Corbel" panose="020B0503020204020204" pitchFamily="34" charset="0"/>
                    <a:cs typeface="Calibri" panose="020F0502020204030204" pitchFamily="34" charset="0"/>
                  </a:rPr>
                  <a:t>”</a:t>
                </a:r>
              </a:p>
              <a:p>
                <a:pPr algn="ctr"/>
                <a:r>
                  <a:rPr lang="en-US" sz="1400" dirty="0">
                    <a:latin typeface="Corbel" panose="020B0503020204020204" pitchFamily="34" charset="0"/>
                    <a:cs typeface="Calibri" panose="020F0502020204030204" pitchFamily="34" charset="0"/>
                  </a:rPr>
                  <a:t>Gateway Subnet:</a:t>
                </a:r>
              </a:p>
              <a:p>
                <a:pPr algn="ctr"/>
                <a:r>
                  <a:rPr lang="en-US" sz="1400" dirty="0">
                    <a:latin typeface="Corbel" panose="020B0503020204020204" pitchFamily="34" charset="0"/>
                    <a:cs typeface="Calibri" panose="020F0502020204030204" pitchFamily="34" charset="0"/>
                  </a:rPr>
                  <a:t>10.11.0.0/24 </a:t>
                </a:r>
              </a:p>
            </p:txBody>
          </p:sp>
        </p:grpSp>
        <p:sp>
          <p:nvSpPr>
            <p:cNvPr id="175" name="Rounded Rectangle 174">
              <a:extLst>
                <a:ext uri="{FF2B5EF4-FFF2-40B4-BE49-F238E27FC236}">
                  <a16:creationId xmlns:a16="http://schemas.microsoft.com/office/drawing/2014/main" id="{7CA6BA9A-1186-8D43-BF73-8D1953B8F1AE}"/>
                </a:ext>
              </a:extLst>
            </p:cNvPr>
            <p:cNvSpPr/>
            <p:nvPr/>
          </p:nvSpPr>
          <p:spPr>
            <a:xfrm rot="16200000">
              <a:off x="5430287" y="2978039"/>
              <a:ext cx="1665269" cy="361854"/>
            </a:xfrm>
            <a:prstGeom prst="roundRect">
              <a:avLst>
                <a:gd name="adj" fmla="val 41601"/>
              </a:avLst>
            </a:prstGeom>
            <a:solidFill>
              <a:schemeClr val="bg1"/>
            </a:solidFill>
            <a:ln>
              <a:solidFill>
                <a:schemeClr val="tx2">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Corbel" panose="020B0503020204020204" pitchFamily="34" charset="0"/>
                </a:rPr>
                <a:t>y.y.y.y</a:t>
              </a:r>
              <a:r>
                <a:rPr lang="en-US" sz="1400" dirty="0">
                  <a:solidFill>
                    <a:schemeClr val="tx1"/>
                  </a:solidFill>
                  <a:latin typeface="Corbel" panose="020B0503020204020204" pitchFamily="34" charset="0"/>
                </a:rPr>
                <a:t> (Public IP)</a:t>
              </a:r>
            </a:p>
          </p:txBody>
        </p:sp>
      </p:grpSp>
      <p:grpSp>
        <p:nvGrpSpPr>
          <p:cNvPr id="208" name="Group 207">
            <a:extLst>
              <a:ext uri="{FF2B5EF4-FFF2-40B4-BE49-F238E27FC236}">
                <a16:creationId xmlns:a16="http://schemas.microsoft.com/office/drawing/2014/main" id="{1493E484-F591-2F4B-95C2-2C6281FACBA4}"/>
              </a:ext>
            </a:extLst>
          </p:cNvPr>
          <p:cNvGrpSpPr/>
          <p:nvPr/>
        </p:nvGrpSpPr>
        <p:grpSpPr>
          <a:xfrm>
            <a:off x="10379358" y="5125374"/>
            <a:ext cx="1158519" cy="530906"/>
            <a:chOff x="10448990" y="679818"/>
            <a:chExt cx="1158519" cy="530906"/>
          </a:xfrm>
        </p:grpSpPr>
        <p:sp>
          <p:nvSpPr>
            <p:cNvPr id="207" name="Round Diagonal Corner Rectangle 206">
              <a:extLst>
                <a:ext uri="{FF2B5EF4-FFF2-40B4-BE49-F238E27FC236}">
                  <a16:creationId xmlns:a16="http://schemas.microsoft.com/office/drawing/2014/main" id="{C20FBB3A-C964-0049-9CDD-BB29ABD66126}"/>
                </a:ext>
              </a:extLst>
            </p:cNvPr>
            <p:cNvSpPr/>
            <p:nvPr/>
          </p:nvSpPr>
          <p:spPr>
            <a:xfrm>
              <a:off x="10448990" y="747657"/>
              <a:ext cx="1158519" cy="408855"/>
            </a:xfrm>
            <a:prstGeom prst="round2DiagRect">
              <a:avLst>
                <a:gd name="adj1" fmla="val 50000"/>
                <a:gd name="adj2" fmla="val 0"/>
              </a:avLst>
            </a:prstGeom>
            <a:solidFill>
              <a:schemeClr val="bg1"/>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endParaRPr>
            </a:p>
          </p:txBody>
        </p:sp>
        <p:pic>
          <p:nvPicPr>
            <p:cNvPr id="10" name="Picture 9">
              <a:extLst>
                <a:ext uri="{FF2B5EF4-FFF2-40B4-BE49-F238E27FC236}">
                  <a16:creationId xmlns:a16="http://schemas.microsoft.com/office/drawing/2014/main" id="{0F9ECA03-3D97-5C41-8D81-CDCF04E0DF74}"/>
                </a:ext>
              </a:extLst>
            </p:cNvPr>
            <p:cNvPicPr>
              <a:picLocks noChangeAspect="1"/>
            </p:cNvPicPr>
            <p:nvPr/>
          </p:nvPicPr>
          <p:blipFill>
            <a:blip r:embed="rId6"/>
            <a:stretch>
              <a:fillRect/>
            </a:stretch>
          </p:blipFill>
          <p:spPr>
            <a:xfrm>
              <a:off x="10497900" y="679818"/>
              <a:ext cx="1061811" cy="530906"/>
            </a:xfrm>
            <a:prstGeom prst="rect">
              <a:avLst/>
            </a:prstGeom>
          </p:spPr>
        </p:pic>
      </p:grpSp>
      <p:graphicFrame>
        <p:nvGraphicFramePr>
          <p:cNvPr id="224" name="Table 223">
            <a:extLst>
              <a:ext uri="{FF2B5EF4-FFF2-40B4-BE49-F238E27FC236}">
                <a16:creationId xmlns:a16="http://schemas.microsoft.com/office/drawing/2014/main" id="{A7D7D552-57E0-4743-A8D0-58E8FEAFE66D}"/>
              </a:ext>
            </a:extLst>
          </p:cNvPr>
          <p:cNvGraphicFramePr>
            <a:graphicFrameLocks noGrp="1"/>
          </p:cNvGraphicFramePr>
          <p:nvPr>
            <p:extLst>
              <p:ext uri="{D42A27DB-BD31-4B8C-83A1-F6EECF244321}">
                <p14:modId xmlns:p14="http://schemas.microsoft.com/office/powerpoint/2010/main" val="2295475900"/>
              </p:ext>
            </p:extLst>
          </p:nvPr>
        </p:nvGraphicFramePr>
        <p:xfrm>
          <a:off x="828204" y="1790781"/>
          <a:ext cx="3051710" cy="466050"/>
        </p:xfrm>
        <a:graphic>
          <a:graphicData uri="http://schemas.openxmlformats.org/drawingml/2006/table">
            <a:tbl>
              <a:tblPr bandRow="1">
                <a:tableStyleId>{16D9F66E-5EB9-4882-86FB-DCBF35E3C3E4}</a:tableStyleId>
              </a:tblPr>
              <a:tblGrid>
                <a:gridCol w="611713">
                  <a:extLst>
                    <a:ext uri="{9D8B030D-6E8A-4147-A177-3AD203B41FA5}">
                      <a16:colId xmlns:a16="http://schemas.microsoft.com/office/drawing/2014/main" val="996780842"/>
                    </a:ext>
                  </a:extLst>
                </a:gridCol>
                <a:gridCol w="893380">
                  <a:extLst>
                    <a:ext uri="{9D8B030D-6E8A-4147-A177-3AD203B41FA5}">
                      <a16:colId xmlns:a16="http://schemas.microsoft.com/office/drawing/2014/main" val="2212610320"/>
                    </a:ext>
                  </a:extLst>
                </a:gridCol>
                <a:gridCol w="1546617">
                  <a:extLst>
                    <a:ext uri="{9D8B030D-6E8A-4147-A177-3AD203B41FA5}">
                      <a16:colId xmlns:a16="http://schemas.microsoft.com/office/drawing/2014/main" val="3204971175"/>
                    </a:ext>
                  </a:extLst>
                </a:gridCol>
              </a:tblGrid>
              <a:tr h="224691">
                <a:tc rowSpan="2">
                  <a:txBody>
                    <a:bodyPr/>
                    <a:lstStyle/>
                    <a:p>
                      <a:pPr algn="ctr"/>
                      <a:r>
                        <a:rPr lang="en-US" sz="1200" b="1" dirty="0">
                          <a:latin typeface="Corbel" panose="020B0503020204020204" pitchFamily="34" charset="0"/>
                        </a:rPr>
                        <a:t>Route Table</a:t>
                      </a:r>
                    </a:p>
                  </a:txBody>
                  <a:tcPr anchor="ctr">
                    <a:solidFill>
                      <a:schemeClr val="bg1"/>
                    </a:solidFill>
                  </a:tcPr>
                </a:tc>
                <a:tc>
                  <a:txBody>
                    <a:bodyPr/>
                    <a:lstStyle/>
                    <a:p>
                      <a:r>
                        <a:rPr lang="en-US" sz="1200" dirty="0">
                          <a:latin typeface="Corbel" panose="020B0503020204020204" pitchFamily="34" charset="0"/>
                        </a:rPr>
                        <a:t>0.0.0.0/16</a:t>
                      </a:r>
                    </a:p>
                  </a:txBody>
                  <a:tcPr marL="45720" marR="45720" marT="9144" marB="9144" anchor="ctr">
                    <a:lnB w="12700" cap="flat" cmpd="sng" algn="ctr">
                      <a:noFill/>
                      <a:prstDash val="solid"/>
                      <a:round/>
                      <a:headEnd type="none" w="med" len="med"/>
                      <a:tailEnd type="none" w="med" len="med"/>
                    </a:lnB>
                  </a:tcPr>
                </a:tc>
                <a:tc>
                  <a:txBody>
                    <a:bodyPr/>
                    <a:lstStyle/>
                    <a:p>
                      <a:r>
                        <a:rPr lang="en-US" sz="1200" dirty="0" err="1">
                          <a:latin typeface="Corbel" panose="020B0503020204020204" pitchFamily="34" charset="0"/>
                        </a:rPr>
                        <a:t>igwGlobalDataFabric</a:t>
                      </a:r>
                      <a:endParaRPr lang="en-US" sz="1200" dirty="0">
                        <a:latin typeface="Corbel" panose="020B0503020204020204" pitchFamily="34" charset="0"/>
                      </a:endParaRPr>
                    </a:p>
                  </a:txBody>
                  <a:tcPr marL="45720" marR="45720" marT="9144" marB="9144" anchor="ctr">
                    <a:lnB w="12700" cap="flat" cmpd="sng" algn="ctr">
                      <a:noFill/>
                      <a:prstDash val="solid"/>
                      <a:round/>
                      <a:headEnd type="none" w="med" len="med"/>
                      <a:tailEnd type="none" w="med" len="med"/>
                    </a:lnB>
                  </a:tcPr>
                </a:tc>
                <a:extLst>
                  <a:ext uri="{0D108BD9-81ED-4DB2-BD59-A6C34878D82A}">
                    <a16:rowId xmlns:a16="http://schemas.microsoft.com/office/drawing/2014/main" val="2463270122"/>
                  </a:ext>
                </a:extLst>
              </a:tr>
              <a:tr h="241359">
                <a:tc vMerge="1">
                  <a:txBody>
                    <a:bodyPr/>
                    <a:lstStyle/>
                    <a:p>
                      <a:endParaRPr lang="en-US" sz="1200" dirty="0"/>
                    </a:p>
                  </a:txBody>
                  <a:tcPr/>
                </a:tc>
                <a:tc>
                  <a:txBody>
                    <a:bodyPr/>
                    <a:lstStyle/>
                    <a:p>
                      <a:r>
                        <a:rPr lang="en-US" sz="1200" dirty="0">
                          <a:latin typeface="Corbel" panose="020B0503020204020204" pitchFamily="34" charset="0"/>
                        </a:rPr>
                        <a:t>10.11.0.0/16</a:t>
                      </a:r>
                    </a:p>
                  </a:txBody>
                  <a:tcPr marL="45720" marR="45720" marT="9144" marB="9144" anchor="ctr">
                    <a:lnT w="12700" cap="flat" cmpd="sng" algn="ctr">
                      <a:noFill/>
                      <a:prstDash val="solid"/>
                      <a:round/>
                      <a:headEnd type="none" w="med" len="med"/>
                      <a:tailEnd type="none" w="med" len="med"/>
                    </a:lnT>
                  </a:tcPr>
                </a:tc>
                <a:tc>
                  <a:txBody>
                    <a:bodyPr/>
                    <a:lstStyle/>
                    <a:p>
                      <a:r>
                        <a:rPr lang="en-US" sz="1200" dirty="0">
                          <a:latin typeface="Corbel" panose="020B0503020204020204" pitchFamily="34" charset="0"/>
                        </a:rPr>
                        <a:t>strongSwan</a:t>
                      </a:r>
                    </a:p>
                  </a:txBody>
                  <a:tcPr marL="45720" marR="45720" marT="9144" marB="9144" anchor="ctr">
                    <a:lnT w="12700" cap="flat" cmpd="sng" algn="ctr">
                      <a:noFill/>
                      <a:prstDash val="solid"/>
                      <a:round/>
                      <a:headEnd type="none" w="med" len="med"/>
                      <a:tailEnd type="none" w="med" len="med"/>
                    </a:lnT>
                  </a:tcPr>
                </a:tc>
                <a:extLst>
                  <a:ext uri="{0D108BD9-81ED-4DB2-BD59-A6C34878D82A}">
                    <a16:rowId xmlns:a16="http://schemas.microsoft.com/office/drawing/2014/main" val="766464218"/>
                  </a:ext>
                </a:extLst>
              </a:tr>
            </a:tbl>
          </a:graphicData>
        </a:graphic>
      </p:graphicFrame>
      <p:graphicFrame>
        <p:nvGraphicFramePr>
          <p:cNvPr id="227" name="Table 226">
            <a:extLst>
              <a:ext uri="{FF2B5EF4-FFF2-40B4-BE49-F238E27FC236}">
                <a16:creationId xmlns:a16="http://schemas.microsoft.com/office/drawing/2014/main" id="{74E64C77-4730-1442-A751-89EBA653E051}"/>
              </a:ext>
            </a:extLst>
          </p:cNvPr>
          <p:cNvGraphicFramePr>
            <a:graphicFrameLocks noGrp="1"/>
          </p:cNvGraphicFramePr>
          <p:nvPr>
            <p:extLst>
              <p:ext uri="{D42A27DB-BD31-4B8C-83A1-F6EECF244321}">
                <p14:modId xmlns:p14="http://schemas.microsoft.com/office/powerpoint/2010/main" val="2072656175"/>
              </p:ext>
            </p:extLst>
          </p:nvPr>
        </p:nvGraphicFramePr>
        <p:xfrm>
          <a:off x="629755" y="5330860"/>
          <a:ext cx="4816441" cy="879472"/>
        </p:xfrm>
        <a:graphic>
          <a:graphicData uri="http://schemas.openxmlformats.org/drawingml/2006/table">
            <a:tbl>
              <a:tblPr firstRow="1">
                <a:tableStyleId>{69C7853C-536D-4A76-A0AE-DD22124D55A5}</a:tableStyleId>
              </a:tblPr>
              <a:tblGrid>
                <a:gridCol w="509052">
                  <a:extLst>
                    <a:ext uri="{9D8B030D-6E8A-4147-A177-3AD203B41FA5}">
                      <a16:colId xmlns:a16="http://schemas.microsoft.com/office/drawing/2014/main" val="3042023848"/>
                    </a:ext>
                  </a:extLst>
                </a:gridCol>
                <a:gridCol w="1206187">
                  <a:extLst>
                    <a:ext uri="{9D8B030D-6E8A-4147-A177-3AD203B41FA5}">
                      <a16:colId xmlns:a16="http://schemas.microsoft.com/office/drawing/2014/main" val="1425316034"/>
                    </a:ext>
                  </a:extLst>
                </a:gridCol>
                <a:gridCol w="3101202">
                  <a:extLst>
                    <a:ext uri="{9D8B030D-6E8A-4147-A177-3AD203B41FA5}">
                      <a16:colId xmlns:a16="http://schemas.microsoft.com/office/drawing/2014/main" val="541118915"/>
                    </a:ext>
                  </a:extLst>
                </a:gridCol>
              </a:tblGrid>
              <a:tr h="248567">
                <a:tc rowSpan="2">
                  <a:txBody>
                    <a:bodyPr/>
                    <a:lstStyle/>
                    <a:p>
                      <a:pPr algn="ctr">
                        <a:lnSpc>
                          <a:spcPct val="100000"/>
                        </a:lnSpc>
                      </a:pPr>
                      <a:r>
                        <a:rPr lang="en-US" sz="1200" b="1" dirty="0">
                          <a:solidFill>
                            <a:schemeClr val="tx1"/>
                          </a:solidFill>
                          <a:latin typeface="Corbel" panose="020B0503020204020204" pitchFamily="34" charset="0"/>
                        </a:rPr>
                        <a:t>Security</a:t>
                      </a:r>
                      <a:br>
                        <a:rPr lang="en-US" sz="1200" b="1" dirty="0">
                          <a:solidFill>
                            <a:schemeClr val="tx1"/>
                          </a:solidFill>
                          <a:latin typeface="Corbel" panose="020B0503020204020204" pitchFamily="34" charset="0"/>
                        </a:rPr>
                      </a:br>
                      <a:r>
                        <a:rPr lang="en-US" sz="1200" b="1" dirty="0">
                          <a:solidFill>
                            <a:schemeClr val="tx1"/>
                          </a:solidFill>
                          <a:latin typeface="Corbel" panose="020B0503020204020204" pitchFamily="34" charset="0"/>
                        </a:rPr>
                        <a:t>Groups</a:t>
                      </a:r>
                      <a:endParaRPr lang="en-US" sz="1200" dirty="0">
                        <a:solidFill>
                          <a:schemeClr val="tx1"/>
                        </a:solidFill>
                        <a:latin typeface="Corbel" panose="020B0503020204020204" pitchFamily="34" charset="0"/>
                        <a:cs typeface="Calibri" panose="020F0502020204030204" pitchFamily="34" charset="0"/>
                      </a:endParaRPr>
                    </a:p>
                  </a:txBody>
                  <a:tcPr marL="18288" marR="18288" vert="vert27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008000">
                        <a:alpha val="4000"/>
                      </a:srgbClr>
                    </a:solidFill>
                  </a:tcPr>
                </a:tc>
                <a:tc>
                  <a:txBody>
                    <a:bodyPr/>
                    <a:lstStyle/>
                    <a:p>
                      <a:pPr algn="ctr">
                        <a:lnSpc>
                          <a:spcPct val="100000"/>
                        </a:lnSpc>
                      </a:pPr>
                      <a:r>
                        <a:rPr lang="en-US" sz="1100" b="1" i="0" dirty="0" err="1">
                          <a:solidFill>
                            <a:schemeClr val="tx1"/>
                          </a:solidFill>
                          <a:latin typeface="Corbel" panose="020B0503020204020204" pitchFamily="34" charset="0"/>
                          <a:cs typeface="Calibri" panose="020F0502020204030204" pitchFamily="34" charset="0"/>
                        </a:rPr>
                        <a:t>MapRNodes</a:t>
                      </a:r>
                      <a:endParaRPr lang="en-US" sz="1000" dirty="0">
                        <a:solidFill>
                          <a:schemeClr val="tx1"/>
                        </a:solidFill>
                        <a:latin typeface="Corbel" panose="020B0503020204020204" pitchFamily="34" charset="0"/>
                        <a:cs typeface="Calibri" panose="020F0502020204030204" pitchFamily="34" charset="0"/>
                      </a:endParaRPr>
                    </a:p>
                  </a:txBody>
                  <a:tcPr marL="18288" marR="18288" marT="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tc>
                  <a:txBody>
                    <a:bodyPr/>
                    <a:lstStyle/>
                    <a:p>
                      <a:r>
                        <a:rPr lang="en-US" sz="1000" b="0" dirty="0">
                          <a:solidFill>
                            <a:schemeClr val="tx1"/>
                          </a:solidFill>
                          <a:latin typeface="Corbel" panose="020B0503020204020204" pitchFamily="34" charset="0"/>
                          <a:cs typeface="Calibri" panose="020F0502020204030204" pitchFamily="34" charset="0"/>
                        </a:rPr>
                        <a:t>Allow all traffic from </a:t>
                      </a:r>
                      <a:r>
                        <a:rPr lang="en-US" sz="1000" b="0" dirty="0" err="1">
                          <a:solidFill>
                            <a:schemeClr val="tx1"/>
                          </a:solidFill>
                          <a:latin typeface="Corbel" panose="020B0503020204020204" pitchFamily="34" charset="0"/>
                          <a:cs typeface="Calibri" panose="020F0502020204030204" pitchFamily="34" charset="0"/>
                        </a:rPr>
                        <a:t>sgStrongSwanGW</a:t>
                      </a:r>
                      <a:r>
                        <a:rPr lang="en-US" sz="1000" b="0" dirty="0">
                          <a:solidFill>
                            <a:schemeClr val="tx1"/>
                          </a:solidFill>
                          <a:latin typeface="Corbel" panose="020B0503020204020204" pitchFamily="34" charset="0"/>
                          <a:cs typeface="Calibri" panose="020F0502020204030204" pitchFamily="34" charset="0"/>
                        </a:rPr>
                        <a:t>.</a:t>
                      </a:r>
                    </a:p>
                    <a:p>
                      <a:r>
                        <a:rPr lang="en-US" sz="1000" b="0" dirty="0">
                          <a:solidFill>
                            <a:schemeClr val="tx1"/>
                          </a:solidFill>
                          <a:latin typeface="Corbel" panose="020B0503020204020204" pitchFamily="34" charset="0"/>
                          <a:cs typeface="Calibri" panose="020F0502020204030204" pitchFamily="34" charset="0"/>
                        </a:rPr>
                        <a:t>Allow ports 22, 8443,  8080, and 8081 from office.</a:t>
                      </a:r>
                    </a:p>
                  </a:txBody>
                  <a:tcPr marT="9144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extLst>
                  <a:ext uri="{0D108BD9-81ED-4DB2-BD59-A6C34878D82A}">
                    <a16:rowId xmlns:a16="http://schemas.microsoft.com/office/drawing/2014/main" val="672664433"/>
                  </a:ext>
                </a:extLst>
              </a:tr>
              <a:tr h="437512">
                <a:tc vMerge="1">
                  <a:txBody>
                    <a:bodyPr/>
                    <a:lstStyle/>
                    <a:p>
                      <a:pPr>
                        <a:lnSpc>
                          <a:spcPts val="1500"/>
                        </a:lnSpc>
                      </a:pPr>
                      <a:endParaRPr lang="en-US" sz="1000" dirty="0">
                        <a:solidFill>
                          <a:schemeClr val="tx1"/>
                        </a:solidFill>
                        <a:latin typeface="Corbel" panose="020B0503020204020204" pitchFamily="34" charset="0"/>
                        <a:cs typeface="Calibri" panose="020F0502020204030204" pitchFamily="34" charset="0"/>
                      </a:endParaRPr>
                    </a:p>
                  </a:txBody>
                  <a:tcPr marT="0" marB="18288"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tc>
                  <a:txBody>
                    <a:bodyPr/>
                    <a:lstStyle/>
                    <a:p>
                      <a:pPr algn="ctr"/>
                      <a:r>
                        <a:rPr lang="en-US" sz="1100" b="1" dirty="0" err="1">
                          <a:solidFill>
                            <a:schemeClr val="tx1"/>
                          </a:solidFill>
                          <a:latin typeface="Corbel" panose="020B0503020204020204" pitchFamily="34" charset="0"/>
                        </a:rPr>
                        <a:t>StrongSwan</a:t>
                      </a:r>
                      <a:endParaRPr lang="en-US" sz="1000" dirty="0"/>
                    </a:p>
                  </a:txBody>
                  <a:tcPr marL="18288" marR="18288"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Corbel" panose="020B0503020204020204" pitchFamily="34" charset="0"/>
                          <a:cs typeface="Calibri" panose="020F0502020204030204" pitchFamily="34" charset="0"/>
                        </a:rPr>
                        <a:t>Allow all traffic from </a:t>
                      </a:r>
                      <a:r>
                        <a:rPr lang="en-US" sz="1000" dirty="0" err="1">
                          <a:solidFill>
                            <a:schemeClr val="tx1"/>
                          </a:solidFill>
                          <a:latin typeface="Corbel" panose="020B0503020204020204" pitchFamily="34" charset="0"/>
                          <a:cs typeface="Calibri" panose="020F0502020204030204" pitchFamily="34" charset="0"/>
                        </a:rPr>
                        <a:t>sgMapRCluster</a:t>
                      </a:r>
                      <a:r>
                        <a:rPr lang="en-US" sz="1000" dirty="0">
                          <a:solidFill>
                            <a:schemeClr val="tx1"/>
                          </a:solidFill>
                          <a:latin typeface="Corbel" panose="020B0503020204020204" pitchFamily="34" charset="0"/>
                          <a:cs typeface="Calibri" panose="020F0502020204030204" pitchFamily="34" charset="0"/>
                        </a:rPr>
                        <a:t> and from </a:t>
                      </a:r>
                      <a:br>
                        <a:rPr lang="en-US" sz="1000" dirty="0">
                          <a:solidFill>
                            <a:schemeClr val="tx1"/>
                          </a:solidFill>
                          <a:latin typeface="Corbel" panose="020B0503020204020204" pitchFamily="34" charset="0"/>
                          <a:cs typeface="Calibri" panose="020F0502020204030204" pitchFamily="34" charset="0"/>
                        </a:rPr>
                      </a:br>
                      <a:r>
                        <a:rPr lang="en-US" sz="1000" dirty="0" err="1">
                          <a:solidFill>
                            <a:schemeClr val="tx1"/>
                          </a:solidFill>
                          <a:latin typeface="Corbel" panose="020B0503020204020204" pitchFamily="34" charset="0"/>
                          <a:cs typeface="Calibri" panose="020F0502020204030204" pitchFamily="34" charset="0"/>
                        </a:rPr>
                        <a:t>azureVpnGW</a:t>
                      </a:r>
                      <a:r>
                        <a:rPr lang="en-US" sz="1000" dirty="0">
                          <a:solidFill>
                            <a:schemeClr val="tx1"/>
                          </a:solidFill>
                          <a:latin typeface="Corbel" panose="020B0503020204020204" pitchFamily="34" charset="0"/>
                          <a:cs typeface="Calibri" panose="020F0502020204030204" pitchFamily="34" charset="0"/>
                        </a:rPr>
                        <a:t> (</a:t>
                      </a:r>
                      <a:r>
                        <a:rPr lang="en-US" sz="1000" dirty="0" err="1">
                          <a:solidFill>
                            <a:schemeClr val="tx1"/>
                          </a:solidFill>
                          <a:latin typeface="Corbel" panose="020B0503020204020204" pitchFamily="34" charset="0"/>
                          <a:cs typeface="Calibri" panose="020F0502020204030204" pitchFamily="34" charset="0"/>
                        </a:rPr>
                        <a:t>y.y.y.y</a:t>
                      </a:r>
                      <a:r>
                        <a:rPr lang="en-US" sz="1000" dirty="0">
                          <a:solidFill>
                            <a:schemeClr val="tx1"/>
                          </a:solidFill>
                          <a:latin typeface="Corbel" panose="020B0503020204020204" pitchFamily="34" charset="0"/>
                          <a:cs typeface="Calibri" panose="020F0502020204030204" pitchFamily="34" charset="0"/>
                        </a:rPr>
                        <a:t>).  Allow port 22 from office.</a:t>
                      </a:r>
                    </a:p>
                  </a:txBody>
                  <a:tcPr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extLst>
                  <a:ext uri="{0D108BD9-81ED-4DB2-BD59-A6C34878D82A}">
                    <a16:rowId xmlns:a16="http://schemas.microsoft.com/office/drawing/2014/main" val="3703730851"/>
                  </a:ext>
                </a:extLst>
              </a:tr>
            </a:tbl>
          </a:graphicData>
        </a:graphic>
      </p:graphicFrame>
      <p:graphicFrame>
        <p:nvGraphicFramePr>
          <p:cNvPr id="229" name="Table 228">
            <a:extLst>
              <a:ext uri="{FF2B5EF4-FFF2-40B4-BE49-F238E27FC236}">
                <a16:creationId xmlns:a16="http://schemas.microsoft.com/office/drawing/2014/main" id="{606CA0B2-BF5C-504A-A42C-44751AE07530}"/>
              </a:ext>
            </a:extLst>
          </p:cNvPr>
          <p:cNvGraphicFramePr>
            <a:graphicFrameLocks noGrp="1"/>
          </p:cNvGraphicFramePr>
          <p:nvPr>
            <p:extLst>
              <p:ext uri="{D42A27DB-BD31-4B8C-83A1-F6EECF244321}">
                <p14:modId xmlns:p14="http://schemas.microsoft.com/office/powerpoint/2010/main" val="393180581"/>
              </p:ext>
            </p:extLst>
          </p:nvPr>
        </p:nvGraphicFramePr>
        <p:xfrm>
          <a:off x="7329985" y="2458887"/>
          <a:ext cx="4473093" cy="310700"/>
        </p:xfrm>
        <a:graphic>
          <a:graphicData uri="http://schemas.openxmlformats.org/drawingml/2006/table">
            <a:tbl>
              <a:tblPr firstRow="1">
                <a:tableStyleId>{69C7853C-536D-4A76-A0AE-DD22124D55A5}</a:tableStyleId>
              </a:tblPr>
              <a:tblGrid>
                <a:gridCol w="1088504">
                  <a:extLst>
                    <a:ext uri="{9D8B030D-6E8A-4147-A177-3AD203B41FA5}">
                      <a16:colId xmlns:a16="http://schemas.microsoft.com/office/drawing/2014/main" val="3042023848"/>
                    </a:ext>
                  </a:extLst>
                </a:gridCol>
                <a:gridCol w="3384589">
                  <a:extLst>
                    <a:ext uri="{9D8B030D-6E8A-4147-A177-3AD203B41FA5}">
                      <a16:colId xmlns:a16="http://schemas.microsoft.com/office/drawing/2014/main" val="541118915"/>
                    </a:ext>
                  </a:extLst>
                </a:gridCol>
              </a:tblGrid>
              <a:tr h="310700">
                <a:tc>
                  <a:txBody>
                    <a:bodyPr/>
                    <a:lstStyle/>
                    <a:p>
                      <a:pPr algn="ctr">
                        <a:lnSpc>
                          <a:spcPct val="100000"/>
                        </a:lnSpc>
                      </a:pPr>
                      <a:r>
                        <a:rPr lang="en-US" sz="1000" b="1" dirty="0">
                          <a:solidFill>
                            <a:schemeClr val="tx1"/>
                          </a:solidFill>
                          <a:latin typeface="Corbel" panose="020B0503020204020204" pitchFamily="34" charset="0"/>
                        </a:rPr>
                        <a:t>Security Group</a:t>
                      </a:r>
                      <a:endParaRPr lang="en-US" sz="1000" dirty="0">
                        <a:solidFill>
                          <a:schemeClr val="tx1"/>
                        </a:solidFill>
                        <a:latin typeface="Corbel" panose="020B0503020204020204" pitchFamily="34" charset="0"/>
                        <a:cs typeface="Calibri" panose="020F0502020204030204" pitchFamily="34" charset="0"/>
                      </a:endParaRPr>
                    </a:p>
                  </a:txBody>
                  <a:tcPr marL="18288" marR="18288"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008000">
                        <a:alpha val="4000"/>
                      </a:srgbClr>
                    </a:solidFill>
                  </a:tcPr>
                </a:tc>
                <a:tc>
                  <a:txBody>
                    <a:bodyPr/>
                    <a:lstStyle/>
                    <a:p>
                      <a:r>
                        <a:rPr lang="en-US" sz="1000" b="1" i="0" dirty="0">
                          <a:solidFill>
                            <a:schemeClr val="tx1"/>
                          </a:solidFill>
                          <a:latin typeface="Corbel" panose="020B0503020204020204" pitchFamily="34" charset="0"/>
                          <a:cs typeface="Calibri" panose="020F0502020204030204" pitchFamily="34" charset="0"/>
                        </a:rPr>
                        <a:t>sgMapR</a:t>
                      </a:r>
                      <a:r>
                        <a:rPr lang="en-US" sz="1000" b="0" dirty="0">
                          <a:solidFill>
                            <a:schemeClr val="tx1"/>
                          </a:solidFill>
                          <a:latin typeface="Corbel" panose="020B0503020204020204" pitchFamily="34" charset="0"/>
                          <a:cs typeface="Calibri" panose="020F0502020204030204" pitchFamily="34" charset="0"/>
                        </a:rPr>
                        <a:t>: Allow ports 22, 8443, 9443, 8080, 8081 from office.</a:t>
                      </a:r>
                      <a:endParaRPr lang="en-US" sz="1000" b="0" dirty="0">
                        <a:solidFill>
                          <a:schemeClr val="tx1"/>
                        </a:solidFill>
                        <a:latin typeface="Corbel" panose="020B0503020204020204" pitchFamily="34" charset="0"/>
                      </a:endParaRPr>
                    </a:p>
                  </a:txBody>
                  <a:tcPr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chemeClr val="bg1"/>
                    </a:solidFill>
                  </a:tcPr>
                </a:tc>
                <a:extLst>
                  <a:ext uri="{0D108BD9-81ED-4DB2-BD59-A6C34878D82A}">
                    <a16:rowId xmlns:a16="http://schemas.microsoft.com/office/drawing/2014/main" val="672664433"/>
                  </a:ext>
                </a:extLst>
              </a:tr>
            </a:tbl>
          </a:graphicData>
        </a:graphic>
      </p:graphicFrame>
      <p:sp>
        <p:nvSpPr>
          <p:cNvPr id="232" name="Rectangle 231">
            <a:extLst>
              <a:ext uri="{FF2B5EF4-FFF2-40B4-BE49-F238E27FC236}">
                <a16:creationId xmlns:a16="http://schemas.microsoft.com/office/drawing/2014/main" id="{019926F2-87CA-FA4C-AED0-66356D9880CA}"/>
              </a:ext>
            </a:extLst>
          </p:cNvPr>
          <p:cNvSpPr/>
          <p:nvPr/>
        </p:nvSpPr>
        <p:spPr>
          <a:xfrm>
            <a:off x="5722374" y="5751183"/>
            <a:ext cx="6080704" cy="523220"/>
          </a:xfrm>
          <a:prstGeom prst="rect">
            <a:avLst/>
          </a:prstGeom>
        </p:spPr>
        <p:txBody>
          <a:bodyPr wrap="square">
            <a:spAutoFit/>
          </a:bodyPr>
          <a:lstStyle/>
          <a:p>
            <a:pPr marL="120650" indent="-120650"/>
            <a:r>
              <a:rPr lang="en-US" sz="1400" i="1" dirty="0">
                <a:latin typeface="Corbel" panose="020B0503020204020204" pitchFamily="34" charset="0"/>
                <a:cs typeface="Calibri" panose="020F0502020204030204" pitchFamily="34" charset="0"/>
              </a:rPr>
              <a:t>* MapR nodes require public IP addresses for installation and remote connectivity. Also, the demo (optionally) downloads images from NASA. </a:t>
            </a:r>
          </a:p>
        </p:txBody>
      </p:sp>
    </p:spTree>
    <p:extLst>
      <p:ext uri="{BB962C8B-B14F-4D97-AF65-F5344CB8AC3E}">
        <p14:creationId xmlns:p14="http://schemas.microsoft.com/office/powerpoint/2010/main" val="1732064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8475"/>
          <a:stretch/>
        </p:blipFill>
        <p:spPr>
          <a:xfrm>
            <a:off x="476126" y="4330"/>
            <a:ext cx="11236573" cy="685621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2160" t="12948" r="19124"/>
          <a:stretch/>
        </p:blipFill>
        <p:spPr>
          <a:xfrm>
            <a:off x="2732438" y="4257349"/>
            <a:ext cx="1443380" cy="1193306"/>
          </a:xfrm>
          <a:prstGeom prst="ellipse">
            <a:avLst/>
          </a:prstGeom>
          <a:ln w="25400" cap="rnd">
            <a:solidFill>
              <a:srgbClr val="C00000"/>
            </a:solidFill>
          </a:ln>
          <a:effectLst>
            <a:outerShdw blurRad="63500" sx="115000" sy="115000" algn="ctr" rotWithShape="0">
              <a:srgbClr val="FF0000">
                <a:alpha val="40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a:stretch>
            <a:fillRect/>
          </a:stretch>
        </p:blipFill>
        <p:spPr>
          <a:xfrm flipH="1">
            <a:off x="977568" y="249816"/>
            <a:ext cx="1754870" cy="838293"/>
          </a:xfrm>
          <a:prstGeom prst="ellipse">
            <a:avLst/>
          </a:prstGeom>
          <a:ln w="25400" cap="rnd">
            <a:solidFill>
              <a:srgbClr val="C00000"/>
            </a:solidFill>
          </a:ln>
          <a:effectLst>
            <a:outerShdw blurRad="63500" sx="115000" sy="115000" algn="ctr" rotWithShape="0">
              <a:srgbClr val="FF0000">
                <a:alpha val="40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8189" y="3256553"/>
            <a:ext cx="5850636" cy="3603991"/>
          </a:xfrm>
          <a:prstGeom prst="rect">
            <a:avLst/>
          </a:prstGeom>
        </p:spPr>
      </p:pic>
      <p:sp>
        <p:nvSpPr>
          <p:cNvPr id="14" name="Oval 13"/>
          <p:cNvSpPr/>
          <p:nvPr/>
        </p:nvSpPr>
        <p:spPr>
          <a:xfrm>
            <a:off x="9081673" y="-529470"/>
            <a:ext cx="2997252" cy="2703370"/>
          </a:xfrm>
          <a:prstGeom prst="ellipse">
            <a:avLst/>
          </a:prstGeom>
          <a:solidFill>
            <a:schemeClr val="tx1">
              <a:alpha val="34000"/>
            </a:schemeClr>
          </a:solidFill>
          <a:ln w="25400" cap="rnd">
            <a:solidFill>
              <a:srgbClr val="FF0000"/>
            </a:solidFill>
          </a:ln>
          <a:effectLst>
            <a:outerShdw blurRad="63500" sx="115000" sy="115000" algn="ctr" rotWithShape="0">
              <a:srgbClr val="C00000">
                <a:alpha val="40000"/>
              </a:srgbClr>
            </a:outerShdw>
          </a:effectLst>
          <a:scene3d>
            <a:camera prst="orthographicFront"/>
            <a:lightRig rig="contrasting" dir="t">
              <a:rot lat="0" lon="0" rev="3000000"/>
            </a:lightRig>
          </a:scene3d>
          <a:sp3d contourW="7620">
            <a:bevelT w="95250" h="31750"/>
            <a:contourClr>
              <a:srgbClr val="33333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8188" y="2646768"/>
            <a:ext cx="857009" cy="1212695"/>
          </a:xfrm>
          <a:prstGeom prst="ellipse">
            <a:avLst/>
          </a:prstGeom>
          <a:ln w="25400" cap="rnd">
            <a:solidFill>
              <a:srgbClr val="C00000"/>
            </a:solidFill>
          </a:ln>
          <a:effectLst>
            <a:outerShdw blurRad="63500" sx="115000" sy="115000" algn="ctr" rotWithShape="0">
              <a:srgbClr val="FF0000">
                <a:alpha val="40000"/>
              </a:srgbClr>
            </a:outerShdw>
          </a:effectLst>
          <a:scene3d>
            <a:camera prst="orthographicFront"/>
            <a:lightRig rig="contrasting" dir="t">
              <a:rot lat="0" lon="0" rev="3000000"/>
            </a:lightRig>
          </a:scene3d>
          <a:sp3d contourW="7620">
            <a:bevelT w="95250" h="31750"/>
            <a:contourClr>
              <a:srgbClr val="333333"/>
            </a:contourClr>
          </a:sp3d>
        </p:spPr>
      </p:pic>
      <p:grpSp>
        <p:nvGrpSpPr>
          <p:cNvPr id="30" name="Group 29"/>
          <p:cNvGrpSpPr/>
          <p:nvPr/>
        </p:nvGrpSpPr>
        <p:grpSpPr>
          <a:xfrm>
            <a:off x="2551040" y="5330687"/>
            <a:ext cx="2310938" cy="782866"/>
            <a:chOff x="1191299" y="1134816"/>
            <a:chExt cx="2311540" cy="783070"/>
          </a:xfrm>
        </p:grpSpPr>
        <p:sp>
          <p:nvSpPr>
            <p:cNvPr id="31" name="TextBox 30"/>
            <p:cNvSpPr txBox="1"/>
            <p:nvPr/>
          </p:nvSpPr>
          <p:spPr>
            <a:xfrm>
              <a:off x="1236373" y="1172408"/>
              <a:ext cx="2223686" cy="707886"/>
            </a:xfrm>
            <a:prstGeom prst="rect">
              <a:avLst/>
            </a:prstGeom>
            <a:solidFill>
              <a:schemeClr val="bg1">
                <a:alpha val="35000"/>
              </a:schemeClr>
            </a:solidFill>
          </p:spPr>
          <p:txBody>
            <a:bodyPr wrap="none" rtlCol="0">
              <a:spAutoFit/>
            </a:bodyPr>
            <a:lstStyle/>
            <a:p>
              <a:pPr>
                <a:lnSpc>
                  <a:spcPts val="1200"/>
                </a:lnSpc>
              </a:pPr>
              <a:r>
                <a:rPr lang="en-US" sz="1200" dirty="0">
                  <a:latin typeface="Consolas" charset="0"/>
                  <a:ea typeface="Consolas" charset="0"/>
                  <a:cs typeface="Consolas" charset="0"/>
                </a:rPr>
                <a:t>HMMWV</a:t>
              </a:r>
            </a:p>
            <a:p>
              <a:pPr>
                <a:lnSpc>
                  <a:spcPts val="1200"/>
                </a:lnSpc>
              </a:pPr>
              <a:r>
                <a:rPr lang="en-US" sz="1200" dirty="0">
                  <a:latin typeface="Consolas" charset="0"/>
                  <a:ea typeface="Consolas" charset="0"/>
                  <a:cs typeface="Consolas" charset="0"/>
                </a:rPr>
                <a:t>Manufacturer:</a:t>
              </a:r>
              <a:r>
                <a:rPr lang="en-US" sz="600" dirty="0">
                  <a:latin typeface="Consolas" charset="0"/>
                  <a:ea typeface="Consolas" charset="0"/>
                  <a:cs typeface="Consolas" charset="0"/>
                </a:rPr>
                <a:t> </a:t>
              </a:r>
              <a:r>
                <a:rPr lang="en-US" sz="1200" dirty="0">
                  <a:latin typeface="Consolas" charset="0"/>
                  <a:ea typeface="Consolas" charset="0"/>
                  <a:cs typeface="Consolas" charset="0"/>
                </a:rPr>
                <a:t>AM General</a:t>
              </a:r>
            </a:p>
            <a:p>
              <a:pPr>
                <a:lnSpc>
                  <a:spcPts val="1200"/>
                </a:lnSpc>
              </a:pPr>
              <a:r>
                <a:rPr lang="en-US" sz="1200" dirty="0">
                  <a:latin typeface="Consolas" charset="0"/>
                  <a:ea typeface="Consolas" charset="0"/>
                  <a:cs typeface="Consolas" charset="0"/>
                </a:rPr>
                <a:t>Model:</a:t>
              </a:r>
              <a:r>
                <a:rPr lang="en-US" sz="600" dirty="0">
                  <a:latin typeface="Consolas" charset="0"/>
                  <a:ea typeface="Consolas" charset="0"/>
                  <a:cs typeface="Consolas" charset="0"/>
                </a:rPr>
                <a:t> </a:t>
              </a:r>
              <a:r>
                <a:rPr lang="en-US" sz="1200" dirty="0">
                  <a:latin typeface="Consolas" charset="0"/>
                  <a:ea typeface="Consolas" charset="0"/>
                  <a:cs typeface="Consolas" charset="0"/>
                </a:rPr>
                <a:t>XM1109</a:t>
              </a:r>
            </a:p>
            <a:p>
              <a:pPr>
                <a:lnSpc>
                  <a:spcPts val="1200"/>
                </a:lnSpc>
              </a:pPr>
              <a:r>
                <a:rPr lang="en-US" sz="1200" dirty="0">
                  <a:latin typeface="Consolas" charset="0"/>
                  <a:ea typeface="Consolas" charset="0"/>
                  <a:cs typeface="Consolas" charset="0"/>
                </a:rPr>
                <a:t>Speed:</a:t>
              </a:r>
              <a:r>
                <a:rPr lang="en-US" sz="600" dirty="0">
                  <a:latin typeface="Consolas" charset="0"/>
                  <a:ea typeface="Consolas" charset="0"/>
                  <a:cs typeface="Consolas" charset="0"/>
                </a:rPr>
                <a:t> </a:t>
              </a:r>
              <a:r>
                <a:rPr lang="en-US" sz="1200" dirty="0">
                  <a:latin typeface="Consolas" charset="0"/>
                  <a:ea typeface="Consolas" charset="0"/>
                  <a:cs typeface="Consolas" charset="0"/>
                </a:rPr>
                <a:t>113 km/h (max)</a:t>
              </a:r>
            </a:p>
          </p:txBody>
        </p:sp>
        <p:cxnSp>
          <p:nvCxnSpPr>
            <p:cNvPr id="32" name="Straight Connector 31"/>
            <p:cNvCxnSpPr/>
            <p:nvPr/>
          </p:nvCxnSpPr>
          <p:spPr>
            <a:xfrm>
              <a:off x="1191299" y="1134816"/>
              <a:ext cx="6440" cy="783070"/>
            </a:xfrm>
            <a:prstGeom prst="line">
              <a:avLst/>
            </a:prstGeom>
            <a:ln w="19050">
              <a:solidFill>
                <a:srgbClr val="7EFB7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496399" y="1134816"/>
              <a:ext cx="6440" cy="783070"/>
            </a:xfrm>
            <a:prstGeom prst="line">
              <a:avLst/>
            </a:prstGeom>
            <a:ln w="19050">
              <a:solidFill>
                <a:srgbClr val="7EFB7E"/>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100858" y="1144013"/>
            <a:ext cx="2059859" cy="782866"/>
            <a:chOff x="1184860" y="1134816"/>
            <a:chExt cx="2060396" cy="783070"/>
          </a:xfrm>
        </p:grpSpPr>
        <p:sp>
          <p:nvSpPr>
            <p:cNvPr id="35" name="TextBox 34"/>
            <p:cNvSpPr txBox="1"/>
            <p:nvPr/>
          </p:nvSpPr>
          <p:spPr>
            <a:xfrm>
              <a:off x="1236373" y="1172408"/>
              <a:ext cx="1968809" cy="707886"/>
            </a:xfrm>
            <a:prstGeom prst="rect">
              <a:avLst/>
            </a:prstGeom>
            <a:solidFill>
              <a:schemeClr val="bg1">
                <a:alpha val="35000"/>
              </a:schemeClr>
            </a:solidFill>
          </p:spPr>
          <p:txBody>
            <a:bodyPr wrap="none" rtlCol="0">
              <a:spAutoFit/>
            </a:bodyPr>
            <a:lstStyle/>
            <a:p>
              <a:pPr>
                <a:lnSpc>
                  <a:spcPts val="1200"/>
                </a:lnSpc>
              </a:pPr>
              <a:r>
                <a:rPr lang="en-US" sz="1200" dirty="0">
                  <a:latin typeface="Consolas" charset="0"/>
                  <a:ea typeface="Consolas" charset="0"/>
                  <a:cs typeface="Consolas" charset="0"/>
                </a:rPr>
                <a:t>UAV</a:t>
              </a:r>
            </a:p>
            <a:p>
              <a:pPr>
                <a:lnSpc>
                  <a:spcPts val="1200"/>
                </a:lnSpc>
              </a:pPr>
              <a:r>
                <a:rPr lang="en-US" sz="1200" dirty="0">
                  <a:latin typeface="Consolas" charset="0"/>
                  <a:ea typeface="Consolas" charset="0"/>
                  <a:cs typeface="Consolas" charset="0"/>
                </a:rPr>
                <a:t>Make: General Atomics</a:t>
              </a:r>
            </a:p>
            <a:p>
              <a:pPr>
                <a:lnSpc>
                  <a:spcPts val="1200"/>
                </a:lnSpc>
              </a:pPr>
              <a:r>
                <a:rPr lang="en-US" sz="1200" dirty="0">
                  <a:latin typeface="Consolas" charset="0"/>
                  <a:ea typeface="Consolas" charset="0"/>
                  <a:cs typeface="Consolas" charset="0"/>
                </a:rPr>
                <a:t>Model:</a:t>
              </a:r>
              <a:r>
                <a:rPr lang="en-US" sz="600" dirty="0">
                  <a:latin typeface="Consolas" charset="0"/>
                  <a:ea typeface="Consolas" charset="0"/>
                  <a:cs typeface="Consolas" charset="0"/>
                </a:rPr>
                <a:t> </a:t>
              </a:r>
              <a:r>
                <a:rPr lang="en-US" sz="1200" dirty="0">
                  <a:latin typeface="Consolas" charset="0"/>
                  <a:ea typeface="Consolas" charset="0"/>
                  <a:cs typeface="Consolas" charset="0"/>
                </a:rPr>
                <a:t>MQ-9 Reaper</a:t>
              </a:r>
            </a:p>
            <a:p>
              <a:pPr>
                <a:lnSpc>
                  <a:spcPts val="1200"/>
                </a:lnSpc>
              </a:pPr>
              <a:r>
                <a:rPr lang="en-US" sz="1200" dirty="0">
                  <a:latin typeface="Consolas" charset="0"/>
                  <a:ea typeface="Consolas" charset="0"/>
                  <a:cs typeface="Consolas" charset="0"/>
                </a:rPr>
                <a:t>IP:</a:t>
              </a:r>
              <a:r>
                <a:rPr lang="en-US" sz="600" dirty="0">
                  <a:latin typeface="Consolas" charset="0"/>
                  <a:ea typeface="Consolas" charset="0"/>
                  <a:cs typeface="Consolas" charset="0"/>
                </a:rPr>
                <a:t> </a:t>
              </a:r>
              <a:r>
                <a:rPr lang="en-US" sz="1200" dirty="0">
                  <a:latin typeface="Consolas" charset="0"/>
                  <a:ea typeface="Consolas" charset="0"/>
                  <a:cs typeface="Consolas" charset="0"/>
                </a:rPr>
                <a:t>198.241.17.212</a:t>
              </a:r>
            </a:p>
          </p:txBody>
        </p:sp>
        <p:cxnSp>
          <p:nvCxnSpPr>
            <p:cNvPr id="36" name="Straight Connector 35"/>
            <p:cNvCxnSpPr/>
            <p:nvPr/>
          </p:nvCxnSpPr>
          <p:spPr>
            <a:xfrm>
              <a:off x="1184860" y="1134816"/>
              <a:ext cx="6440" cy="783070"/>
            </a:xfrm>
            <a:prstGeom prst="line">
              <a:avLst/>
            </a:prstGeom>
            <a:ln w="19050">
              <a:solidFill>
                <a:srgbClr val="7EFB7E"/>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38816" y="1134816"/>
              <a:ext cx="6440" cy="783070"/>
            </a:xfrm>
            <a:prstGeom prst="line">
              <a:avLst/>
            </a:prstGeom>
            <a:ln w="19050">
              <a:solidFill>
                <a:srgbClr val="7EFB7E"/>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11F4AE9-40B0-2C4D-95AF-F43345D029A7}"/>
              </a:ext>
            </a:extLst>
          </p:cNvPr>
          <p:cNvGrpSpPr/>
          <p:nvPr/>
        </p:nvGrpSpPr>
        <p:grpSpPr>
          <a:xfrm>
            <a:off x="9712844" y="1144013"/>
            <a:ext cx="1886036" cy="782866"/>
            <a:chOff x="9712844" y="1144013"/>
            <a:chExt cx="1886036" cy="782866"/>
          </a:xfrm>
        </p:grpSpPr>
        <p:sp>
          <p:nvSpPr>
            <p:cNvPr id="39" name="TextBox 38"/>
            <p:cNvSpPr txBox="1"/>
            <p:nvPr/>
          </p:nvSpPr>
          <p:spPr>
            <a:xfrm>
              <a:off x="9764344" y="1181595"/>
              <a:ext cx="1798422" cy="707702"/>
            </a:xfrm>
            <a:prstGeom prst="rect">
              <a:avLst/>
            </a:prstGeom>
            <a:solidFill>
              <a:schemeClr val="bg1">
                <a:alpha val="35000"/>
              </a:schemeClr>
            </a:solidFill>
          </p:spPr>
          <p:txBody>
            <a:bodyPr wrap="none" rtlCol="0">
              <a:spAutoFit/>
            </a:bodyPr>
            <a:lstStyle/>
            <a:p>
              <a:pPr>
                <a:lnSpc>
                  <a:spcPts val="1200"/>
                </a:lnSpc>
              </a:pPr>
              <a:r>
                <a:rPr lang="en-US" sz="1200" dirty="0">
                  <a:latin typeface="Consolas" charset="0"/>
                  <a:ea typeface="Consolas" charset="0"/>
                  <a:cs typeface="Consolas" charset="0"/>
                </a:rPr>
                <a:t>Cell Tower</a:t>
              </a:r>
            </a:p>
            <a:p>
              <a:pPr>
                <a:lnSpc>
                  <a:spcPts val="1200"/>
                </a:lnSpc>
              </a:pPr>
              <a:r>
                <a:rPr lang="en-US" sz="1200" dirty="0">
                  <a:latin typeface="Consolas" charset="0"/>
                  <a:ea typeface="Consolas" charset="0"/>
                  <a:cs typeface="Consolas" charset="0"/>
                </a:rPr>
                <a:t>Operator:</a:t>
              </a:r>
              <a:r>
                <a:rPr lang="en-US" sz="600" dirty="0">
                  <a:latin typeface="Consolas" charset="0"/>
                  <a:ea typeface="Consolas" charset="0"/>
                  <a:cs typeface="Consolas" charset="0"/>
                </a:rPr>
                <a:t> </a:t>
              </a:r>
              <a:r>
                <a:rPr lang="en-US" sz="1200" dirty="0">
                  <a:latin typeface="Consolas" charset="0"/>
                  <a:ea typeface="Consolas" charset="0"/>
                  <a:cs typeface="Consolas" charset="0"/>
                </a:rPr>
                <a:t>Etisalat</a:t>
              </a:r>
            </a:p>
            <a:p>
              <a:pPr>
                <a:lnSpc>
                  <a:spcPts val="1200"/>
                </a:lnSpc>
              </a:pPr>
              <a:r>
                <a:rPr lang="en-US" sz="1200" dirty="0">
                  <a:latin typeface="Consolas" charset="0"/>
                  <a:ea typeface="Consolas" charset="0"/>
                  <a:cs typeface="Consolas" charset="0"/>
                </a:rPr>
                <a:t>IP:</a:t>
              </a:r>
              <a:r>
                <a:rPr lang="en-US" sz="600" dirty="0">
                  <a:latin typeface="Consolas" charset="0"/>
                  <a:ea typeface="Consolas" charset="0"/>
                  <a:cs typeface="Consolas" charset="0"/>
                </a:rPr>
                <a:t> </a:t>
              </a:r>
              <a:r>
                <a:rPr lang="en-US" sz="1200" dirty="0">
                  <a:latin typeface="Consolas" charset="0"/>
                  <a:ea typeface="Consolas" charset="0"/>
                  <a:cs typeface="Consolas" charset="0"/>
                </a:rPr>
                <a:t>198.241.17.212</a:t>
              </a:r>
            </a:p>
            <a:p>
              <a:pPr>
                <a:lnSpc>
                  <a:spcPts val="1200"/>
                </a:lnSpc>
              </a:pPr>
              <a:r>
                <a:rPr lang="en-US" sz="1200" dirty="0">
                  <a:latin typeface="Consolas" charset="0"/>
                  <a:ea typeface="Consolas" charset="0"/>
                  <a:cs typeface="Consolas" charset="0"/>
                </a:rPr>
                <a:t>Status:</a:t>
              </a:r>
              <a:r>
                <a:rPr lang="en-US" sz="600" dirty="0">
                  <a:latin typeface="Consolas" charset="0"/>
                  <a:ea typeface="Consolas" charset="0"/>
                  <a:cs typeface="Consolas" charset="0"/>
                </a:rPr>
                <a:t> </a:t>
              </a:r>
              <a:r>
                <a:rPr lang="en-US" sz="1200" dirty="0">
                  <a:latin typeface="Consolas" charset="0"/>
                  <a:ea typeface="Consolas" charset="0"/>
                  <a:cs typeface="Consolas" charset="0"/>
                </a:rPr>
                <a:t>Operational</a:t>
              </a:r>
            </a:p>
          </p:txBody>
        </p:sp>
        <p:cxnSp>
          <p:nvCxnSpPr>
            <p:cNvPr id="40" name="Straight Connector 39"/>
            <p:cNvCxnSpPr/>
            <p:nvPr/>
          </p:nvCxnSpPr>
          <p:spPr>
            <a:xfrm>
              <a:off x="9712844" y="1144013"/>
              <a:ext cx="6438" cy="782866"/>
            </a:xfrm>
            <a:prstGeom prst="line">
              <a:avLst/>
            </a:prstGeom>
            <a:ln w="19050">
              <a:solidFill>
                <a:srgbClr val="7EFB7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1592442" y="1144013"/>
              <a:ext cx="6438" cy="782866"/>
            </a:xfrm>
            <a:prstGeom prst="line">
              <a:avLst/>
            </a:prstGeom>
            <a:ln w="19050">
              <a:solidFill>
                <a:srgbClr val="7EFB7E"/>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263582C4-232E-4E4B-8A5A-435E5FDD61E3}"/>
              </a:ext>
            </a:extLst>
          </p:cNvPr>
          <p:cNvGrpSpPr/>
          <p:nvPr/>
        </p:nvGrpSpPr>
        <p:grpSpPr>
          <a:xfrm>
            <a:off x="6036472" y="3770069"/>
            <a:ext cx="1634986" cy="1088549"/>
            <a:chOff x="6036472" y="3770069"/>
            <a:chExt cx="1634986" cy="1088549"/>
          </a:xfrm>
        </p:grpSpPr>
        <p:sp>
          <p:nvSpPr>
            <p:cNvPr id="27" name="TextBox 26"/>
            <p:cNvSpPr txBox="1"/>
            <p:nvPr/>
          </p:nvSpPr>
          <p:spPr>
            <a:xfrm>
              <a:off x="6042910" y="3803804"/>
              <a:ext cx="1628548" cy="707702"/>
            </a:xfrm>
            <a:prstGeom prst="rect">
              <a:avLst/>
            </a:prstGeom>
            <a:solidFill>
              <a:schemeClr val="bg1">
                <a:alpha val="35000"/>
              </a:schemeClr>
            </a:solidFill>
          </p:spPr>
          <p:txBody>
            <a:bodyPr wrap="none" rtlCol="0">
              <a:spAutoFit/>
            </a:bodyPr>
            <a:lstStyle>
              <a:defPPr>
                <a:defRPr lang="en-US"/>
              </a:defPPr>
              <a:lvl1pPr>
                <a:lnSpc>
                  <a:spcPts val="1200"/>
                </a:lnSpc>
                <a:defRPr sz="1200">
                  <a:latin typeface="Consolas" charset="0"/>
                  <a:ea typeface="Consolas" charset="0"/>
                  <a:cs typeface="Consolas" charset="0"/>
                </a:defRPr>
              </a:lvl1pPr>
            </a:lstStyle>
            <a:p>
              <a:r>
                <a:rPr lang="en-US" dirty="0"/>
                <a:t>Positive Match</a:t>
              </a:r>
            </a:p>
            <a:p>
              <a:r>
                <a:rPr lang="en-US" dirty="0"/>
                <a:t>Name: Abdul-Baser</a:t>
              </a:r>
            </a:p>
            <a:p>
              <a:r>
                <a:rPr lang="en-US" dirty="0"/>
                <a:t>Probability: 78%</a:t>
              </a:r>
            </a:p>
            <a:p>
              <a:r>
                <a:rPr lang="en-US" dirty="0"/>
                <a:t>Fingerprint:</a:t>
              </a:r>
            </a:p>
          </p:txBody>
        </p:sp>
        <p:cxnSp>
          <p:nvCxnSpPr>
            <p:cNvPr id="28" name="Straight Connector 27"/>
            <p:cNvCxnSpPr/>
            <p:nvPr/>
          </p:nvCxnSpPr>
          <p:spPr>
            <a:xfrm>
              <a:off x="6036472" y="3770069"/>
              <a:ext cx="6438" cy="775173"/>
            </a:xfrm>
            <a:prstGeom prst="line">
              <a:avLst/>
            </a:prstGeom>
            <a:ln w="19050">
              <a:solidFill>
                <a:srgbClr val="7EFB7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71458" y="3770069"/>
              <a:ext cx="0" cy="775173"/>
            </a:xfrm>
            <a:prstGeom prst="line">
              <a:avLst/>
            </a:prstGeom>
            <a:ln w="19050">
              <a:solidFill>
                <a:srgbClr val="7EFB7E"/>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a:extLst>
                <a:ext uri="{BEBA8EAE-BF5A-486C-A8C5-ECC9F3942E4B}">
                  <a14:imgProps xmlns:a14="http://schemas.microsoft.com/office/drawing/2010/main">
                    <a14:imgLayer r:embed="rId9">
                      <a14:imgEffect>
                        <a14:colorTemperature colorTemp="1500"/>
                      </a14:imgEffect>
                    </a14:imgLayer>
                  </a14:imgProps>
                </a:ext>
                <a:ext uri="{28A0092B-C50C-407E-A947-70E740481C1C}">
                  <a14:useLocalDpi xmlns:a14="http://schemas.microsoft.com/office/drawing/2010/main" val="0"/>
                </a:ext>
              </a:extLst>
            </a:blip>
            <a:stretch>
              <a:fillRect/>
            </a:stretch>
          </p:blipFill>
          <p:spPr>
            <a:xfrm>
              <a:off x="7174371" y="4352458"/>
              <a:ext cx="347589" cy="506160"/>
            </a:xfrm>
            <a:prstGeom prst="ellipse">
              <a:avLst/>
            </a:prstGeom>
            <a:solidFill>
              <a:schemeClr val="bg1">
                <a:alpha val="59000"/>
              </a:schemeClr>
            </a:solidFill>
          </p:spPr>
        </p:pic>
      </p:grpSp>
      <p:pic>
        <p:nvPicPr>
          <p:cNvPr id="55" name="Picture 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172412">
            <a:off x="9751791" y="3939116"/>
            <a:ext cx="1093539" cy="1794449"/>
          </a:xfrm>
          <a:prstGeom prst="rect">
            <a:avLst/>
          </a:prstGeom>
        </p:spPr>
      </p:pic>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25515">
            <a:off x="9784566" y="4110301"/>
            <a:ext cx="273448" cy="386937"/>
          </a:xfrm>
          <a:prstGeom prst="ellipse">
            <a:avLst/>
          </a:prstGeom>
          <a:ln w="25400" cap="rnd">
            <a:solidFill>
              <a:srgbClr val="C00000"/>
            </a:solidFill>
          </a:ln>
          <a:effectLst>
            <a:outerShdw blurRad="63500" sx="115000" sy="115000" algn="ctr" rotWithShape="0">
              <a:srgbClr val="FF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58" name="TextBox 57"/>
          <p:cNvSpPr txBox="1"/>
          <p:nvPr/>
        </p:nvSpPr>
        <p:spPr>
          <a:xfrm rot="21224463">
            <a:off x="9729482" y="4477422"/>
            <a:ext cx="1138157" cy="603855"/>
          </a:xfrm>
          <a:prstGeom prst="rect">
            <a:avLst/>
          </a:prstGeom>
          <a:noFill/>
        </p:spPr>
        <p:txBody>
          <a:bodyPr wrap="none" rtlCol="0">
            <a:spAutoFit/>
          </a:bodyPr>
          <a:lstStyle/>
          <a:p>
            <a:pPr>
              <a:lnSpc>
                <a:spcPts val="1000"/>
              </a:lnSpc>
            </a:pPr>
            <a:r>
              <a:rPr lang="en-US" sz="800" dirty="0">
                <a:latin typeface="Consolas" charset="0"/>
                <a:ea typeface="Consolas" charset="0"/>
                <a:cs typeface="Consolas" charset="0"/>
              </a:rPr>
              <a:t>Positive Match</a:t>
            </a:r>
          </a:p>
          <a:p>
            <a:pPr>
              <a:lnSpc>
                <a:spcPts val="1000"/>
              </a:lnSpc>
            </a:pPr>
            <a:r>
              <a:rPr lang="en-US" sz="800" dirty="0">
                <a:latin typeface="Consolas" charset="0"/>
                <a:ea typeface="Consolas" charset="0"/>
                <a:cs typeface="Consolas" charset="0"/>
              </a:rPr>
              <a:t>Name: Abdul-Baser</a:t>
            </a:r>
          </a:p>
          <a:p>
            <a:pPr>
              <a:lnSpc>
                <a:spcPts val="1000"/>
              </a:lnSpc>
            </a:pPr>
            <a:r>
              <a:rPr lang="en-US" sz="800" dirty="0">
                <a:latin typeface="Consolas" charset="0"/>
                <a:ea typeface="Consolas" charset="0"/>
                <a:cs typeface="Consolas" charset="0"/>
              </a:rPr>
              <a:t>Probability: 78%</a:t>
            </a:r>
          </a:p>
          <a:p>
            <a:pPr>
              <a:lnSpc>
                <a:spcPts val="1000"/>
              </a:lnSpc>
            </a:pPr>
            <a:r>
              <a:rPr lang="en-US" sz="800" dirty="0">
                <a:latin typeface="Consolas" charset="0"/>
                <a:ea typeface="Consolas" charset="0"/>
                <a:cs typeface="Consolas" charset="0"/>
              </a:rPr>
              <a:t>Fingerprint:</a:t>
            </a:r>
          </a:p>
        </p:txBody>
      </p:sp>
      <p:pic>
        <p:nvPicPr>
          <p:cNvPr id="59" name="Picture 58"/>
          <p:cNvPicPr>
            <a:picLocks noChangeAspect="1"/>
          </p:cNvPicPr>
          <p:nvPr/>
        </p:nvPicPr>
        <p:blipFill>
          <a:blip r:embed="rId11">
            <a:lum bright="70000" contrast="-70000"/>
            <a:extLst>
              <a:ext uri="{BEBA8EAE-BF5A-486C-A8C5-ECC9F3942E4B}">
                <a14:imgProps xmlns:a14="http://schemas.microsoft.com/office/drawing/2010/main">
                  <a14:imgLayer r:embed="rId9">
                    <a14:imgEffect>
                      <a14:colorTemperature colorTemp="7112"/>
                    </a14:imgEffect>
                  </a14:imgLayer>
                </a14:imgProps>
              </a:ext>
              <a:ext uri="{28A0092B-C50C-407E-A947-70E740481C1C}">
                <a14:useLocalDpi xmlns:a14="http://schemas.microsoft.com/office/drawing/2010/main" val="0"/>
              </a:ext>
            </a:extLst>
          </a:blip>
          <a:stretch>
            <a:fillRect/>
          </a:stretch>
        </p:blipFill>
        <p:spPr>
          <a:xfrm rot="21083551">
            <a:off x="9873973" y="5106015"/>
            <a:ext cx="239381" cy="348586"/>
          </a:xfrm>
          <a:prstGeom prst="ellipse">
            <a:avLst/>
          </a:prstGeom>
          <a:noFill/>
        </p:spPr>
      </p:pic>
    </p:spTree>
    <p:extLst>
      <p:ext uri="{BB962C8B-B14F-4D97-AF65-F5344CB8AC3E}">
        <p14:creationId xmlns:p14="http://schemas.microsoft.com/office/powerpoint/2010/main" val="361708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E633-9344-0C47-B251-25F87B7A950F}"/>
              </a:ext>
            </a:extLst>
          </p:cNvPr>
          <p:cNvSpPr>
            <a:spLocks noGrp="1"/>
          </p:cNvSpPr>
          <p:nvPr>
            <p:ph type="title"/>
          </p:nvPr>
        </p:nvSpPr>
        <p:spPr/>
        <p:txBody>
          <a:bodyPr/>
          <a:lstStyle/>
          <a:p>
            <a:r>
              <a:rPr lang="en-US" dirty="0"/>
              <a:t>Edge Networking</a:t>
            </a:r>
          </a:p>
        </p:txBody>
      </p:sp>
      <p:sp>
        <p:nvSpPr>
          <p:cNvPr id="9" name="Text Placeholder 8">
            <a:extLst>
              <a:ext uri="{FF2B5EF4-FFF2-40B4-BE49-F238E27FC236}">
                <a16:creationId xmlns:a16="http://schemas.microsoft.com/office/drawing/2014/main" id="{BED51542-F725-B640-B8D1-3FE26D6A6A72}"/>
              </a:ext>
            </a:extLst>
          </p:cNvPr>
          <p:cNvSpPr>
            <a:spLocks noGrp="1"/>
          </p:cNvSpPr>
          <p:nvPr>
            <p:ph type="body" sz="quarter" idx="10"/>
          </p:nvPr>
        </p:nvSpPr>
        <p:spPr/>
        <p:txBody>
          <a:bodyPr/>
          <a:lstStyle/>
          <a:p>
            <a:r>
              <a:rPr lang="en-US" dirty="0"/>
              <a:t>With 5-Port Ethernet Switch</a:t>
            </a:r>
          </a:p>
        </p:txBody>
      </p:sp>
      <p:grpSp>
        <p:nvGrpSpPr>
          <p:cNvPr id="5" name="Group 4">
            <a:extLst>
              <a:ext uri="{FF2B5EF4-FFF2-40B4-BE49-F238E27FC236}">
                <a16:creationId xmlns:a16="http://schemas.microsoft.com/office/drawing/2014/main" id="{B42027C4-A9F3-FE4C-B8E5-F1F5FE80B5BF}"/>
              </a:ext>
            </a:extLst>
          </p:cNvPr>
          <p:cNvGrpSpPr/>
          <p:nvPr/>
        </p:nvGrpSpPr>
        <p:grpSpPr>
          <a:xfrm>
            <a:off x="776748" y="947543"/>
            <a:ext cx="11179418" cy="5418476"/>
            <a:chOff x="776748" y="656588"/>
            <a:chExt cx="11179418" cy="5418476"/>
          </a:xfrm>
        </p:grpSpPr>
        <p:pic>
          <p:nvPicPr>
            <p:cNvPr id="6" name="Picture 5">
              <a:extLst>
                <a:ext uri="{FF2B5EF4-FFF2-40B4-BE49-F238E27FC236}">
                  <a16:creationId xmlns:a16="http://schemas.microsoft.com/office/drawing/2014/main" id="{47E53DFA-4241-A649-B3BF-54BD7A68BF32}"/>
                </a:ext>
              </a:extLst>
            </p:cNvPr>
            <p:cNvPicPr>
              <a:picLocks/>
            </p:cNvPicPr>
            <p:nvPr/>
          </p:nvPicPr>
          <p:blipFill>
            <a:blip r:embed="rId3"/>
            <a:stretch>
              <a:fillRect/>
            </a:stretch>
          </p:blipFill>
          <p:spPr>
            <a:xfrm>
              <a:off x="6324885" y="782426"/>
              <a:ext cx="5631281" cy="5292638"/>
            </a:xfrm>
            <a:prstGeom prst="rect">
              <a:avLst/>
            </a:prstGeom>
          </p:spPr>
        </p:pic>
        <p:sp>
          <p:nvSpPr>
            <p:cNvPr id="3" name="Rounded Rectangle 2">
              <a:extLst>
                <a:ext uri="{FF2B5EF4-FFF2-40B4-BE49-F238E27FC236}">
                  <a16:creationId xmlns:a16="http://schemas.microsoft.com/office/drawing/2014/main" id="{387DCE66-A9C9-4F48-A88F-BF865FC77A18}"/>
                </a:ext>
              </a:extLst>
            </p:cNvPr>
            <p:cNvSpPr/>
            <p:nvPr/>
          </p:nvSpPr>
          <p:spPr>
            <a:xfrm>
              <a:off x="776748" y="1706240"/>
              <a:ext cx="3894072" cy="3845474"/>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607CCF92-A05A-FA43-97D2-F8D921F99640}"/>
                </a:ext>
              </a:extLst>
            </p:cNvPr>
            <p:cNvSpPr/>
            <p:nvPr/>
          </p:nvSpPr>
          <p:spPr>
            <a:xfrm>
              <a:off x="6688433" y="1578337"/>
              <a:ext cx="4887080" cy="3973377"/>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E7B77E7-9BA8-404C-84F2-8FCC2A658DED}"/>
                </a:ext>
              </a:extLst>
            </p:cNvPr>
            <p:cNvSpPr/>
            <p:nvPr/>
          </p:nvSpPr>
          <p:spPr>
            <a:xfrm>
              <a:off x="968254" y="2223330"/>
              <a:ext cx="3239161" cy="3123302"/>
            </a:xfrm>
            <a:prstGeom prst="roundRect">
              <a:avLst>
                <a:gd name="adj" fmla="val 5129"/>
              </a:avLst>
            </a:prstGeom>
            <a:solidFill>
              <a:schemeClr val="bg1"/>
            </a:solidFill>
            <a:ln>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A6118F-1611-234D-9487-27A37CBA1F94}"/>
                </a:ext>
              </a:extLst>
            </p:cNvPr>
            <p:cNvPicPr>
              <a:picLocks noChangeAspect="1"/>
            </p:cNvPicPr>
            <p:nvPr/>
          </p:nvPicPr>
          <p:blipFill>
            <a:blip r:embed="rId4"/>
            <a:stretch>
              <a:fillRect/>
            </a:stretch>
          </p:blipFill>
          <p:spPr>
            <a:xfrm>
              <a:off x="876985" y="2174114"/>
              <a:ext cx="1460279" cy="798286"/>
            </a:xfrm>
            <a:prstGeom prst="rect">
              <a:avLst/>
            </a:prstGeom>
          </p:spPr>
        </p:pic>
        <p:sp>
          <p:nvSpPr>
            <p:cNvPr id="16" name="Rounded Rectangle 15">
              <a:extLst>
                <a:ext uri="{FF2B5EF4-FFF2-40B4-BE49-F238E27FC236}">
                  <a16:creationId xmlns:a16="http://schemas.microsoft.com/office/drawing/2014/main" id="{8C6DF093-DC15-6545-98C2-AD8267E555F0}"/>
                </a:ext>
              </a:extLst>
            </p:cNvPr>
            <p:cNvSpPr/>
            <p:nvPr/>
          </p:nvSpPr>
          <p:spPr>
            <a:xfrm>
              <a:off x="1316581" y="3292303"/>
              <a:ext cx="2542507" cy="1608317"/>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991F18C-AA60-7645-8F8E-7E3A56236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1501" y="3822027"/>
              <a:ext cx="833368" cy="179964"/>
            </a:xfrm>
            <a:prstGeom prst="rect">
              <a:avLst/>
            </a:prstGeom>
          </p:spPr>
        </p:pic>
        <p:grpSp>
          <p:nvGrpSpPr>
            <p:cNvPr id="20" name="Group 19">
              <a:extLst>
                <a:ext uri="{FF2B5EF4-FFF2-40B4-BE49-F238E27FC236}">
                  <a16:creationId xmlns:a16="http://schemas.microsoft.com/office/drawing/2014/main" id="{1C5ABB64-34DB-014A-8D87-F0158453A487}"/>
                </a:ext>
              </a:extLst>
            </p:cNvPr>
            <p:cNvGrpSpPr/>
            <p:nvPr/>
          </p:nvGrpSpPr>
          <p:grpSpPr>
            <a:xfrm>
              <a:off x="8443198" y="656588"/>
              <a:ext cx="1535861" cy="415498"/>
              <a:chOff x="7983266" y="2433618"/>
              <a:chExt cx="1535861" cy="415498"/>
            </a:xfrm>
          </p:grpSpPr>
          <p:pic>
            <p:nvPicPr>
              <p:cNvPr id="18" name="Picture 17">
                <a:extLst>
                  <a:ext uri="{FF2B5EF4-FFF2-40B4-BE49-F238E27FC236}">
                    <a16:creationId xmlns:a16="http://schemas.microsoft.com/office/drawing/2014/main" id="{0B543631-CD89-C44D-BF8C-C1AB6FCF8B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3266" y="2552356"/>
                <a:ext cx="833368" cy="179964"/>
              </a:xfrm>
              <a:prstGeom prst="rect">
                <a:avLst/>
              </a:prstGeom>
            </p:spPr>
          </p:pic>
          <p:sp>
            <p:nvSpPr>
              <p:cNvPr id="19" name="TextBox 18">
                <a:extLst>
                  <a:ext uri="{FF2B5EF4-FFF2-40B4-BE49-F238E27FC236}">
                    <a16:creationId xmlns:a16="http://schemas.microsoft.com/office/drawing/2014/main" id="{3E9CD4BA-3135-AC49-ACD6-4D57ADFFDBBF}"/>
                  </a:ext>
                </a:extLst>
              </p:cNvPr>
              <p:cNvSpPr txBox="1"/>
              <p:nvPr/>
            </p:nvSpPr>
            <p:spPr>
              <a:xfrm>
                <a:off x="8746158" y="2433618"/>
                <a:ext cx="772969" cy="415498"/>
              </a:xfrm>
              <a:prstGeom prst="rect">
                <a:avLst/>
              </a:prstGeom>
              <a:noFill/>
            </p:spPr>
            <p:txBody>
              <a:bodyPr wrap="none" rtlCol="0">
                <a:spAutoFit/>
              </a:bodyPr>
              <a:lstStyle/>
              <a:p>
                <a:r>
                  <a:rPr lang="en-US" sz="2100" b="1" dirty="0">
                    <a:latin typeface="Corbel" panose="020B0503020204020204" pitchFamily="34" charset="0"/>
                    <a:cs typeface="Calibri" panose="020F0502020204030204" pitchFamily="34" charset="0"/>
                  </a:rPr>
                  <a:t>Edge</a:t>
                </a:r>
              </a:p>
            </p:txBody>
          </p:sp>
        </p:grpSp>
        <p:sp>
          <p:nvSpPr>
            <p:cNvPr id="55" name="TextBox 54">
              <a:extLst>
                <a:ext uri="{FF2B5EF4-FFF2-40B4-BE49-F238E27FC236}">
                  <a16:creationId xmlns:a16="http://schemas.microsoft.com/office/drawing/2014/main" id="{767D653B-F2C8-EA4E-A9E5-DBB2B1DC64FE}"/>
                </a:ext>
              </a:extLst>
            </p:cNvPr>
            <p:cNvSpPr txBox="1"/>
            <p:nvPr/>
          </p:nvSpPr>
          <p:spPr>
            <a:xfrm>
              <a:off x="2062464" y="3790444"/>
              <a:ext cx="1606703" cy="307777"/>
            </a:xfrm>
            <a:prstGeom prst="rect">
              <a:avLst/>
            </a:prstGeom>
            <a:noFill/>
          </p:spPr>
          <p:txBody>
            <a:bodyPr wrap="square" rtlCol="0">
              <a:spAutoFit/>
            </a:bodyPr>
            <a:lstStyle/>
            <a:p>
              <a:pPr algn="ctr">
                <a:spcAft>
                  <a:spcPts val="300"/>
                </a:spcAft>
              </a:pPr>
              <a:r>
                <a:rPr lang="en-US" sz="1400" b="1" dirty="0">
                  <a:latin typeface="Corbel" panose="020B0503020204020204" pitchFamily="34" charset="0"/>
                  <a:cs typeface="Calibri" panose="020F0502020204030204" pitchFamily="34" charset="0"/>
                </a:rPr>
                <a:t>6.0</a:t>
              </a:r>
              <a:r>
                <a:rPr lang="en-US" sz="800" b="1" dirty="0">
                  <a:latin typeface="Corbel" panose="020B0503020204020204" pitchFamily="34" charset="0"/>
                  <a:cs typeface="Calibri" panose="020F0502020204030204" pitchFamily="34" charset="0"/>
                </a:rPr>
                <a:t> </a:t>
              </a:r>
              <a:r>
                <a:rPr lang="en-US" sz="1400" b="1" dirty="0">
                  <a:latin typeface="Corbel" panose="020B0503020204020204" pitchFamily="34" charset="0"/>
                  <a:cs typeface="Calibri" panose="020F0502020204030204" pitchFamily="34" charset="0"/>
                </a:rPr>
                <a:t>Sandbox</a:t>
              </a:r>
            </a:p>
          </p:txBody>
        </p:sp>
        <p:cxnSp>
          <p:nvCxnSpPr>
            <p:cNvPr id="61" name="Straight Arrow Connector 60">
              <a:extLst>
                <a:ext uri="{FF2B5EF4-FFF2-40B4-BE49-F238E27FC236}">
                  <a16:creationId xmlns:a16="http://schemas.microsoft.com/office/drawing/2014/main" id="{3EC94C14-1E4C-BB4D-96D0-145CE6E0466F}"/>
                </a:ext>
              </a:extLst>
            </p:cNvPr>
            <p:cNvCxnSpPr/>
            <p:nvPr/>
          </p:nvCxnSpPr>
          <p:spPr>
            <a:xfrm>
              <a:off x="5138726" y="3255354"/>
              <a:ext cx="1232452"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B991FE9-D16C-2C4C-9D6B-61A8CF9CBF7B}"/>
                </a:ext>
              </a:extLst>
            </p:cNvPr>
            <p:cNvSpPr txBox="1"/>
            <p:nvPr/>
          </p:nvSpPr>
          <p:spPr>
            <a:xfrm>
              <a:off x="5013816" y="3372400"/>
              <a:ext cx="1517268" cy="830997"/>
            </a:xfrm>
            <a:prstGeom prst="rect">
              <a:avLst/>
            </a:prstGeom>
            <a:noFill/>
          </p:spPr>
          <p:txBody>
            <a:bodyPr wrap="square" rtlCol="0">
              <a:spAutoFit/>
            </a:bodyPr>
            <a:lstStyle/>
            <a:p>
              <a:pPr algn="ctr">
                <a:spcAft>
                  <a:spcPts val="300"/>
                </a:spcAft>
              </a:pPr>
              <a:r>
                <a:rPr lang="en-US" sz="1600" b="1" dirty="0">
                  <a:latin typeface="Corbel" panose="020B0503020204020204" pitchFamily="34" charset="0"/>
                  <a:cs typeface="Calibri" panose="020F0502020204030204" pitchFamily="34" charset="0"/>
                </a:rPr>
                <a:t>Bi-Directional</a:t>
              </a:r>
              <a:br>
                <a:rPr lang="en-US" sz="1600" b="1" dirty="0">
                  <a:latin typeface="Corbel" panose="020B0503020204020204" pitchFamily="34" charset="0"/>
                  <a:cs typeface="Calibri" panose="020F0502020204030204" pitchFamily="34" charset="0"/>
                </a:rPr>
              </a:br>
              <a:r>
                <a:rPr lang="en-US" sz="1600" b="1" dirty="0">
                  <a:latin typeface="Corbel" panose="020B0503020204020204" pitchFamily="34" charset="0"/>
                  <a:cs typeface="Calibri" panose="020F0502020204030204" pitchFamily="34" charset="0"/>
                </a:rPr>
                <a:t>Data</a:t>
              </a:r>
              <a:br>
                <a:rPr lang="en-US" sz="1600" b="1" dirty="0">
                  <a:latin typeface="Corbel" panose="020B0503020204020204" pitchFamily="34" charset="0"/>
                  <a:cs typeface="Calibri" panose="020F0502020204030204" pitchFamily="34" charset="0"/>
                </a:rPr>
              </a:br>
              <a:r>
                <a:rPr lang="en-US" sz="1600" b="1" dirty="0">
                  <a:latin typeface="Corbel" panose="020B0503020204020204" pitchFamily="34" charset="0"/>
                  <a:cs typeface="Calibri" panose="020F0502020204030204" pitchFamily="34" charset="0"/>
                </a:rPr>
                <a:t>Replication</a:t>
              </a:r>
            </a:p>
          </p:txBody>
        </p:sp>
        <p:grpSp>
          <p:nvGrpSpPr>
            <p:cNvPr id="65" name="Group 64">
              <a:extLst>
                <a:ext uri="{FF2B5EF4-FFF2-40B4-BE49-F238E27FC236}">
                  <a16:creationId xmlns:a16="http://schemas.microsoft.com/office/drawing/2014/main" id="{641C8FE8-7E1B-1247-ADCD-64B941C0D8F3}"/>
                </a:ext>
              </a:extLst>
            </p:cNvPr>
            <p:cNvGrpSpPr/>
            <p:nvPr/>
          </p:nvGrpSpPr>
          <p:grpSpPr>
            <a:xfrm>
              <a:off x="8531210" y="1967516"/>
              <a:ext cx="2652395" cy="912804"/>
              <a:chOff x="8571791" y="4319099"/>
              <a:chExt cx="2652395" cy="912804"/>
            </a:xfrm>
          </p:grpSpPr>
          <p:sp>
            <p:nvSpPr>
              <p:cNvPr id="66" name="Rounded Rectangle 65">
                <a:extLst>
                  <a:ext uri="{FF2B5EF4-FFF2-40B4-BE49-F238E27FC236}">
                    <a16:creationId xmlns:a16="http://schemas.microsoft.com/office/drawing/2014/main" id="{83AF5C26-DD94-4743-BD69-749B0873CCC1}"/>
                  </a:ext>
                </a:extLst>
              </p:cNvPr>
              <p:cNvSpPr/>
              <p:nvPr/>
            </p:nvSpPr>
            <p:spPr>
              <a:xfrm>
                <a:off x="8832141" y="4396867"/>
                <a:ext cx="2392045" cy="835036"/>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0BE27651-4F08-404E-ADD5-7FE805B008E7}"/>
                  </a:ext>
                </a:extLst>
              </p:cNvPr>
              <p:cNvPicPr>
                <a:picLocks noChangeAspect="1"/>
              </p:cNvPicPr>
              <p:nvPr/>
            </p:nvPicPr>
            <p:blipFill>
              <a:blip r:embed="rId6"/>
              <a:stretch>
                <a:fillRect/>
              </a:stretch>
            </p:blipFill>
            <p:spPr>
              <a:xfrm>
                <a:off x="8571791" y="4319099"/>
                <a:ext cx="520700" cy="520700"/>
              </a:xfrm>
              <a:prstGeom prst="rect">
                <a:avLst/>
              </a:prstGeom>
              <a:effectLst>
                <a:outerShdw blurRad="50800" dist="50800" algn="l" rotWithShape="0">
                  <a:schemeClr val="bg1"/>
                </a:outerShdw>
              </a:effectLst>
            </p:spPr>
          </p:pic>
          <p:grpSp>
            <p:nvGrpSpPr>
              <p:cNvPr id="68" name="Group 67">
                <a:extLst>
                  <a:ext uri="{FF2B5EF4-FFF2-40B4-BE49-F238E27FC236}">
                    <a16:creationId xmlns:a16="http://schemas.microsoft.com/office/drawing/2014/main" id="{0CDFE5AE-19B5-C84C-A657-83D2EAF439CC}"/>
                  </a:ext>
                </a:extLst>
              </p:cNvPr>
              <p:cNvGrpSpPr/>
              <p:nvPr/>
            </p:nvGrpSpPr>
            <p:grpSpPr>
              <a:xfrm>
                <a:off x="9251710" y="4505866"/>
                <a:ext cx="1834878" cy="621498"/>
                <a:chOff x="7262192" y="5274129"/>
                <a:chExt cx="1834878" cy="621498"/>
              </a:xfrm>
            </p:grpSpPr>
            <p:sp>
              <p:nvSpPr>
                <p:cNvPr id="70" name="Rounded Rectangle 69">
                  <a:extLst>
                    <a:ext uri="{FF2B5EF4-FFF2-40B4-BE49-F238E27FC236}">
                      <a16:creationId xmlns:a16="http://schemas.microsoft.com/office/drawing/2014/main" id="{5A5F554C-2BA5-4C4D-BB19-AB5CABA3A877}"/>
                    </a:ext>
                  </a:extLst>
                </p:cNvPr>
                <p:cNvSpPr/>
                <p:nvPr/>
              </p:nvSpPr>
              <p:spPr>
                <a:xfrm>
                  <a:off x="7262192" y="5274129"/>
                  <a:ext cx="1834878" cy="621498"/>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10EE368B-2DD3-5540-A760-4E4612238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656" y="5332835"/>
                  <a:ext cx="513652" cy="110922"/>
                </a:xfrm>
                <a:prstGeom prst="rect">
                  <a:avLst/>
                </a:prstGeom>
              </p:spPr>
            </p:pic>
          </p:grpSp>
          <p:sp>
            <p:nvSpPr>
              <p:cNvPr id="69" name="Rectangle 68">
                <a:extLst>
                  <a:ext uri="{FF2B5EF4-FFF2-40B4-BE49-F238E27FC236}">
                    <a16:creationId xmlns:a16="http://schemas.microsoft.com/office/drawing/2014/main" id="{2CDB9085-96B4-7E41-A49E-F3D90226F1CD}"/>
                  </a:ext>
                </a:extLst>
              </p:cNvPr>
              <p:cNvSpPr/>
              <p:nvPr/>
            </p:nvSpPr>
            <p:spPr>
              <a:xfrm>
                <a:off x="9759547" y="4608548"/>
                <a:ext cx="1294748" cy="453842"/>
              </a:xfrm>
              <a:prstGeom prst="rect">
                <a:avLst/>
              </a:prstGeom>
            </p:spPr>
            <p:txBody>
              <a:bodyPr wrap="square">
                <a:spAutoFit/>
              </a:bodyPr>
              <a:lstStyle/>
              <a:p>
                <a:pPr algn="r">
                  <a:lnSpc>
                    <a:spcPts val="1400"/>
                  </a:lnSpc>
                </a:pPr>
                <a:r>
                  <a:rPr lang="en-US" sz="1400" b="1" dirty="0">
                    <a:latin typeface="Corbel" panose="020B0503020204020204" pitchFamily="34" charset="0"/>
                    <a:cs typeface="Calibri" panose="020F0502020204030204" pitchFamily="34" charset="0"/>
                  </a:rPr>
                  <a:t>edge1.mapr</a:t>
                </a:r>
              </a:p>
              <a:p>
                <a:pPr algn="r">
                  <a:lnSpc>
                    <a:spcPts val="1400"/>
                  </a:lnSpc>
                </a:pPr>
                <a:r>
                  <a:rPr lang="en-US" sz="1400" b="1" dirty="0">
                    <a:latin typeface="Corbel" panose="020B0503020204020204" pitchFamily="34" charset="0"/>
                    <a:cs typeface="Calibri" panose="020F0502020204030204" pitchFamily="34" charset="0"/>
                  </a:rPr>
                  <a:t>192.168.2.21</a:t>
                </a:r>
              </a:p>
            </p:txBody>
          </p:sp>
        </p:grpSp>
        <p:grpSp>
          <p:nvGrpSpPr>
            <p:cNvPr id="28" name="Group 27">
              <a:extLst>
                <a:ext uri="{FF2B5EF4-FFF2-40B4-BE49-F238E27FC236}">
                  <a16:creationId xmlns:a16="http://schemas.microsoft.com/office/drawing/2014/main" id="{C310C2FC-9B1D-2A44-B8A6-476163CCF482}"/>
                </a:ext>
              </a:extLst>
            </p:cNvPr>
            <p:cNvGrpSpPr/>
            <p:nvPr/>
          </p:nvGrpSpPr>
          <p:grpSpPr>
            <a:xfrm>
              <a:off x="1209368" y="1457455"/>
              <a:ext cx="3440121" cy="508000"/>
              <a:chOff x="1085381" y="1441957"/>
              <a:chExt cx="3440121" cy="508000"/>
            </a:xfrm>
          </p:grpSpPr>
          <p:sp>
            <p:nvSpPr>
              <p:cNvPr id="26" name="Rounded Rectangle 25">
                <a:extLst>
                  <a:ext uri="{FF2B5EF4-FFF2-40B4-BE49-F238E27FC236}">
                    <a16:creationId xmlns:a16="http://schemas.microsoft.com/office/drawing/2014/main" id="{A9B61FE2-2486-6646-B9A9-C020F7919CFA}"/>
                  </a:ext>
                </a:extLst>
              </p:cNvPr>
              <p:cNvSpPr/>
              <p:nvPr/>
            </p:nvSpPr>
            <p:spPr>
              <a:xfrm>
                <a:off x="1085381" y="1441957"/>
                <a:ext cx="3440121" cy="508000"/>
              </a:xfrm>
              <a:prstGeom prst="roundRect">
                <a:avLst/>
              </a:prstGeom>
              <a:solidFill>
                <a:schemeClr val="bg1"/>
              </a:solidFill>
              <a:ln w="25400">
                <a:solidFill>
                  <a:schemeClr val="bg1">
                    <a:lumMod val="65000"/>
                  </a:schemeClr>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DCBCD823-B0B7-3B46-9DCA-EE83329FAD18}"/>
                  </a:ext>
                </a:extLst>
              </p:cNvPr>
              <p:cNvSpPr txBox="1"/>
              <p:nvPr/>
            </p:nvSpPr>
            <p:spPr>
              <a:xfrm>
                <a:off x="1187598" y="1460623"/>
                <a:ext cx="2424803" cy="477054"/>
              </a:xfrm>
              <a:prstGeom prst="rect">
                <a:avLst/>
              </a:prstGeom>
              <a:noFill/>
            </p:spPr>
            <p:txBody>
              <a:bodyPr wrap="square" rtlCol="0">
                <a:spAutoFit/>
              </a:bodyPr>
              <a:lstStyle/>
              <a:p>
                <a:pPr algn="r">
                  <a:lnSpc>
                    <a:spcPts val="1500"/>
                  </a:lnSpc>
                </a:pPr>
                <a:r>
                  <a:rPr lang="en-US" sz="1600" b="1" dirty="0">
                    <a:latin typeface="Corbel" panose="020B0503020204020204" pitchFamily="34" charset="0"/>
                    <a:cs typeface="Calibri" panose="020F0502020204030204" pitchFamily="34" charset="0"/>
                  </a:rPr>
                  <a:t>192.168.1.175 </a:t>
                </a:r>
              </a:p>
              <a:p>
                <a:pPr algn="r">
                  <a:lnSpc>
                    <a:spcPts val="1500"/>
                  </a:lnSpc>
                </a:pPr>
                <a:r>
                  <a:rPr lang="en-US" sz="1200" i="1" dirty="0">
                    <a:latin typeface="Corbel" panose="020B0503020204020204" pitchFamily="34" charset="0"/>
                    <a:cs typeface="Calibri" panose="020F0502020204030204" pitchFamily="34" charset="0"/>
                  </a:rPr>
                  <a:t>Dynamic - changes with the network</a:t>
                </a:r>
              </a:p>
            </p:txBody>
          </p:sp>
          <p:pic>
            <p:nvPicPr>
              <p:cNvPr id="25" name="Picture 24">
                <a:extLst>
                  <a:ext uri="{FF2B5EF4-FFF2-40B4-BE49-F238E27FC236}">
                    <a16:creationId xmlns:a16="http://schemas.microsoft.com/office/drawing/2014/main" id="{08CB31D1-1DA2-024F-80EF-9BC555084498}"/>
                  </a:ext>
                </a:extLst>
              </p:cNvPr>
              <p:cNvPicPr>
                <a:picLocks noChangeAspect="1"/>
              </p:cNvPicPr>
              <p:nvPr/>
            </p:nvPicPr>
            <p:blipFill>
              <a:blip r:embed="rId7">
                <a:lum bright="70000" contrast="-70000"/>
              </a:blip>
              <a:stretch>
                <a:fillRect/>
              </a:stretch>
            </p:blipFill>
            <p:spPr>
              <a:xfrm>
                <a:off x="3603663" y="1562839"/>
                <a:ext cx="319874" cy="235241"/>
              </a:xfrm>
              <a:prstGeom prst="rect">
                <a:avLst/>
              </a:prstGeom>
            </p:spPr>
          </p:pic>
        </p:grpSp>
        <p:grpSp>
          <p:nvGrpSpPr>
            <p:cNvPr id="79" name="Group 78">
              <a:extLst>
                <a:ext uri="{FF2B5EF4-FFF2-40B4-BE49-F238E27FC236}">
                  <a16:creationId xmlns:a16="http://schemas.microsoft.com/office/drawing/2014/main" id="{6CB717B6-2A97-764E-989B-D5278387A6E5}"/>
                </a:ext>
              </a:extLst>
            </p:cNvPr>
            <p:cNvGrpSpPr/>
            <p:nvPr/>
          </p:nvGrpSpPr>
          <p:grpSpPr>
            <a:xfrm rot="5400000">
              <a:off x="2744710" y="3468203"/>
              <a:ext cx="3758748" cy="588203"/>
              <a:chOff x="1466406" y="1441957"/>
              <a:chExt cx="3319677" cy="588203"/>
            </a:xfrm>
          </p:grpSpPr>
          <p:sp>
            <p:nvSpPr>
              <p:cNvPr id="80" name="Rounded Rectangle 79">
                <a:extLst>
                  <a:ext uri="{FF2B5EF4-FFF2-40B4-BE49-F238E27FC236}">
                    <a16:creationId xmlns:a16="http://schemas.microsoft.com/office/drawing/2014/main" id="{2EA762AD-7CAD-C144-847C-C55638DADDDA}"/>
                  </a:ext>
                </a:extLst>
              </p:cNvPr>
              <p:cNvSpPr/>
              <p:nvPr/>
            </p:nvSpPr>
            <p:spPr>
              <a:xfrm>
                <a:off x="1466406" y="1441957"/>
                <a:ext cx="3319677" cy="588203"/>
              </a:xfrm>
              <a:prstGeom prst="roundRect">
                <a:avLst/>
              </a:prstGeom>
              <a:solidFill>
                <a:schemeClr val="bg1"/>
              </a:solidFill>
              <a:ln w="25400">
                <a:solidFill>
                  <a:schemeClr val="bg1">
                    <a:lumMod val="65000"/>
                  </a:schemeClr>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2BAC6D8C-6E05-3C45-B085-2F9212890364}"/>
                  </a:ext>
                </a:extLst>
              </p:cNvPr>
              <p:cNvSpPr txBox="1"/>
              <p:nvPr/>
            </p:nvSpPr>
            <p:spPr>
              <a:xfrm>
                <a:off x="2063377" y="1464365"/>
                <a:ext cx="2643250" cy="469616"/>
              </a:xfrm>
              <a:prstGeom prst="rect">
                <a:avLst/>
              </a:prstGeom>
              <a:noFill/>
            </p:spPr>
            <p:txBody>
              <a:bodyPr wrap="square" rtlCol="0">
                <a:spAutoFit/>
              </a:bodyPr>
              <a:lstStyle/>
              <a:p>
                <a:pPr>
                  <a:lnSpc>
                    <a:spcPts val="1500"/>
                  </a:lnSpc>
                </a:pPr>
                <a:r>
                  <a:rPr lang="en-US" sz="1600" b="1" dirty="0">
                    <a:latin typeface="Corbel" panose="020B0503020204020204" pitchFamily="34" charset="0"/>
                    <a:cs typeface="Calibri" panose="020F0502020204030204" pitchFamily="34" charset="0"/>
                  </a:rPr>
                  <a:t>192.168.2.100</a:t>
                </a:r>
              </a:p>
              <a:p>
                <a:pPr>
                  <a:lnSpc>
                    <a:spcPts val="1500"/>
                  </a:lnSpc>
                </a:pPr>
                <a:r>
                  <a:rPr lang="en-US" sz="1200" i="1" dirty="0">
                    <a:latin typeface="Corbel" panose="020B0503020204020204" pitchFamily="34" charset="0"/>
                    <a:cs typeface="Calibri" panose="020F0502020204030204" pitchFamily="34" charset="0"/>
                  </a:rPr>
                  <a:t>Thunderbolt Ethernet (en6)</a:t>
                </a:r>
              </a:p>
            </p:txBody>
          </p:sp>
          <p:pic>
            <p:nvPicPr>
              <p:cNvPr id="84" name="Picture 83">
                <a:extLst>
                  <a:ext uri="{FF2B5EF4-FFF2-40B4-BE49-F238E27FC236}">
                    <a16:creationId xmlns:a16="http://schemas.microsoft.com/office/drawing/2014/main" id="{FD200E90-C4FA-3841-909C-D22C1D8A1AA9}"/>
                  </a:ext>
                </a:extLst>
              </p:cNvPr>
              <p:cNvPicPr>
                <a:picLocks noChangeAspect="1"/>
              </p:cNvPicPr>
              <p:nvPr/>
            </p:nvPicPr>
            <p:blipFill rotWithShape="1">
              <a:blip r:embed="rId8"/>
              <a:srcRect l="33688" r="32274"/>
              <a:stretch/>
            </p:blipFill>
            <p:spPr>
              <a:xfrm rot="3183649">
                <a:off x="1763031" y="1497970"/>
                <a:ext cx="261425" cy="359337"/>
              </a:xfrm>
              <a:prstGeom prst="rect">
                <a:avLst/>
              </a:prstGeom>
            </p:spPr>
          </p:pic>
        </p:grpSp>
        <p:pic>
          <p:nvPicPr>
            <p:cNvPr id="8" name="Picture 7">
              <a:extLst>
                <a:ext uri="{FF2B5EF4-FFF2-40B4-BE49-F238E27FC236}">
                  <a16:creationId xmlns:a16="http://schemas.microsoft.com/office/drawing/2014/main" id="{94FEE5C4-687A-4849-B7CA-6870450CCAAB}"/>
                </a:ext>
              </a:extLst>
            </p:cNvPr>
            <p:cNvPicPr>
              <a:picLocks noChangeAspect="1"/>
            </p:cNvPicPr>
            <p:nvPr/>
          </p:nvPicPr>
          <p:blipFill rotWithShape="1">
            <a:blip r:embed="rId9"/>
            <a:srcRect l="26663" t="22855"/>
            <a:stretch/>
          </p:blipFill>
          <p:spPr>
            <a:xfrm>
              <a:off x="4196810" y="1374406"/>
              <a:ext cx="958300" cy="672758"/>
            </a:xfrm>
            <a:prstGeom prst="ellipse">
              <a:avLst/>
            </a:prstGeom>
            <a:ln w="63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50800" h="25400" prst="hardEdge"/>
              <a:extrusionClr>
                <a:srgbClr val="000000"/>
              </a:extrusionClr>
            </a:sp3d>
          </p:spPr>
        </p:pic>
        <p:cxnSp>
          <p:nvCxnSpPr>
            <p:cNvPr id="35" name="Straight Connector 34">
              <a:extLst>
                <a:ext uri="{FF2B5EF4-FFF2-40B4-BE49-F238E27FC236}">
                  <a16:creationId xmlns:a16="http://schemas.microsoft.com/office/drawing/2014/main" id="{675AF251-3E70-AB47-9B09-5492ADFEA79B}"/>
                </a:ext>
              </a:extLst>
            </p:cNvPr>
            <p:cNvCxnSpPr>
              <a:cxnSpLocks/>
            </p:cNvCxnSpPr>
            <p:nvPr/>
          </p:nvCxnSpPr>
          <p:spPr>
            <a:xfrm>
              <a:off x="7840852" y="3432925"/>
              <a:ext cx="69035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2866259-043C-284E-A08A-E6E9154EA132}"/>
                </a:ext>
              </a:extLst>
            </p:cNvPr>
            <p:cNvCxnSpPr>
              <a:cxnSpLocks/>
            </p:cNvCxnSpPr>
            <p:nvPr/>
          </p:nvCxnSpPr>
          <p:spPr>
            <a:xfrm>
              <a:off x="4918185" y="4787312"/>
              <a:ext cx="214522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40D6A1-236A-6D4C-9D54-F5BB1CE6A7EF}"/>
                </a:ext>
              </a:extLst>
            </p:cNvPr>
            <p:cNvCxnSpPr>
              <a:cxnSpLocks/>
            </p:cNvCxnSpPr>
            <p:nvPr/>
          </p:nvCxnSpPr>
          <p:spPr>
            <a:xfrm>
              <a:off x="7840852" y="4633632"/>
              <a:ext cx="69035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65DE0A5-62E3-9642-AEB5-C677632D3985}"/>
                </a:ext>
              </a:extLst>
            </p:cNvPr>
            <p:cNvCxnSpPr>
              <a:cxnSpLocks/>
            </p:cNvCxnSpPr>
            <p:nvPr/>
          </p:nvCxnSpPr>
          <p:spPr>
            <a:xfrm>
              <a:off x="7876188" y="2229713"/>
              <a:ext cx="69035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3AA134F0-43F2-8D49-9D81-3FCBB8F37B31}"/>
                </a:ext>
              </a:extLst>
            </p:cNvPr>
            <p:cNvSpPr/>
            <p:nvPr/>
          </p:nvSpPr>
          <p:spPr>
            <a:xfrm rot="16200000">
              <a:off x="5996852" y="3111841"/>
              <a:ext cx="2945893" cy="812778"/>
            </a:xfrm>
            <a:prstGeom prst="roundRect">
              <a:avLst>
                <a:gd name="adj" fmla="val 5129"/>
              </a:avLst>
            </a:prstGeom>
            <a:solidFill>
              <a:schemeClr val="bg1"/>
            </a:solidFill>
            <a:ln>
              <a:solidFill>
                <a:schemeClr val="bg1">
                  <a:lumMod val="6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400" b="1" dirty="0">
                  <a:solidFill>
                    <a:schemeClr val="tx1"/>
                  </a:solidFill>
                  <a:latin typeface="Corbel" panose="020B0503020204020204" pitchFamily="34" charset="0"/>
                </a:rPr>
                <a:t>5-Port</a:t>
              </a:r>
              <a:br>
                <a:rPr lang="en-US" sz="1800" b="1" dirty="0">
                  <a:solidFill>
                    <a:schemeClr val="tx1"/>
                  </a:solidFill>
                  <a:latin typeface="Corbel" panose="020B0503020204020204" pitchFamily="34" charset="0"/>
                </a:rPr>
              </a:br>
              <a:r>
                <a:rPr lang="en-US" sz="1800" b="1" dirty="0">
                  <a:solidFill>
                    <a:schemeClr val="tx1"/>
                  </a:solidFill>
                  <a:latin typeface="Corbel" panose="020B0503020204020204" pitchFamily="34" charset="0"/>
                </a:rPr>
                <a:t>Ethernet Switch</a:t>
              </a:r>
            </a:p>
          </p:txBody>
        </p:sp>
        <p:sp>
          <p:nvSpPr>
            <p:cNvPr id="52" name="Rounded Rectangle 51">
              <a:extLst>
                <a:ext uri="{FF2B5EF4-FFF2-40B4-BE49-F238E27FC236}">
                  <a16:creationId xmlns:a16="http://schemas.microsoft.com/office/drawing/2014/main" id="{265440DC-99A1-944E-B270-040CE0555876}"/>
                </a:ext>
              </a:extLst>
            </p:cNvPr>
            <p:cNvSpPr/>
            <p:nvPr/>
          </p:nvSpPr>
          <p:spPr>
            <a:xfrm rot="5400000">
              <a:off x="2811998" y="3787774"/>
              <a:ext cx="1818603" cy="588203"/>
            </a:xfrm>
            <a:prstGeom prst="roundRect">
              <a:avLst/>
            </a:prstGeom>
            <a:solidFill>
              <a:schemeClr val="bg1"/>
            </a:solidFill>
            <a:ln w="25400">
              <a:solidFill>
                <a:schemeClr val="bg1">
                  <a:lumMod val="65000"/>
                </a:schemeClr>
              </a:solidFill>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r>
                <a:rPr lang="en-US" sz="1200" i="1" dirty="0">
                  <a:solidFill>
                    <a:schemeClr val="tx1"/>
                  </a:solidFill>
                  <a:latin typeface="Corbel" panose="020B0503020204020204" pitchFamily="34" charset="0"/>
                  <a:cs typeface="Calibri" panose="020F0502020204030204" pitchFamily="34" charset="0"/>
                </a:rPr>
                <a:t>Bridged Adapter to en6</a:t>
              </a:r>
            </a:p>
            <a:p>
              <a:pPr>
                <a:lnSpc>
                  <a:spcPts val="1500"/>
                </a:lnSpc>
              </a:pPr>
              <a:r>
                <a:rPr lang="en-US" sz="1600" b="1" dirty="0">
                  <a:solidFill>
                    <a:schemeClr val="tx1"/>
                  </a:solidFill>
                  <a:latin typeface="Corbel" panose="020B0503020204020204" pitchFamily="34" charset="0"/>
                  <a:cs typeface="Calibri" panose="020F0502020204030204" pitchFamily="34" charset="0"/>
                </a:rPr>
                <a:t>192.168.2.50</a:t>
              </a:r>
            </a:p>
          </p:txBody>
        </p:sp>
        <p:sp>
          <p:nvSpPr>
            <p:cNvPr id="53" name="Rounded Rectangle 52">
              <a:extLst>
                <a:ext uri="{FF2B5EF4-FFF2-40B4-BE49-F238E27FC236}">
                  <a16:creationId xmlns:a16="http://schemas.microsoft.com/office/drawing/2014/main" id="{640738D5-9454-AD4F-B6E8-45EF088AAD83}"/>
                </a:ext>
              </a:extLst>
            </p:cNvPr>
            <p:cNvSpPr/>
            <p:nvPr/>
          </p:nvSpPr>
          <p:spPr>
            <a:xfrm>
              <a:off x="1425288" y="2983870"/>
              <a:ext cx="1818603" cy="588203"/>
            </a:xfrm>
            <a:prstGeom prst="roundRect">
              <a:avLst/>
            </a:prstGeom>
            <a:solidFill>
              <a:schemeClr val="bg1"/>
            </a:solidFill>
            <a:ln w="25400">
              <a:solidFill>
                <a:schemeClr val="bg1">
                  <a:lumMod val="65000"/>
                </a:schemeClr>
              </a:solidFill>
            </a:ln>
          </p:spPr>
          <p:style>
            <a:lnRef idx="0">
              <a:scrgbClr r="0" g="0" b="0"/>
            </a:lnRef>
            <a:fillRef idx="0">
              <a:scrgbClr r="0" g="0" b="0"/>
            </a:fillRef>
            <a:effectRef idx="0">
              <a:scrgbClr r="0" g="0" b="0"/>
            </a:effectRef>
            <a:fontRef idx="minor">
              <a:schemeClr val="accent5"/>
            </a:fontRef>
          </p:style>
          <p:txBody>
            <a:bodyPr rtlCol="0" anchor="ctr"/>
            <a:lstStyle/>
            <a:p>
              <a:pPr>
                <a:lnSpc>
                  <a:spcPts val="1500"/>
                </a:lnSpc>
              </a:pPr>
              <a:r>
                <a:rPr lang="en-US" sz="1200" i="1" dirty="0">
                  <a:solidFill>
                    <a:schemeClr val="tx1"/>
                  </a:solidFill>
                  <a:latin typeface="Corbel" panose="020B0503020204020204" pitchFamily="34" charset="0"/>
                  <a:cs typeface="Calibri" panose="020F0502020204030204" pitchFamily="34" charset="0"/>
                </a:rPr>
                <a:t>NAT</a:t>
              </a:r>
            </a:p>
            <a:p>
              <a:pPr>
                <a:lnSpc>
                  <a:spcPts val="1500"/>
                </a:lnSpc>
              </a:pPr>
              <a:r>
                <a:rPr lang="en-US" sz="1600" b="1" dirty="0">
                  <a:solidFill>
                    <a:schemeClr val="tx1"/>
                  </a:solidFill>
                  <a:latin typeface="Corbel" panose="020B0503020204020204" pitchFamily="34" charset="0"/>
                  <a:cs typeface="Calibri" panose="020F0502020204030204" pitchFamily="34" charset="0"/>
                </a:rPr>
                <a:t>10.0.2.15</a:t>
              </a:r>
            </a:p>
          </p:txBody>
        </p:sp>
        <p:cxnSp>
          <p:nvCxnSpPr>
            <p:cNvPr id="7" name="Straight Arrow Connector 6">
              <a:extLst>
                <a:ext uri="{FF2B5EF4-FFF2-40B4-BE49-F238E27FC236}">
                  <a16:creationId xmlns:a16="http://schemas.microsoft.com/office/drawing/2014/main" id="{E3F20C78-DC85-1E46-BC23-E14E7A5E5ED6}"/>
                </a:ext>
              </a:extLst>
            </p:cNvPr>
            <p:cNvCxnSpPr>
              <a:cxnSpLocks/>
            </p:cNvCxnSpPr>
            <p:nvPr/>
          </p:nvCxnSpPr>
          <p:spPr>
            <a:xfrm flipV="1">
              <a:off x="2476324" y="2022981"/>
              <a:ext cx="0" cy="927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F84CE743-FEA9-6947-9E11-6500204DE3BA}"/>
                </a:ext>
              </a:extLst>
            </p:cNvPr>
            <p:cNvSpPr txBox="1"/>
            <p:nvPr/>
          </p:nvSpPr>
          <p:spPr>
            <a:xfrm>
              <a:off x="2456954" y="2335927"/>
              <a:ext cx="841288" cy="553998"/>
            </a:xfrm>
            <a:prstGeom prst="rect">
              <a:avLst/>
            </a:prstGeom>
            <a:noFill/>
          </p:spPr>
          <p:txBody>
            <a:bodyPr wrap="square" rtlCol="0">
              <a:spAutoFit/>
            </a:bodyPr>
            <a:lstStyle/>
            <a:p>
              <a:pPr>
                <a:spcAft>
                  <a:spcPts val="300"/>
                </a:spcAft>
              </a:pPr>
              <a:r>
                <a:rPr lang="en-US" sz="1000" i="1" dirty="0">
                  <a:latin typeface="Corbel" panose="020B0503020204020204" pitchFamily="34" charset="0"/>
                  <a:cs typeface="Calibri" panose="020F0502020204030204" pitchFamily="34" charset="0"/>
                </a:rPr>
                <a:t>Outbound</a:t>
              </a:r>
              <a:br>
                <a:rPr lang="en-US" sz="1000" i="1" dirty="0">
                  <a:latin typeface="Corbel" panose="020B0503020204020204" pitchFamily="34" charset="0"/>
                  <a:cs typeface="Calibri" panose="020F0502020204030204" pitchFamily="34" charset="0"/>
                </a:rPr>
              </a:br>
              <a:r>
                <a:rPr lang="en-US" sz="1000" i="1" dirty="0">
                  <a:latin typeface="Corbel" panose="020B0503020204020204" pitchFamily="34" charset="0"/>
                  <a:cs typeface="Calibri" panose="020F0502020204030204" pitchFamily="34" charset="0"/>
                </a:rPr>
                <a:t>Internet </a:t>
              </a:r>
              <a:br>
                <a:rPr lang="en-US" sz="1000" i="1" dirty="0">
                  <a:latin typeface="Corbel" panose="020B0503020204020204" pitchFamily="34" charset="0"/>
                  <a:cs typeface="Calibri" panose="020F0502020204030204" pitchFamily="34" charset="0"/>
                </a:rPr>
              </a:br>
              <a:r>
                <a:rPr lang="en-US" sz="1000" i="1" dirty="0">
                  <a:latin typeface="Corbel" panose="020B0503020204020204" pitchFamily="34" charset="0"/>
                  <a:cs typeface="Calibri" panose="020F0502020204030204" pitchFamily="34" charset="0"/>
                </a:rPr>
                <a:t>Access</a:t>
              </a:r>
            </a:p>
          </p:txBody>
        </p:sp>
        <p:sp>
          <p:nvSpPr>
            <p:cNvPr id="59" name="TextBox 58">
              <a:extLst>
                <a:ext uri="{FF2B5EF4-FFF2-40B4-BE49-F238E27FC236}">
                  <a16:creationId xmlns:a16="http://schemas.microsoft.com/office/drawing/2014/main" id="{35303AB2-EE2A-1747-9509-97ECBBD78F8D}"/>
                </a:ext>
              </a:extLst>
            </p:cNvPr>
            <p:cNvSpPr txBox="1"/>
            <p:nvPr/>
          </p:nvSpPr>
          <p:spPr>
            <a:xfrm rot="16200000">
              <a:off x="6140301" y="3394978"/>
              <a:ext cx="1573575" cy="246221"/>
            </a:xfrm>
            <a:prstGeom prst="rect">
              <a:avLst/>
            </a:prstGeom>
            <a:noFill/>
          </p:spPr>
          <p:txBody>
            <a:bodyPr wrap="square" rtlCol="0">
              <a:spAutoFit/>
            </a:bodyPr>
            <a:lstStyle/>
            <a:p>
              <a:pPr algn="ctr">
                <a:spcAft>
                  <a:spcPts val="300"/>
                </a:spcAft>
              </a:pPr>
              <a:r>
                <a:rPr lang="en-US" sz="1000" i="1" dirty="0">
                  <a:latin typeface="Corbel" panose="020B0503020204020204" pitchFamily="34" charset="0"/>
                  <a:cs typeface="Calibri" panose="020F0502020204030204" pitchFamily="34" charset="0"/>
                </a:rPr>
                <a:t>No Internet  Access</a:t>
              </a:r>
            </a:p>
          </p:txBody>
        </p:sp>
        <p:grpSp>
          <p:nvGrpSpPr>
            <p:cNvPr id="60" name="Group 59">
              <a:extLst>
                <a:ext uri="{FF2B5EF4-FFF2-40B4-BE49-F238E27FC236}">
                  <a16:creationId xmlns:a16="http://schemas.microsoft.com/office/drawing/2014/main" id="{0E27866D-900B-6444-A42A-71AE994DA8C6}"/>
                </a:ext>
              </a:extLst>
            </p:cNvPr>
            <p:cNvGrpSpPr/>
            <p:nvPr/>
          </p:nvGrpSpPr>
          <p:grpSpPr>
            <a:xfrm>
              <a:off x="8531210" y="3173904"/>
              <a:ext cx="2652395" cy="912804"/>
              <a:chOff x="8571791" y="4319099"/>
              <a:chExt cx="2652395" cy="912804"/>
            </a:xfrm>
          </p:grpSpPr>
          <p:sp>
            <p:nvSpPr>
              <p:cNvPr id="81" name="Rounded Rectangle 80">
                <a:extLst>
                  <a:ext uri="{FF2B5EF4-FFF2-40B4-BE49-F238E27FC236}">
                    <a16:creationId xmlns:a16="http://schemas.microsoft.com/office/drawing/2014/main" id="{D9F52EBC-BF8B-9A48-8E87-D9D2F8CE50F0}"/>
                  </a:ext>
                </a:extLst>
              </p:cNvPr>
              <p:cNvSpPr/>
              <p:nvPr/>
            </p:nvSpPr>
            <p:spPr>
              <a:xfrm>
                <a:off x="8832141" y="4396867"/>
                <a:ext cx="2392045" cy="835036"/>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750AD3F6-31F4-EE41-BA36-484EF7174767}"/>
                  </a:ext>
                </a:extLst>
              </p:cNvPr>
              <p:cNvPicPr>
                <a:picLocks noChangeAspect="1"/>
              </p:cNvPicPr>
              <p:nvPr/>
            </p:nvPicPr>
            <p:blipFill>
              <a:blip r:embed="rId6"/>
              <a:stretch>
                <a:fillRect/>
              </a:stretch>
            </p:blipFill>
            <p:spPr>
              <a:xfrm>
                <a:off x="8571791" y="4319099"/>
                <a:ext cx="520700" cy="520700"/>
              </a:xfrm>
              <a:prstGeom prst="rect">
                <a:avLst/>
              </a:prstGeom>
              <a:effectLst>
                <a:outerShdw blurRad="50800" dist="50800" algn="l" rotWithShape="0">
                  <a:schemeClr val="bg1"/>
                </a:outerShdw>
              </a:effectLst>
            </p:spPr>
          </p:pic>
          <p:grpSp>
            <p:nvGrpSpPr>
              <p:cNvPr id="85" name="Group 84">
                <a:extLst>
                  <a:ext uri="{FF2B5EF4-FFF2-40B4-BE49-F238E27FC236}">
                    <a16:creationId xmlns:a16="http://schemas.microsoft.com/office/drawing/2014/main" id="{10B79005-0FE5-F34F-A313-7C04842D7C4F}"/>
                  </a:ext>
                </a:extLst>
              </p:cNvPr>
              <p:cNvGrpSpPr/>
              <p:nvPr/>
            </p:nvGrpSpPr>
            <p:grpSpPr>
              <a:xfrm>
                <a:off x="9251710" y="4505866"/>
                <a:ext cx="1834878" cy="621498"/>
                <a:chOff x="7262192" y="5274129"/>
                <a:chExt cx="1834878" cy="621498"/>
              </a:xfrm>
            </p:grpSpPr>
            <p:sp>
              <p:nvSpPr>
                <p:cNvPr id="90" name="Rounded Rectangle 89">
                  <a:extLst>
                    <a:ext uri="{FF2B5EF4-FFF2-40B4-BE49-F238E27FC236}">
                      <a16:creationId xmlns:a16="http://schemas.microsoft.com/office/drawing/2014/main" id="{DBB322EC-205F-6646-B356-AB5A951A88EE}"/>
                    </a:ext>
                  </a:extLst>
                </p:cNvPr>
                <p:cNvSpPr/>
                <p:nvPr/>
              </p:nvSpPr>
              <p:spPr>
                <a:xfrm>
                  <a:off x="7262192" y="5274129"/>
                  <a:ext cx="1834878" cy="621498"/>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BB8CDEA7-6C67-944F-A446-47AEFC004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656" y="5332835"/>
                  <a:ext cx="513652" cy="110922"/>
                </a:xfrm>
                <a:prstGeom prst="rect">
                  <a:avLst/>
                </a:prstGeom>
              </p:spPr>
            </p:pic>
          </p:grpSp>
          <p:sp>
            <p:nvSpPr>
              <p:cNvPr id="89" name="Rectangle 88">
                <a:extLst>
                  <a:ext uri="{FF2B5EF4-FFF2-40B4-BE49-F238E27FC236}">
                    <a16:creationId xmlns:a16="http://schemas.microsoft.com/office/drawing/2014/main" id="{A7C2BAA9-9805-CB46-9A53-28B8FC65466F}"/>
                  </a:ext>
                </a:extLst>
              </p:cNvPr>
              <p:cNvSpPr/>
              <p:nvPr/>
            </p:nvSpPr>
            <p:spPr>
              <a:xfrm>
                <a:off x="9825989" y="4608548"/>
                <a:ext cx="1228305" cy="453842"/>
              </a:xfrm>
              <a:prstGeom prst="rect">
                <a:avLst/>
              </a:prstGeom>
            </p:spPr>
            <p:txBody>
              <a:bodyPr wrap="square">
                <a:spAutoFit/>
              </a:bodyPr>
              <a:lstStyle/>
              <a:p>
                <a:pPr algn="r">
                  <a:lnSpc>
                    <a:spcPts val="1400"/>
                  </a:lnSpc>
                </a:pPr>
                <a:r>
                  <a:rPr lang="en-US" sz="1400" b="1" dirty="0">
                    <a:latin typeface="Corbel" panose="020B0503020204020204" pitchFamily="34" charset="0"/>
                    <a:cs typeface="Calibri" panose="020F0502020204030204" pitchFamily="34" charset="0"/>
                  </a:rPr>
                  <a:t>edge2.mapr</a:t>
                </a:r>
              </a:p>
              <a:p>
                <a:pPr algn="r">
                  <a:lnSpc>
                    <a:spcPts val="1400"/>
                  </a:lnSpc>
                </a:pPr>
                <a:r>
                  <a:rPr lang="en-US" sz="1400" b="1" dirty="0">
                    <a:latin typeface="Corbel" panose="020B0503020204020204" pitchFamily="34" charset="0"/>
                    <a:cs typeface="Calibri" panose="020F0502020204030204" pitchFamily="34" charset="0"/>
                  </a:rPr>
                  <a:t>192.168.2.22</a:t>
                </a:r>
              </a:p>
            </p:txBody>
          </p:sp>
        </p:grpSp>
        <p:grpSp>
          <p:nvGrpSpPr>
            <p:cNvPr id="92" name="Group 91">
              <a:extLst>
                <a:ext uri="{FF2B5EF4-FFF2-40B4-BE49-F238E27FC236}">
                  <a16:creationId xmlns:a16="http://schemas.microsoft.com/office/drawing/2014/main" id="{A36A228E-91B2-F04D-B985-0FB2EF6A3628}"/>
                </a:ext>
              </a:extLst>
            </p:cNvPr>
            <p:cNvGrpSpPr/>
            <p:nvPr/>
          </p:nvGrpSpPr>
          <p:grpSpPr>
            <a:xfrm>
              <a:off x="8540373" y="4380292"/>
              <a:ext cx="2652395" cy="912804"/>
              <a:chOff x="8571791" y="4319099"/>
              <a:chExt cx="2652395" cy="912804"/>
            </a:xfrm>
          </p:grpSpPr>
          <p:sp>
            <p:nvSpPr>
              <p:cNvPr id="93" name="Rounded Rectangle 92">
                <a:extLst>
                  <a:ext uri="{FF2B5EF4-FFF2-40B4-BE49-F238E27FC236}">
                    <a16:creationId xmlns:a16="http://schemas.microsoft.com/office/drawing/2014/main" id="{CD2B28EC-7319-8D41-9AB0-68B8F8EB9DD1}"/>
                  </a:ext>
                </a:extLst>
              </p:cNvPr>
              <p:cNvSpPr/>
              <p:nvPr/>
            </p:nvSpPr>
            <p:spPr>
              <a:xfrm>
                <a:off x="8832141" y="4396867"/>
                <a:ext cx="2392045" cy="835036"/>
              </a:xfrm>
              <a:prstGeom prst="roundRect">
                <a:avLst>
                  <a:gd name="adj" fmla="val 512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1F4F89EC-FEAD-1647-B2FD-764EC83B7246}"/>
                  </a:ext>
                </a:extLst>
              </p:cNvPr>
              <p:cNvPicPr>
                <a:picLocks noChangeAspect="1"/>
              </p:cNvPicPr>
              <p:nvPr/>
            </p:nvPicPr>
            <p:blipFill>
              <a:blip r:embed="rId6"/>
              <a:stretch>
                <a:fillRect/>
              </a:stretch>
            </p:blipFill>
            <p:spPr>
              <a:xfrm>
                <a:off x="8571791" y="4319099"/>
                <a:ext cx="520700" cy="520700"/>
              </a:xfrm>
              <a:prstGeom prst="rect">
                <a:avLst/>
              </a:prstGeom>
              <a:effectLst>
                <a:outerShdw blurRad="50800" dist="50800" algn="l" rotWithShape="0">
                  <a:schemeClr val="bg1"/>
                </a:outerShdw>
              </a:effectLst>
            </p:spPr>
          </p:pic>
          <p:grpSp>
            <p:nvGrpSpPr>
              <p:cNvPr id="95" name="Group 94">
                <a:extLst>
                  <a:ext uri="{FF2B5EF4-FFF2-40B4-BE49-F238E27FC236}">
                    <a16:creationId xmlns:a16="http://schemas.microsoft.com/office/drawing/2014/main" id="{EB4A6AFC-36E6-9447-8A71-5503FDE103A1}"/>
                  </a:ext>
                </a:extLst>
              </p:cNvPr>
              <p:cNvGrpSpPr/>
              <p:nvPr/>
            </p:nvGrpSpPr>
            <p:grpSpPr>
              <a:xfrm>
                <a:off x="9251710" y="4505866"/>
                <a:ext cx="1834878" cy="621498"/>
                <a:chOff x="7262192" y="5274129"/>
                <a:chExt cx="1834878" cy="621498"/>
              </a:xfrm>
            </p:grpSpPr>
            <p:sp>
              <p:nvSpPr>
                <p:cNvPr id="97" name="Rounded Rectangle 96">
                  <a:extLst>
                    <a:ext uri="{FF2B5EF4-FFF2-40B4-BE49-F238E27FC236}">
                      <a16:creationId xmlns:a16="http://schemas.microsoft.com/office/drawing/2014/main" id="{6200C0BB-139D-2541-AFB2-FE4A8484E905}"/>
                    </a:ext>
                  </a:extLst>
                </p:cNvPr>
                <p:cNvSpPr/>
                <p:nvPr/>
              </p:nvSpPr>
              <p:spPr>
                <a:xfrm>
                  <a:off x="7262192" y="5274129"/>
                  <a:ext cx="1834878" cy="621498"/>
                </a:xfrm>
                <a:prstGeom prst="roundRect">
                  <a:avLst>
                    <a:gd name="adj" fmla="val 5129"/>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40F1558D-B22C-E94B-8210-0611DFE21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656" y="5332835"/>
                  <a:ext cx="513652" cy="110922"/>
                </a:xfrm>
                <a:prstGeom prst="rect">
                  <a:avLst/>
                </a:prstGeom>
              </p:spPr>
            </p:pic>
          </p:grpSp>
          <p:sp>
            <p:nvSpPr>
              <p:cNvPr id="96" name="Rectangle 95">
                <a:extLst>
                  <a:ext uri="{FF2B5EF4-FFF2-40B4-BE49-F238E27FC236}">
                    <a16:creationId xmlns:a16="http://schemas.microsoft.com/office/drawing/2014/main" id="{F996780D-04DB-964A-B485-5B23427AC0A3}"/>
                  </a:ext>
                </a:extLst>
              </p:cNvPr>
              <p:cNvSpPr/>
              <p:nvPr/>
            </p:nvSpPr>
            <p:spPr>
              <a:xfrm>
                <a:off x="9750385" y="4608548"/>
                <a:ext cx="1303910" cy="453842"/>
              </a:xfrm>
              <a:prstGeom prst="rect">
                <a:avLst/>
              </a:prstGeom>
            </p:spPr>
            <p:txBody>
              <a:bodyPr wrap="square">
                <a:spAutoFit/>
              </a:bodyPr>
              <a:lstStyle/>
              <a:p>
                <a:pPr algn="r">
                  <a:lnSpc>
                    <a:spcPts val="1400"/>
                  </a:lnSpc>
                </a:pPr>
                <a:r>
                  <a:rPr lang="en-US" sz="1400" b="1" dirty="0">
                    <a:latin typeface="Corbel" panose="020B0503020204020204" pitchFamily="34" charset="0"/>
                    <a:cs typeface="Calibri" panose="020F0502020204030204" pitchFamily="34" charset="0"/>
                  </a:rPr>
                  <a:t>edge3.mapr</a:t>
                </a:r>
              </a:p>
              <a:p>
                <a:pPr algn="r">
                  <a:lnSpc>
                    <a:spcPts val="1400"/>
                  </a:lnSpc>
                </a:pPr>
                <a:r>
                  <a:rPr lang="en-US" sz="1400" b="1" dirty="0">
                    <a:latin typeface="Corbel" panose="020B0503020204020204" pitchFamily="34" charset="0"/>
                    <a:cs typeface="Calibri" panose="020F0502020204030204" pitchFamily="34" charset="0"/>
                  </a:rPr>
                  <a:t>192.168.2.23</a:t>
                </a:r>
              </a:p>
            </p:txBody>
          </p:sp>
        </p:grpSp>
        <p:sp>
          <p:nvSpPr>
            <p:cNvPr id="99" name="Rectangle 98">
              <a:extLst>
                <a:ext uri="{FF2B5EF4-FFF2-40B4-BE49-F238E27FC236}">
                  <a16:creationId xmlns:a16="http://schemas.microsoft.com/office/drawing/2014/main" id="{4EE6A767-79BD-B44F-8C7A-B94D3B999C67}"/>
                </a:ext>
              </a:extLst>
            </p:cNvPr>
            <p:cNvSpPr/>
            <p:nvPr/>
          </p:nvSpPr>
          <p:spPr>
            <a:xfrm>
              <a:off x="8241603" y="1625909"/>
              <a:ext cx="1797844" cy="274306"/>
            </a:xfrm>
            <a:prstGeom prst="rect">
              <a:avLst/>
            </a:prstGeom>
          </p:spPr>
          <p:txBody>
            <a:bodyPr wrap="square">
              <a:spAutoFit/>
            </a:bodyPr>
            <a:lstStyle/>
            <a:p>
              <a:pPr algn="ctr">
                <a:lnSpc>
                  <a:spcPts val="1400"/>
                </a:lnSpc>
              </a:pPr>
              <a:r>
                <a:rPr lang="en-US" sz="1400" b="1" dirty="0" err="1">
                  <a:latin typeface="Corbel" panose="020B0503020204020204" pitchFamily="34" charset="0"/>
                  <a:cs typeface="Calibri" panose="020F0502020204030204" pitchFamily="34" charset="0"/>
                </a:rPr>
                <a:t>edge.cluster</a:t>
              </a:r>
              <a:endParaRPr lang="en-US" sz="1400" b="1" dirty="0">
                <a:latin typeface="Corbel" panose="020B0503020204020204" pitchFamily="34" charset="0"/>
                <a:cs typeface="Calibri" panose="020F0502020204030204" pitchFamily="34" charset="0"/>
              </a:endParaRPr>
            </a:p>
          </p:txBody>
        </p:sp>
        <p:sp>
          <p:nvSpPr>
            <p:cNvPr id="101" name="TextBox 100">
              <a:extLst>
                <a:ext uri="{FF2B5EF4-FFF2-40B4-BE49-F238E27FC236}">
                  <a16:creationId xmlns:a16="http://schemas.microsoft.com/office/drawing/2014/main" id="{3617F246-BE12-4045-B7AE-90E1C3862086}"/>
                </a:ext>
              </a:extLst>
            </p:cNvPr>
            <p:cNvSpPr txBox="1"/>
            <p:nvPr/>
          </p:nvSpPr>
          <p:spPr>
            <a:xfrm>
              <a:off x="1473862" y="4114771"/>
              <a:ext cx="1937357" cy="461665"/>
            </a:xfrm>
            <a:prstGeom prst="rect">
              <a:avLst/>
            </a:prstGeom>
            <a:noFill/>
          </p:spPr>
          <p:txBody>
            <a:bodyPr wrap="square" rtlCol="0">
              <a:spAutoFit/>
            </a:bodyPr>
            <a:lstStyle/>
            <a:p>
              <a:r>
                <a:rPr lang="en-US" sz="1200" b="1" dirty="0">
                  <a:latin typeface="Corbel" panose="020B0503020204020204" pitchFamily="34" charset="0"/>
                  <a:cs typeface="Calibri" panose="020F0502020204030204" pitchFamily="34" charset="0"/>
                </a:rPr>
                <a:t>Machine: </a:t>
              </a:r>
              <a:r>
                <a:rPr lang="en-US" sz="1200" b="1" dirty="0" err="1">
                  <a:latin typeface="Corbel" panose="020B0503020204020204" pitchFamily="34" charset="0"/>
                  <a:cs typeface="Calibri" panose="020F0502020204030204" pitchFamily="34" charset="0"/>
                </a:rPr>
                <a:t>maprdemo.local</a:t>
              </a:r>
              <a:r>
                <a:rPr lang="en-US" sz="1200" b="1" dirty="0">
                  <a:latin typeface="Corbel" panose="020B0503020204020204" pitchFamily="34" charset="0"/>
                  <a:cs typeface="Calibri" panose="020F0502020204030204" pitchFamily="34" charset="0"/>
                </a:rPr>
                <a:t> </a:t>
              </a:r>
            </a:p>
            <a:p>
              <a:pPr>
                <a:spcAft>
                  <a:spcPts val="300"/>
                </a:spcAft>
              </a:pPr>
              <a:r>
                <a:rPr lang="en-US" sz="1200" b="1" dirty="0">
                  <a:latin typeface="Corbel" panose="020B0503020204020204" pitchFamily="34" charset="0"/>
                  <a:cs typeface="Calibri" panose="020F0502020204030204" pitchFamily="34" charset="0"/>
                </a:rPr>
                <a:t>Cluster:    </a:t>
              </a:r>
              <a:r>
                <a:rPr lang="en-US" sz="1200" b="1" dirty="0" err="1">
                  <a:latin typeface="Corbel" panose="020B0503020204020204" pitchFamily="34" charset="0"/>
                  <a:cs typeface="Calibri" panose="020F0502020204030204" pitchFamily="34" charset="0"/>
                </a:rPr>
                <a:t>demo.mapr.com</a:t>
              </a:r>
              <a:endParaRPr lang="en-US" sz="1200" b="1" dirty="0">
                <a:latin typeface="Corbel" panose="020B0503020204020204" pitchFamily="34" charset="0"/>
                <a:cs typeface="Calibri" panose="020F0502020204030204" pitchFamily="34" charset="0"/>
              </a:endParaRPr>
            </a:p>
          </p:txBody>
        </p:sp>
      </p:grpSp>
    </p:spTree>
    <p:extLst>
      <p:ext uri="{BB962C8B-B14F-4D97-AF65-F5344CB8AC3E}">
        <p14:creationId xmlns:p14="http://schemas.microsoft.com/office/powerpoint/2010/main" val="2309821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E713C9-4211-B94E-9753-E88BFEAB8033}"/>
              </a:ext>
            </a:extLst>
          </p:cNvPr>
          <p:cNvGrpSpPr/>
          <p:nvPr/>
        </p:nvGrpSpPr>
        <p:grpSpPr>
          <a:xfrm>
            <a:off x="0" y="2910728"/>
            <a:ext cx="12188825" cy="1049467"/>
            <a:chOff x="0" y="2910728"/>
            <a:chExt cx="12188825" cy="1049467"/>
          </a:xfrm>
        </p:grpSpPr>
        <p:sp>
          <p:nvSpPr>
            <p:cNvPr id="9" name="Rectangle 8"/>
            <p:cNvSpPr/>
            <p:nvPr/>
          </p:nvSpPr>
          <p:spPr bwMode="auto">
            <a:xfrm>
              <a:off x="0" y="2936573"/>
              <a:ext cx="12188825" cy="1023622"/>
            </a:xfrm>
            <a:prstGeom prst="rect">
              <a:avLst/>
            </a:prstGeom>
            <a:solidFill>
              <a:srgbClr val="000000"/>
            </a:solidFill>
            <a:ln w="9525" algn="ctr">
              <a:noFill/>
              <a:round/>
              <a:headEnd/>
              <a:tailEnd/>
            </a:ln>
          </p:spPr>
          <p:txBody>
            <a:bodyPr lIns="91415" tIns="45709" rIns="91415" bIns="45709" rtlCol="0" anchor="ctr"/>
            <a:lstStyle/>
            <a:p>
              <a:pPr algn="ctr" eaLnBrk="0" hangingPunct="0"/>
              <a:endParaRPr lang="en-US" dirty="0">
                <a:solidFill>
                  <a:srgbClr val="FFFFFF"/>
                </a:solidFill>
              </a:endParaRPr>
            </a:p>
          </p:txBody>
        </p:sp>
        <p:sp>
          <p:nvSpPr>
            <p:cNvPr id="22" name="Text Placeholder 1"/>
            <p:cNvSpPr txBox="1">
              <a:spLocks/>
            </p:cNvSpPr>
            <p:nvPr/>
          </p:nvSpPr>
          <p:spPr>
            <a:xfrm>
              <a:off x="3838247" y="2910728"/>
              <a:ext cx="8004084" cy="997196"/>
            </a:xfrm>
            <a:prstGeom prst="rect">
              <a:avLst/>
            </a:prstGeom>
          </p:spPr>
          <p:txBody>
            <a:bodyPr vert="horz" lIns="121864" tIns="60931" rIns="121864" bIns="60931" rtlCol="0" anchor="ctr">
              <a:noAutofit/>
            </a:bodyPr>
            <a:lstStyle>
              <a:lvl1pPr marL="0" indent="0" algn="l" defTabSz="914109" rtl="0" eaLnBrk="1" latinLnBrk="0" hangingPunct="1">
                <a:lnSpc>
                  <a:spcPct val="95000"/>
                </a:lnSpc>
                <a:spcBef>
                  <a:spcPts val="0"/>
                </a:spcBef>
                <a:buFont typeface="Arial"/>
                <a:buNone/>
                <a:defRPr lang="en-US" sz="3900" b="0" kern="1200" baseline="0" dirty="0" smtClean="0">
                  <a:solidFill>
                    <a:schemeClr val="bg1"/>
                  </a:solidFill>
                  <a:latin typeface="Arial"/>
                  <a:ea typeface="+mn-ea"/>
                  <a:cs typeface="Arial"/>
                </a:defRPr>
              </a:lvl1pPr>
              <a:lvl2pPr marL="801466" indent="-379308" algn="l" defTabSz="609325" rtl="0" eaLnBrk="1" latinLnBrk="0" hangingPunct="1">
                <a:spcBef>
                  <a:spcPct val="20000"/>
                </a:spcBef>
                <a:buFont typeface="Arial"/>
                <a:buChar char="–"/>
                <a:defRPr sz="2400" kern="1200">
                  <a:solidFill>
                    <a:srgbClr val="000000"/>
                  </a:solidFill>
                  <a:latin typeface="Arial"/>
                  <a:ea typeface="+mn-ea"/>
                  <a:cs typeface="Arial"/>
                </a:defRPr>
              </a:lvl2pPr>
              <a:lvl3pPr marL="1137922" indent="-303130" algn="l" defTabSz="609325" rtl="0" eaLnBrk="1" latinLnBrk="0" hangingPunct="1">
                <a:spcBef>
                  <a:spcPct val="20000"/>
                </a:spcBef>
                <a:buFont typeface="Arial"/>
                <a:buChar char="•"/>
                <a:defRPr sz="2100" kern="1200">
                  <a:solidFill>
                    <a:srgbClr val="000000"/>
                  </a:solidFill>
                  <a:latin typeface="Arial"/>
                  <a:ea typeface="+mn-ea"/>
                  <a:cs typeface="Arial"/>
                </a:defRPr>
              </a:lvl3pPr>
              <a:lvl4pPr marL="1490250" indent="-303130" algn="l" defTabSz="609325" rtl="0" eaLnBrk="1" latinLnBrk="0" hangingPunct="1">
                <a:spcBef>
                  <a:spcPct val="20000"/>
                </a:spcBef>
                <a:buFont typeface="Arial"/>
                <a:buChar char="–"/>
                <a:tabLst>
                  <a:tab pos="1604516" algn="l"/>
                </a:tabLst>
                <a:defRPr sz="1900" kern="1200">
                  <a:solidFill>
                    <a:srgbClr val="000000"/>
                  </a:solidFill>
                  <a:latin typeface="Arial"/>
                  <a:ea typeface="+mn-ea"/>
                  <a:cs typeface="Arial"/>
                </a:defRPr>
              </a:lvl4pPr>
              <a:lvl5pPr marL="1834643" indent="-303130" algn="l" defTabSz="609325" rtl="0" eaLnBrk="1" latinLnBrk="0" hangingPunct="1">
                <a:spcBef>
                  <a:spcPct val="20000"/>
                </a:spcBef>
                <a:buFont typeface="Arial"/>
                <a:buChar char="»"/>
                <a:defRPr sz="1500" kern="1200">
                  <a:solidFill>
                    <a:srgbClr val="000000"/>
                  </a:solidFill>
                  <a:latin typeface="Arial"/>
                  <a:ea typeface="+mn-ea"/>
                  <a:cs typeface="Arial"/>
                </a:defRPr>
              </a:lvl5pPr>
              <a:lvl6pPr marL="3351287" indent="-304663" algn="l" defTabSz="609325" rtl="0" eaLnBrk="1" latinLnBrk="0" hangingPunct="1">
                <a:spcBef>
                  <a:spcPct val="20000"/>
                </a:spcBef>
                <a:buFont typeface="Arial"/>
                <a:buChar char="•"/>
                <a:defRPr sz="2700" kern="1200">
                  <a:solidFill>
                    <a:schemeClr val="tx1"/>
                  </a:solidFill>
                  <a:latin typeface="+mn-lt"/>
                  <a:ea typeface="+mn-ea"/>
                  <a:cs typeface="+mn-cs"/>
                </a:defRPr>
              </a:lvl6pPr>
              <a:lvl7pPr marL="3960611" indent="-304663" algn="l" defTabSz="609325" rtl="0" eaLnBrk="1" latinLnBrk="0" hangingPunct="1">
                <a:spcBef>
                  <a:spcPct val="20000"/>
                </a:spcBef>
                <a:buFont typeface="Arial"/>
                <a:buChar char="•"/>
                <a:defRPr sz="2700" kern="1200">
                  <a:solidFill>
                    <a:schemeClr val="tx1"/>
                  </a:solidFill>
                  <a:latin typeface="+mn-lt"/>
                  <a:ea typeface="+mn-ea"/>
                  <a:cs typeface="+mn-cs"/>
                </a:defRPr>
              </a:lvl7pPr>
              <a:lvl8pPr marL="4569937" indent="-304663" algn="l" defTabSz="609325" rtl="0" eaLnBrk="1" latinLnBrk="0" hangingPunct="1">
                <a:spcBef>
                  <a:spcPct val="20000"/>
                </a:spcBef>
                <a:buFont typeface="Arial"/>
                <a:buChar char="•"/>
                <a:defRPr sz="2700" kern="1200">
                  <a:solidFill>
                    <a:schemeClr val="tx1"/>
                  </a:solidFill>
                  <a:latin typeface="+mn-lt"/>
                  <a:ea typeface="+mn-ea"/>
                  <a:cs typeface="+mn-cs"/>
                </a:defRPr>
              </a:lvl8pPr>
              <a:lvl9pPr marL="5179261" indent="-304663" algn="l" defTabSz="609325" rtl="0" eaLnBrk="1" latinLnBrk="0" hangingPunct="1">
                <a:spcBef>
                  <a:spcPct val="20000"/>
                </a:spcBef>
                <a:buFont typeface="Arial"/>
                <a:buChar char="•"/>
                <a:defRPr sz="2700" kern="1200">
                  <a:solidFill>
                    <a:schemeClr val="tx1"/>
                  </a:solidFill>
                  <a:latin typeface="+mn-lt"/>
                  <a:ea typeface="+mn-ea"/>
                  <a:cs typeface="+mn-cs"/>
                </a:defRPr>
              </a:lvl9pPr>
            </a:lstStyle>
            <a:p>
              <a:pPr>
                <a:lnSpc>
                  <a:spcPct val="100000"/>
                </a:lnSpc>
              </a:pPr>
              <a:r>
                <a:rPr lang="en-US" sz="3200" b="1" dirty="0">
                  <a:latin typeface="Arial" charset="0"/>
                  <a:ea typeface="Arial" charset="0"/>
                  <a:cs typeface="Arial" charset="0"/>
                </a:rPr>
                <a:t>Used in Video</a:t>
              </a:r>
            </a:p>
          </p:txBody>
        </p:sp>
        <p:pic>
          <p:nvPicPr>
            <p:cNvPr id="10" name="Picture 9">
              <a:extLst>
                <a:ext uri="{FF2B5EF4-FFF2-40B4-BE49-F238E27FC236}">
                  <a16:creationId xmlns:a16="http://schemas.microsoft.com/office/drawing/2014/main" id="{DB4C4594-07DA-5E4E-A61C-18ED597AA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67" y="2936573"/>
              <a:ext cx="2702724" cy="999760"/>
            </a:xfrm>
            <a:prstGeom prst="rect">
              <a:avLst/>
            </a:prstGeom>
          </p:spPr>
        </p:pic>
        <p:cxnSp>
          <p:nvCxnSpPr>
            <p:cNvPr id="15" name="Straight Connector 14"/>
            <p:cNvCxnSpPr/>
            <p:nvPr/>
          </p:nvCxnSpPr>
          <p:spPr bwMode="auto">
            <a:xfrm>
              <a:off x="3459651" y="2925768"/>
              <a:ext cx="12692" cy="1019386"/>
            </a:xfrm>
            <a:prstGeom prst="line">
              <a:avLst/>
            </a:prstGeom>
            <a:noFill/>
            <a:ln w="38100" algn="ctr">
              <a:solidFill>
                <a:schemeClr val="bg1"/>
              </a:solidFill>
              <a:round/>
              <a:headEnd/>
              <a:tailEnd/>
            </a:ln>
          </p:spPr>
        </p:cxnSp>
        <p:cxnSp>
          <p:nvCxnSpPr>
            <p:cNvPr id="20" name="Straight Connector 19"/>
            <p:cNvCxnSpPr/>
            <p:nvPr/>
          </p:nvCxnSpPr>
          <p:spPr bwMode="auto">
            <a:xfrm>
              <a:off x="732453" y="2910728"/>
              <a:ext cx="12692" cy="1019386"/>
            </a:xfrm>
            <a:prstGeom prst="line">
              <a:avLst/>
            </a:prstGeom>
            <a:noFill/>
            <a:ln w="38100" algn="ctr">
              <a:solidFill>
                <a:schemeClr val="bg1"/>
              </a:solidFill>
              <a:round/>
              <a:headEnd/>
              <a:tailEnd/>
            </a:ln>
          </p:spPr>
        </p:cxnSp>
        <p:cxnSp>
          <p:nvCxnSpPr>
            <p:cNvPr id="18" name="Straight Connector 17"/>
            <p:cNvCxnSpPr/>
            <p:nvPr/>
          </p:nvCxnSpPr>
          <p:spPr bwMode="auto">
            <a:xfrm>
              <a:off x="0" y="2923650"/>
              <a:ext cx="12188825" cy="0"/>
            </a:xfrm>
            <a:prstGeom prst="line">
              <a:avLst/>
            </a:prstGeom>
            <a:noFill/>
            <a:ln w="38100" algn="ctr">
              <a:solidFill>
                <a:srgbClr val="FFFFFF"/>
              </a:solidFill>
              <a:round/>
              <a:headEnd/>
              <a:tailEnd/>
            </a:ln>
          </p:spPr>
        </p:cxnSp>
        <p:cxnSp>
          <p:nvCxnSpPr>
            <p:cNvPr id="17" name="Straight Connector 16"/>
            <p:cNvCxnSpPr/>
            <p:nvPr/>
          </p:nvCxnSpPr>
          <p:spPr bwMode="auto">
            <a:xfrm>
              <a:off x="0" y="3938004"/>
              <a:ext cx="12188825" cy="0"/>
            </a:xfrm>
            <a:prstGeom prst="line">
              <a:avLst/>
            </a:prstGeom>
            <a:noFill/>
            <a:ln w="38100" algn="ctr">
              <a:solidFill>
                <a:srgbClr val="FFFFFF"/>
              </a:solidFill>
              <a:round/>
              <a:headEnd/>
              <a:tailEnd/>
            </a:ln>
          </p:spPr>
        </p:cxnSp>
      </p:grpSp>
    </p:spTree>
    <p:extLst>
      <p:ext uri="{BB962C8B-B14F-4D97-AF65-F5344CB8AC3E}">
        <p14:creationId xmlns:p14="http://schemas.microsoft.com/office/powerpoint/2010/main" val="35780506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766767"/>
            <a:ext cx="8953838" cy="1235378"/>
          </a:xfrm>
          <a:prstGeom prst="rect">
            <a:avLst/>
          </a:prstGeom>
          <a:solidFill>
            <a:schemeClr val="tx1">
              <a:alpha val="54000"/>
            </a:schemeClr>
          </a:solidFill>
          <a:ln w="9525" algn="ctr">
            <a:noFill/>
            <a:round/>
            <a:headEnd/>
            <a:tailEnd/>
          </a:ln>
        </p:spPr>
        <p:txBody>
          <a:bodyPr rtlCol="0" anchor="ctr"/>
          <a:lstStyle/>
          <a:p>
            <a:pPr algn="ctr" eaLnBrk="0" hangingPunct="0"/>
            <a:endParaRPr lang="en-US" dirty="0">
              <a:solidFill>
                <a:srgbClr val="FFFFFF"/>
              </a:solidFill>
              <a:latin typeface="Arial"/>
            </a:endParaRPr>
          </a:p>
        </p:txBody>
      </p:sp>
      <p:sp>
        <p:nvSpPr>
          <p:cNvPr id="8" name="Title 7">
            <a:extLst>
              <a:ext uri="{FF2B5EF4-FFF2-40B4-BE49-F238E27FC236}">
                <a16:creationId xmlns:a16="http://schemas.microsoft.com/office/drawing/2014/main" id="{B5F96630-D7D9-CD48-A658-001F6BB19C0F}"/>
              </a:ext>
            </a:extLst>
          </p:cNvPr>
          <p:cNvSpPr>
            <a:spLocks noGrp="1"/>
          </p:cNvSpPr>
          <p:nvPr>
            <p:ph type="title"/>
          </p:nvPr>
        </p:nvSpPr>
        <p:spPr>
          <a:xfrm>
            <a:off x="669495" y="2107096"/>
            <a:ext cx="7905929" cy="2763648"/>
          </a:xfrm>
        </p:spPr>
        <p:txBody>
          <a:bodyPr anchor="t" anchorCtr="0">
            <a:normAutofit/>
          </a:bodyPr>
          <a:lstStyle/>
          <a:p>
            <a:r>
              <a:rPr lang="en-US" sz="2900" dirty="0"/>
              <a:t>Building a Global Data Fabric to the Edge</a:t>
            </a:r>
          </a:p>
        </p:txBody>
      </p:sp>
    </p:spTree>
    <p:extLst>
      <p:ext uri="{BB962C8B-B14F-4D97-AF65-F5344CB8AC3E}">
        <p14:creationId xmlns:p14="http://schemas.microsoft.com/office/powerpoint/2010/main" val="1144492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1" name="TextBox 160"/>
          <p:cNvSpPr txBox="1"/>
          <p:nvPr/>
        </p:nvSpPr>
        <p:spPr>
          <a:xfrm>
            <a:off x="3683682" y="1958070"/>
            <a:ext cx="2282997" cy="338554"/>
          </a:xfrm>
          <a:prstGeom prst="rect">
            <a:avLst/>
          </a:prstGeom>
          <a:noFill/>
        </p:spPr>
        <p:txBody>
          <a:bodyPr wrap="none" rtlCol="0">
            <a:spAutoFit/>
          </a:bodyPr>
          <a:lstStyle/>
          <a:p>
            <a:pPr algn="ctr"/>
            <a:r>
              <a:rPr lang="en-US" sz="1600" dirty="0">
                <a:latin typeface="Corbel" charset="0"/>
                <a:ea typeface="Corbel" charset="0"/>
                <a:cs typeface="Corbel" charset="0"/>
              </a:rPr>
              <a:t>Data Processing Pipeline</a:t>
            </a:r>
          </a:p>
        </p:txBody>
      </p:sp>
      <p:sp>
        <p:nvSpPr>
          <p:cNvPr id="173" name="Rectangle 172"/>
          <p:cNvSpPr/>
          <p:nvPr/>
        </p:nvSpPr>
        <p:spPr bwMode="auto">
          <a:xfrm>
            <a:off x="2004600" y="1276958"/>
            <a:ext cx="5908031" cy="4433361"/>
          </a:xfrm>
          <a:prstGeom prst="rect">
            <a:avLst/>
          </a:prstGeom>
          <a:noFill/>
          <a:ln w="50800" algn="ctr">
            <a:solidFill>
              <a:schemeClr val="accent1"/>
            </a:solidFill>
            <a:prstDash val="dash"/>
            <a:round/>
            <a:headEnd/>
            <a:tailEnd/>
          </a:ln>
        </p:spPr>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609316" eaLnBrk="0" hangingPunct="0"/>
            <a:endParaRPr lang="en-US" sz="3199" dirty="0">
              <a:solidFill>
                <a:srgbClr val="FFFFFF"/>
              </a:solidFill>
            </a:endParaRPr>
          </a:p>
        </p:txBody>
      </p:sp>
      <p:pic>
        <p:nvPicPr>
          <p:cNvPr id="178" name="Picture 17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5124" y="1421845"/>
            <a:ext cx="927686" cy="215603"/>
          </a:xfrm>
          <a:prstGeom prst="rect">
            <a:avLst/>
          </a:prstGeom>
        </p:spPr>
      </p:pic>
      <p:sp>
        <p:nvSpPr>
          <p:cNvPr id="136" name="TextBox 135">
            <a:extLst>
              <a:ext uri="{FF2B5EF4-FFF2-40B4-BE49-F238E27FC236}">
                <a16:creationId xmlns:a16="http://schemas.microsoft.com/office/drawing/2014/main" id="{B8CA58E0-6756-E74D-8868-B772E0AFAB34}"/>
              </a:ext>
            </a:extLst>
          </p:cNvPr>
          <p:cNvSpPr txBox="1"/>
          <p:nvPr/>
        </p:nvSpPr>
        <p:spPr>
          <a:xfrm>
            <a:off x="2048229" y="1590860"/>
            <a:ext cx="1625112" cy="338554"/>
          </a:xfrm>
          <a:prstGeom prst="rect">
            <a:avLst/>
          </a:prstGeom>
          <a:noFill/>
        </p:spPr>
        <p:txBody>
          <a:bodyPr wrap="square" rtlCol="0">
            <a:spAutoFit/>
          </a:bodyPr>
          <a:lstStyle/>
          <a:p>
            <a:r>
              <a:rPr lang="en-US" sz="1600" dirty="0"/>
              <a:t>Regional HQ</a:t>
            </a:r>
          </a:p>
        </p:txBody>
      </p:sp>
      <p:grpSp>
        <p:nvGrpSpPr>
          <p:cNvPr id="31" name="Group 30">
            <a:extLst>
              <a:ext uri="{FF2B5EF4-FFF2-40B4-BE49-F238E27FC236}">
                <a16:creationId xmlns:a16="http://schemas.microsoft.com/office/drawing/2014/main" id="{758F7449-0138-C24E-BBB4-0113285FF11B}"/>
              </a:ext>
            </a:extLst>
          </p:cNvPr>
          <p:cNvGrpSpPr/>
          <p:nvPr/>
        </p:nvGrpSpPr>
        <p:grpSpPr>
          <a:xfrm>
            <a:off x="8380490" y="2442163"/>
            <a:ext cx="3055306" cy="3268156"/>
            <a:chOff x="8194227" y="2159348"/>
            <a:chExt cx="3055306" cy="3268156"/>
          </a:xfrm>
        </p:grpSpPr>
        <p:grpSp>
          <p:nvGrpSpPr>
            <p:cNvPr id="95" name="Group 94"/>
            <p:cNvGrpSpPr/>
            <p:nvPr/>
          </p:nvGrpSpPr>
          <p:grpSpPr>
            <a:xfrm>
              <a:off x="10517168" y="2194525"/>
              <a:ext cx="725400" cy="791715"/>
              <a:chOff x="10798942" y="3452845"/>
              <a:chExt cx="725400" cy="791715"/>
            </a:xfrm>
          </p:grpSpPr>
          <p:sp>
            <p:nvSpPr>
              <p:cNvPr id="98" name="Shape 736"/>
              <p:cNvSpPr/>
              <p:nvPr/>
            </p:nvSpPr>
            <p:spPr>
              <a:xfrm>
                <a:off x="10798942" y="4050182"/>
                <a:ext cx="725400" cy="194378"/>
              </a:xfrm>
              <a:prstGeom prst="rect">
                <a:avLst/>
              </a:prstGeom>
              <a:noFill/>
              <a:ln>
                <a:noFill/>
              </a:ln>
            </p:spPr>
            <p:txBody>
              <a:bodyPr wrap="square" lIns="121875" tIns="60925" rIns="121875" bIns="60925" anchor="ctr" anchorCtr="0">
                <a:noAutofit/>
              </a:bodyPr>
              <a:lstStyle/>
              <a:p>
                <a:pPr marL="0" marR="0" lvl="0" indent="0" algn="ctr" rtl="0">
                  <a:lnSpc>
                    <a:spcPct val="100000"/>
                  </a:lnSpc>
                  <a:spcBef>
                    <a:spcPts val="0"/>
                  </a:spcBef>
                  <a:spcAft>
                    <a:spcPts val="0"/>
                  </a:spcAft>
                  <a:buClr>
                    <a:srgbClr val="7F7F7F"/>
                  </a:buClr>
                  <a:buSzPct val="25000"/>
                  <a:buFont typeface="Arial"/>
                  <a:buNone/>
                </a:pPr>
                <a:r>
                  <a:rPr lang="en-US" sz="1100" dirty="0">
                    <a:solidFill>
                      <a:srgbClr val="7F7F7F"/>
                    </a:solidFill>
                  </a:rPr>
                  <a:t>Edge</a:t>
                </a:r>
              </a:p>
            </p:txBody>
          </p:sp>
          <p:pic>
            <p:nvPicPr>
              <p:cNvPr id="99" name="Shape 793"/>
              <p:cNvPicPr preferRelativeResize="0"/>
              <p:nvPr/>
            </p:nvPicPr>
            <p:blipFill>
              <a:blip r:embed="rId4">
                <a:alphaModFix/>
              </a:blip>
              <a:stretch>
                <a:fillRect/>
              </a:stretch>
            </p:blipFill>
            <p:spPr>
              <a:xfrm>
                <a:off x="10844240" y="3452845"/>
                <a:ext cx="634835" cy="634835"/>
              </a:xfrm>
              <a:prstGeom prst="rect">
                <a:avLst/>
              </a:prstGeom>
              <a:noFill/>
              <a:ln>
                <a:noFill/>
              </a:ln>
            </p:spPr>
          </p:pic>
        </p:grpSp>
        <p:sp>
          <p:nvSpPr>
            <p:cNvPr id="146" name="Rectangle 145">
              <a:extLst>
                <a:ext uri="{FF2B5EF4-FFF2-40B4-BE49-F238E27FC236}">
                  <a16:creationId xmlns:a16="http://schemas.microsoft.com/office/drawing/2014/main" id="{03840863-8E12-FA4B-B8FB-11433B5FB513}"/>
                </a:ext>
              </a:extLst>
            </p:cNvPr>
            <p:cNvSpPr/>
            <p:nvPr/>
          </p:nvSpPr>
          <p:spPr bwMode="auto">
            <a:xfrm>
              <a:off x="8194227" y="2159348"/>
              <a:ext cx="3055306" cy="3268156"/>
            </a:xfrm>
            <a:prstGeom prst="rect">
              <a:avLst/>
            </a:prstGeom>
            <a:noFill/>
            <a:ln w="50800" algn="ctr">
              <a:solidFill>
                <a:schemeClr val="accent1"/>
              </a:solidFill>
              <a:prstDash val="dash"/>
              <a:round/>
              <a:headEnd/>
              <a:tailEnd/>
            </a:ln>
          </p:spPr>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609316" eaLnBrk="0" hangingPunct="0"/>
              <a:endParaRPr lang="en-US" sz="3199" dirty="0">
                <a:solidFill>
                  <a:srgbClr val="FFFFFF"/>
                </a:solidFill>
              </a:endParaRPr>
            </a:p>
          </p:txBody>
        </p:sp>
        <p:pic>
          <p:nvPicPr>
            <p:cNvPr id="148" name="Picture 147">
              <a:extLst>
                <a:ext uri="{FF2B5EF4-FFF2-40B4-BE49-F238E27FC236}">
                  <a16:creationId xmlns:a16="http://schemas.microsoft.com/office/drawing/2014/main" id="{A03832A1-54B3-034A-8804-7C8A62B266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15063" y="2316271"/>
              <a:ext cx="927686" cy="215603"/>
            </a:xfrm>
            <a:prstGeom prst="rect">
              <a:avLst/>
            </a:prstGeom>
          </p:spPr>
        </p:pic>
        <p:sp>
          <p:nvSpPr>
            <p:cNvPr id="149" name="TextBox 148">
              <a:extLst>
                <a:ext uri="{FF2B5EF4-FFF2-40B4-BE49-F238E27FC236}">
                  <a16:creationId xmlns:a16="http://schemas.microsoft.com/office/drawing/2014/main" id="{98FC8E41-EDD2-ED42-A66E-59D211AD8597}"/>
                </a:ext>
              </a:extLst>
            </p:cNvPr>
            <p:cNvSpPr txBox="1"/>
            <p:nvPr/>
          </p:nvSpPr>
          <p:spPr>
            <a:xfrm>
              <a:off x="8238168" y="2485286"/>
              <a:ext cx="1625112" cy="338554"/>
            </a:xfrm>
            <a:prstGeom prst="rect">
              <a:avLst/>
            </a:prstGeom>
            <a:noFill/>
          </p:spPr>
          <p:txBody>
            <a:bodyPr wrap="square" rtlCol="0">
              <a:spAutoFit/>
            </a:bodyPr>
            <a:lstStyle/>
            <a:p>
              <a:r>
                <a:rPr lang="en-US" sz="1600" dirty="0"/>
                <a:t>Edge</a:t>
              </a:r>
            </a:p>
          </p:txBody>
        </p:sp>
      </p:grpSp>
      <p:pic>
        <p:nvPicPr>
          <p:cNvPr id="58" name="Picture 57">
            <a:extLst>
              <a:ext uri="{FF2B5EF4-FFF2-40B4-BE49-F238E27FC236}">
                <a16:creationId xmlns:a16="http://schemas.microsoft.com/office/drawing/2014/main" id="{A9FE3C24-0626-3447-B793-4C0AFBBFA9F0}"/>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9581372" y="1496545"/>
            <a:ext cx="1038388" cy="1142760"/>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5" name="Group 4">
            <a:extLst>
              <a:ext uri="{FF2B5EF4-FFF2-40B4-BE49-F238E27FC236}">
                <a16:creationId xmlns:a16="http://schemas.microsoft.com/office/drawing/2014/main" id="{268BF02F-5D60-2D4D-87F3-BDE66A0F3F16}"/>
              </a:ext>
            </a:extLst>
          </p:cNvPr>
          <p:cNvGrpSpPr/>
          <p:nvPr/>
        </p:nvGrpSpPr>
        <p:grpSpPr>
          <a:xfrm>
            <a:off x="-265004" y="3155305"/>
            <a:ext cx="2528154" cy="502920"/>
            <a:chOff x="-185005" y="4249543"/>
            <a:chExt cx="2528154" cy="502920"/>
          </a:xfrm>
        </p:grpSpPr>
        <p:pic>
          <p:nvPicPr>
            <p:cNvPr id="112" name="Picture 111">
              <a:extLst>
                <a:ext uri="{FF2B5EF4-FFF2-40B4-BE49-F238E27FC236}">
                  <a16:creationId xmlns:a16="http://schemas.microsoft.com/office/drawing/2014/main" id="{05F8EB50-2246-B042-8847-2D0690546BB8}"/>
                </a:ext>
              </a:extLst>
            </p:cNvPr>
            <p:cNvPicPr>
              <a:picLocks noChangeAspect="1"/>
            </p:cNvPicPr>
            <p:nvPr/>
          </p:nvPicPr>
          <p:blipFill>
            <a:blip r:embed="rId6"/>
            <a:stretch>
              <a:fillRect/>
            </a:stretch>
          </p:blipFill>
          <p:spPr>
            <a:xfrm>
              <a:off x="1346787" y="4249543"/>
              <a:ext cx="493490" cy="502920"/>
            </a:xfrm>
            <a:prstGeom prst="rect">
              <a:avLst/>
            </a:prstGeom>
          </p:spPr>
        </p:pic>
        <p:pic>
          <p:nvPicPr>
            <p:cNvPr id="113" name="Picture 112">
              <a:extLst>
                <a:ext uri="{FF2B5EF4-FFF2-40B4-BE49-F238E27FC236}">
                  <a16:creationId xmlns:a16="http://schemas.microsoft.com/office/drawing/2014/main" id="{C6261191-4DB8-004E-A870-F511DA7137B8}"/>
                </a:ext>
              </a:extLst>
            </p:cNvPr>
            <p:cNvPicPr>
              <a:picLocks noChangeAspect="1"/>
            </p:cNvPicPr>
            <p:nvPr/>
          </p:nvPicPr>
          <p:blipFill>
            <a:blip r:embed="rId7"/>
            <a:stretch>
              <a:fillRect/>
            </a:stretch>
          </p:blipFill>
          <p:spPr>
            <a:xfrm>
              <a:off x="-185005" y="4249543"/>
              <a:ext cx="896112" cy="501263"/>
            </a:xfrm>
            <a:prstGeom prst="rect">
              <a:avLst/>
            </a:prstGeom>
          </p:spPr>
        </p:pic>
        <p:pic>
          <p:nvPicPr>
            <p:cNvPr id="116" name="Picture 115">
              <a:extLst>
                <a:ext uri="{FF2B5EF4-FFF2-40B4-BE49-F238E27FC236}">
                  <a16:creationId xmlns:a16="http://schemas.microsoft.com/office/drawing/2014/main" id="{AAF28A16-DD8A-3041-B933-B08EEBBD6996}"/>
                </a:ext>
              </a:extLst>
            </p:cNvPr>
            <p:cNvPicPr>
              <a:picLocks noChangeAspect="1"/>
            </p:cNvPicPr>
            <p:nvPr/>
          </p:nvPicPr>
          <p:blipFill>
            <a:blip r:embed="rId8"/>
            <a:stretch>
              <a:fillRect/>
            </a:stretch>
          </p:blipFill>
          <p:spPr>
            <a:xfrm>
              <a:off x="1907809" y="4249543"/>
              <a:ext cx="435340" cy="502920"/>
            </a:xfrm>
            <a:prstGeom prst="rect">
              <a:avLst/>
            </a:prstGeom>
          </p:spPr>
        </p:pic>
        <p:pic>
          <p:nvPicPr>
            <p:cNvPr id="117" name="Picture 116">
              <a:extLst>
                <a:ext uri="{FF2B5EF4-FFF2-40B4-BE49-F238E27FC236}">
                  <a16:creationId xmlns:a16="http://schemas.microsoft.com/office/drawing/2014/main" id="{EEBFDD5F-EEEF-794A-B56F-2D3B601C3913}"/>
                </a:ext>
              </a:extLst>
            </p:cNvPr>
            <p:cNvPicPr>
              <a:picLocks noChangeAspect="1"/>
            </p:cNvPicPr>
            <p:nvPr/>
          </p:nvPicPr>
          <p:blipFill>
            <a:blip r:embed="rId9"/>
            <a:stretch>
              <a:fillRect/>
            </a:stretch>
          </p:blipFill>
          <p:spPr>
            <a:xfrm>
              <a:off x="778639" y="4249543"/>
              <a:ext cx="500616" cy="502185"/>
            </a:xfrm>
            <a:prstGeom prst="rect">
              <a:avLst/>
            </a:prstGeom>
          </p:spPr>
        </p:pic>
      </p:grpSp>
      <p:sp>
        <p:nvSpPr>
          <p:cNvPr id="208" name="TextBox 207">
            <a:extLst>
              <a:ext uri="{FF2B5EF4-FFF2-40B4-BE49-F238E27FC236}">
                <a16:creationId xmlns:a16="http://schemas.microsoft.com/office/drawing/2014/main" id="{A949C4A3-734F-4F47-A336-3AD9ABF5B233}"/>
              </a:ext>
            </a:extLst>
          </p:cNvPr>
          <p:cNvSpPr txBox="1"/>
          <p:nvPr/>
        </p:nvSpPr>
        <p:spPr>
          <a:xfrm>
            <a:off x="4097146" y="2269770"/>
            <a:ext cx="1463863" cy="338554"/>
          </a:xfrm>
          <a:prstGeom prst="rect">
            <a:avLst/>
          </a:prstGeom>
          <a:noFill/>
        </p:spPr>
        <p:txBody>
          <a:bodyPr wrap="none" rtlCol="0">
            <a:spAutoFit/>
          </a:bodyPr>
          <a:lstStyle/>
          <a:p>
            <a:pPr algn="ctr"/>
            <a:r>
              <a:rPr lang="en-US" sz="1600" dirty="0">
                <a:latin typeface="Corbel" charset="0"/>
                <a:ea typeface="Corbel" charset="0"/>
                <a:cs typeface="Corbel" charset="0"/>
              </a:rPr>
              <a:t>(Microservices)</a:t>
            </a:r>
          </a:p>
        </p:txBody>
      </p:sp>
      <p:grpSp>
        <p:nvGrpSpPr>
          <p:cNvPr id="22" name="Group 21">
            <a:extLst>
              <a:ext uri="{FF2B5EF4-FFF2-40B4-BE49-F238E27FC236}">
                <a16:creationId xmlns:a16="http://schemas.microsoft.com/office/drawing/2014/main" id="{3DF24F84-0E13-964F-99E4-434F35ADFE25}"/>
              </a:ext>
            </a:extLst>
          </p:cNvPr>
          <p:cNvGrpSpPr/>
          <p:nvPr/>
        </p:nvGrpSpPr>
        <p:grpSpPr>
          <a:xfrm>
            <a:off x="2650906" y="2907040"/>
            <a:ext cx="1143000" cy="1042648"/>
            <a:chOff x="4082523" y="2701066"/>
            <a:chExt cx="1143000" cy="1042648"/>
          </a:xfrm>
        </p:grpSpPr>
        <p:sp>
          <p:nvSpPr>
            <p:cNvPr id="1638" name="Shape 1638"/>
            <p:cNvSpPr/>
            <p:nvPr/>
          </p:nvSpPr>
          <p:spPr>
            <a:xfrm>
              <a:off x="4082523" y="2701066"/>
              <a:ext cx="1143000" cy="1042648"/>
            </a:xfrm>
            <a:prstGeom prst="rect">
              <a:avLst/>
            </a:prstGeom>
            <a:solidFill>
              <a:schemeClr val="lt1"/>
            </a:solid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a:buClr>
                  <a:srgbClr val="000000"/>
                </a:buClr>
                <a:buSzPct val="25000"/>
              </a:pPr>
              <a:r>
                <a:rPr lang="en-US" sz="1400" dirty="0">
                  <a:solidFill>
                    <a:srgbClr val="000000"/>
                  </a:solidFill>
                  <a:latin typeface="Corbel" charset="0"/>
                  <a:ea typeface="Corbel" charset="0"/>
                  <a:cs typeface="Corbel" charset="0"/>
                  <a:sym typeface="Arial"/>
                </a:rPr>
                <a:t>Download</a:t>
              </a:r>
              <a:endParaRPr lang="en" sz="1400" dirty="0">
                <a:solidFill>
                  <a:srgbClr val="000000"/>
                </a:solidFill>
                <a:latin typeface="Corbel" charset="0"/>
                <a:ea typeface="Corbel" charset="0"/>
                <a:cs typeface="Corbel" charset="0"/>
                <a:sym typeface="Arial"/>
              </a:endParaRPr>
            </a:p>
          </p:txBody>
        </p:sp>
        <p:pic>
          <p:nvPicPr>
            <p:cNvPr id="53" name="Picture 52"/>
            <p:cNvPicPr>
              <a:picLocks noChangeAspect="1"/>
            </p:cNvPicPr>
            <p:nvPr/>
          </p:nvPicPr>
          <p:blipFill>
            <a:blip r:embed="rId10"/>
            <a:stretch>
              <a:fillRect/>
            </a:stretch>
          </p:blipFill>
          <p:spPr>
            <a:xfrm>
              <a:off x="4420494" y="3174287"/>
              <a:ext cx="550189" cy="401866"/>
            </a:xfrm>
            <a:prstGeom prst="rect">
              <a:avLst/>
            </a:prstGeom>
            <a:ln>
              <a:noFill/>
            </a:ln>
          </p:spPr>
        </p:pic>
      </p:grpSp>
      <p:sp>
        <p:nvSpPr>
          <p:cNvPr id="25" name="TextBox 24">
            <a:extLst>
              <a:ext uri="{FF2B5EF4-FFF2-40B4-BE49-F238E27FC236}">
                <a16:creationId xmlns:a16="http://schemas.microsoft.com/office/drawing/2014/main" id="{81C5B48A-85ED-2B43-A4D3-3BA422351AE0}"/>
              </a:ext>
            </a:extLst>
          </p:cNvPr>
          <p:cNvSpPr txBox="1"/>
          <p:nvPr/>
        </p:nvSpPr>
        <p:spPr>
          <a:xfrm>
            <a:off x="2421498" y="3998692"/>
            <a:ext cx="1579278" cy="492443"/>
          </a:xfrm>
          <a:prstGeom prst="rect">
            <a:avLst/>
          </a:prstGeom>
          <a:noFill/>
        </p:spPr>
        <p:txBody>
          <a:bodyPr wrap="none" rtlCol="0">
            <a:spAutoFit/>
          </a:bodyPr>
          <a:lstStyle/>
          <a:p>
            <a:pPr algn="ctr"/>
            <a:r>
              <a:rPr lang="en-US" sz="1400" dirty="0">
                <a:latin typeface="Courier" pitchFamily="2" charset="0"/>
              </a:rPr>
              <a:t>/…/images</a:t>
            </a:r>
          </a:p>
          <a:p>
            <a:pPr algn="ctr"/>
            <a:r>
              <a:rPr lang="en-US" sz="1200" dirty="0">
                <a:latin typeface="Courier" pitchFamily="2" charset="0"/>
              </a:rPr>
              <a:t>(file services)</a:t>
            </a:r>
          </a:p>
        </p:txBody>
      </p:sp>
      <p:grpSp>
        <p:nvGrpSpPr>
          <p:cNvPr id="131" name="Group 130">
            <a:extLst>
              <a:ext uri="{FF2B5EF4-FFF2-40B4-BE49-F238E27FC236}">
                <a16:creationId xmlns:a16="http://schemas.microsoft.com/office/drawing/2014/main" id="{5C511192-876A-3648-BA00-0BA7CB198814}"/>
              </a:ext>
            </a:extLst>
          </p:cNvPr>
          <p:cNvGrpSpPr/>
          <p:nvPr/>
        </p:nvGrpSpPr>
        <p:grpSpPr>
          <a:xfrm>
            <a:off x="4249108" y="2907040"/>
            <a:ext cx="1143000" cy="1042648"/>
            <a:chOff x="4293835" y="2701066"/>
            <a:chExt cx="1143000" cy="1042648"/>
          </a:xfrm>
        </p:grpSpPr>
        <p:sp>
          <p:nvSpPr>
            <p:cNvPr id="137" name="Shape 1638">
              <a:extLst>
                <a:ext uri="{FF2B5EF4-FFF2-40B4-BE49-F238E27FC236}">
                  <a16:creationId xmlns:a16="http://schemas.microsoft.com/office/drawing/2014/main" id="{E9527F47-6A38-EF40-9E7C-DF8E422FA288}"/>
                </a:ext>
              </a:extLst>
            </p:cNvPr>
            <p:cNvSpPr/>
            <p:nvPr/>
          </p:nvSpPr>
          <p:spPr>
            <a:xfrm>
              <a:off x="4293835" y="2701066"/>
              <a:ext cx="1143000" cy="1042648"/>
            </a:xfrm>
            <a:prstGeom prst="rect">
              <a:avLst/>
            </a:prstGeom>
            <a:solidFill>
              <a:schemeClr val="lt1"/>
            </a:solid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a:buClr>
                  <a:srgbClr val="000000"/>
                </a:buClr>
                <a:buSzPct val="25000"/>
              </a:pPr>
              <a:r>
                <a:rPr lang="en-US" sz="1467" dirty="0">
                  <a:solidFill>
                    <a:srgbClr val="000000"/>
                  </a:solidFill>
                  <a:latin typeface="Corbel" charset="0"/>
                  <a:ea typeface="Corbel" charset="0"/>
                  <a:cs typeface="Corbel" charset="0"/>
                  <a:sym typeface="Arial"/>
                </a:rPr>
                <a:t>Categorize</a:t>
              </a:r>
              <a:endParaRPr lang="en" sz="1467" dirty="0">
                <a:solidFill>
                  <a:srgbClr val="000000"/>
                </a:solidFill>
                <a:latin typeface="Corbel" charset="0"/>
                <a:ea typeface="Corbel" charset="0"/>
                <a:cs typeface="Corbel" charset="0"/>
                <a:sym typeface="Arial"/>
              </a:endParaRPr>
            </a:p>
          </p:txBody>
        </p:sp>
        <p:pic>
          <p:nvPicPr>
            <p:cNvPr id="147" name="Picture 146">
              <a:extLst>
                <a:ext uri="{FF2B5EF4-FFF2-40B4-BE49-F238E27FC236}">
                  <a16:creationId xmlns:a16="http://schemas.microsoft.com/office/drawing/2014/main" id="{5C7BB30A-4B66-7449-B872-B7F525E57656}"/>
                </a:ext>
              </a:extLst>
            </p:cNvPr>
            <p:cNvPicPr>
              <a:picLocks noChangeAspect="1"/>
            </p:cNvPicPr>
            <p:nvPr/>
          </p:nvPicPr>
          <p:blipFill>
            <a:blip r:embed="rId10"/>
            <a:stretch>
              <a:fillRect/>
            </a:stretch>
          </p:blipFill>
          <p:spPr>
            <a:xfrm flipV="1">
              <a:off x="4617951" y="3200791"/>
              <a:ext cx="550189" cy="401866"/>
            </a:xfrm>
            <a:prstGeom prst="rect">
              <a:avLst/>
            </a:prstGeom>
            <a:ln>
              <a:noFill/>
            </a:ln>
          </p:spPr>
        </p:pic>
      </p:grpSp>
      <p:sp>
        <p:nvSpPr>
          <p:cNvPr id="209" name="TextBox 208">
            <a:extLst>
              <a:ext uri="{FF2B5EF4-FFF2-40B4-BE49-F238E27FC236}">
                <a16:creationId xmlns:a16="http://schemas.microsoft.com/office/drawing/2014/main" id="{C9A57DCD-6E54-9A44-8822-CB0FBC46B509}"/>
              </a:ext>
            </a:extLst>
          </p:cNvPr>
          <p:cNvSpPr txBox="1"/>
          <p:nvPr/>
        </p:nvSpPr>
        <p:spPr>
          <a:xfrm>
            <a:off x="4137703" y="3998692"/>
            <a:ext cx="1473480" cy="492443"/>
          </a:xfrm>
          <a:prstGeom prst="rect">
            <a:avLst/>
          </a:prstGeom>
          <a:noFill/>
        </p:spPr>
        <p:txBody>
          <a:bodyPr wrap="none" rtlCol="0">
            <a:spAutoFit/>
          </a:bodyPr>
          <a:lstStyle/>
          <a:p>
            <a:pPr algn="ctr"/>
            <a:r>
              <a:rPr lang="en-US" sz="1400" dirty="0">
                <a:latin typeface="Courier" pitchFamily="2" charset="0"/>
              </a:rPr>
              <a:t>/…/</a:t>
            </a:r>
            <a:r>
              <a:rPr lang="en-US" sz="1400" dirty="0" err="1">
                <a:latin typeface="Courier" pitchFamily="2" charset="0"/>
              </a:rPr>
              <a:t>metaTable</a:t>
            </a:r>
            <a:endParaRPr lang="en-US" sz="1400" dirty="0">
              <a:latin typeface="Courier" pitchFamily="2" charset="0"/>
            </a:endParaRPr>
          </a:p>
          <a:p>
            <a:pPr algn="ctr"/>
            <a:r>
              <a:rPr lang="en-US" sz="1200" dirty="0">
                <a:latin typeface="Courier" pitchFamily="2" charset="0"/>
              </a:rPr>
              <a:t>(</a:t>
            </a:r>
            <a:r>
              <a:rPr lang="en-US" sz="1200" dirty="0" err="1">
                <a:latin typeface="Courier" pitchFamily="2" charset="0"/>
              </a:rPr>
              <a:t>db</a:t>
            </a:r>
            <a:r>
              <a:rPr lang="en-US" sz="1200" dirty="0">
                <a:latin typeface="Courier" pitchFamily="2" charset="0"/>
              </a:rPr>
              <a:t> services)</a:t>
            </a:r>
          </a:p>
        </p:txBody>
      </p:sp>
      <p:grpSp>
        <p:nvGrpSpPr>
          <p:cNvPr id="197" name="Group 196">
            <a:extLst>
              <a:ext uri="{FF2B5EF4-FFF2-40B4-BE49-F238E27FC236}">
                <a16:creationId xmlns:a16="http://schemas.microsoft.com/office/drawing/2014/main" id="{CA399E0D-9439-DE4D-A8E1-2128D17082B3}"/>
              </a:ext>
            </a:extLst>
          </p:cNvPr>
          <p:cNvGrpSpPr/>
          <p:nvPr/>
        </p:nvGrpSpPr>
        <p:grpSpPr>
          <a:xfrm>
            <a:off x="5899080" y="2907040"/>
            <a:ext cx="1143000" cy="1042648"/>
            <a:chOff x="4404675" y="2701066"/>
            <a:chExt cx="1143000" cy="1042648"/>
          </a:xfrm>
        </p:grpSpPr>
        <p:sp>
          <p:nvSpPr>
            <p:cNvPr id="198" name="Shape 1638">
              <a:extLst>
                <a:ext uri="{FF2B5EF4-FFF2-40B4-BE49-F238E27FC236}">
                  <a16:creationId xmlns:a16="http://schemas.microsoft.com/office/drawing/2014/main" id="{30550A69-D24D-054B-AF5F-4509FE0085B5}"/>
                </a:ext>
              </a:extLst>
            </p:cNvPr>
            <p:cNvSpPr/>
            <p:nvPr/>
          </p:nvSpPr>
          <p:spPr>
            <a:xfrm>
              <a:off x="4404675" y="2701066"/>
              <a:ext cx="1143000" cy="1042648"/>
            </a:xfrm>
            <a:prstGeom prst="rect">
              <a:avLst/>
            </a:prstGeom>
            <a:solidFill>
              <a:schemeClr val="lt1"/>
            </a:solid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a:buClr>
                  <a:srgbClr val="000000"/>
                </a:buClr>
                <a:buSzPct val="25000"/>
              </a:pPr>
              <a:r>
                <a:rPr lang="en-US" sz="1467" dirty="0">
                  <a:solidFill>
                    <a:srgbClr val="000000"/>
                  </a:solidFill>
                  <a:latin typeface="Corbel" charset="0"/>
                  <a:ea typeface="Corbel" charset="0"/>
                  <a:cs typeface="Corbel" charset="0"/>
                  <a:sym typeface="Arial"/>
                </a:rPr>
                <a:t>Broadcast</a:t>
              </a:r>
              <a:endParaRPr lang="en" sz="1467" dirty="0">
                <a:solidFill>
                  <a:srgbClr val="000000"/>
                </a:solidFill>
                <a:latin typeface="Corbel" charset="0"/>
                <a:ea typeface="Corbel" charset="0"/>
                <a:cs typeface="Corbel" charset="0"/>
                <a:sym typeface="Arial"/>
              </a:endParaRPr>
            </a:p>
          </p:txBody>
        </p:sp>
        <p:pic>
          <p:nvPicPr>
            <p:cNvPr id="201" name="Picture 200">
              <a:extLst>
                <a:ext uri="{FF2B5EF4-FFF2-40B4-BE49-F238E27FC236}">
                  <a16:creationId xmlns:a16="http://schemas.microsoft.com/office/drawing/2014/main" id="{C6C46863-F8EE-174F-B947-D1309765A86D}"/>
                </a:ext>
              </a:extLst>
            </p:cNvPr>
            <p:cNvPicPr>
              <a:picLocks noChangeAspect="1"/>
            </p:cNvPicPr>
            <p:nvPr/>
          </p:nvPicPr>
          <p:blipFill>
            <a:blip r:embed="rId10"/>
            <a:stretch>
              <a:fillRect/>
            </a:stretch>
          </p:blipFill>
          <p:spPr>
            <a:xfrm>
              <a:off x="4728791" y="3174287"/>
              <a:ext cx="550189" cy="401866"/>
            </a:xfrm>
            <a:prstGeom prst="rect">
              <a:avLst/>
            </a:prstGeom>
            <a:ln>
              <a:noFill/>
            </a:ln>
          </p:spPr>
        </p:pic>
      </p:grpSp>
      <p:sp>
        <p:nvSpPr>
          <p:cNvPr id="210" name="TextBox 209">
            <a:extLst>
              <a:ext uri="{FF2B5EF4-FFF2-40B4-BE49-F238E27FC236}">
                <a16:creationId xmlns:a16="http://schemas.microsoft.com/office/drawing/2014/main" id="{77F75259-F335-CE47-A077-3A169A58EB9A}"/>
              </a:ext>
            </a:extLst>
          </p:cNvPr>
          <p:cNvSpPr txBox="1"/>
          <p:nvPr/>
        </p:nvSpPr>
        <p:spPr>
          <a:xfrm>
            <a:off x="5518127" y="3998692"/>
            <a:ext cx="1858201" cy="492443"/>
          </a:xfrm>
          <a:prstGeom prst="rect">
            <a:avLst/>
          </a:prstGeom>
          <a:noFill/>
        </p:spPr>
        <p:txBody>
          <a:bodyPr wrap="none" rtlCol="0">
            <a:spAutoFit/>
          </a:bodyPr>
          <a:lstStyle/>
          <a:p>
            <a:pPr algn="ctr"/>
            <a:r>
              <a:rPr lang="en-US" sz="1400" dirty="0">
                <a:latin typeface="Courier" pitchFamily="2" charset="0"/>
              </a:rPr>
              <a:t>/…/</a:t>
            </a:r>
            <a:r>
              <a:rPr lang="en-US" sz="1400" dirty="0" err="1">
                <a:latin typeface="Courier" pitchFamily="2" charset="0"/>
              </a:rPr>
              <a:t>repStream</a:t>
            </a:r>
            <a:endParaRPr lang="en-US" sz="1400" dirty="0">
              <a:latin typeface="Courier" pitchFamily="2" charset="0"/>
            </a:endParaRPr>
          </a:p>
          <a:p>
            <a:pPr algn="ctr"/>
            <a:r>
              <a:rPr lang="en-US" sz="1200" dirty="0">
                <a:latin typeface="Courier" pitchFamily="2" charset="0"/>
              </a:rPr>
              <a:t>(pub/sub services)</a:t>
            </a:r>
          </a:p>
        </p:txBody>
      </p:sp>
      <p:sp>
        <p:nvSpPr>
          <p:cNvPr id="211" name="TextBox 210">
            <a:extLst>
              <a:ext uri="{FF2B5EF4-FFF2-40B4-BE49-F238E27FC236}">
                <a16:creationId xmlns:a16="http://schemas.microsoft.com/office/drawing/2014/main" id="{185DF51C-AA85-C940-999F-7670B35DBA8D}"/>
              </a:ext>
            </a:extLst>
          </p:cNvPr>
          <p:cNvSpPr txBox="1"/>
          <p:nvPr/>
        </p:nvSpPr>
        <p:spPr>
          <a:xfrm>
            <a:off x="3310762" y="4605297"/>
            <a:ext cx="3008244" cy="584775"/>
          </a:xfrm>
          <a:prstGeom prst="rect">
            <a:avLst/>
          </a:prstGeom>
          <a:noFill/>
        </p:spPr>
        <p:txBody>
          <a:bodyPr wrap="square" rtlCol="0">
            <a:spAutoFit/>
          </a:bodyPr>
          <a:lstStyle/>
          <a:p>
            <a:pPr algn="ctr"/>
            <a:r>
              <a:rPr lang="en-US" sz="1600" dirty="0">
                <a:latin typeface="Corbel" charset="0"/>
                <a:ea typeface="Corbel" charset="0"/>
                <a:cs typeface="Corbel" charset="0"/>
              </a:rPr>
              <a:t>Microservices coordinated via messages published to:</a:t>
            </a:r>
          </a:p>
        </p:txBody>
      </p:sp>
      <p:sp>
        <p:nvSpPr>
          <p:cNvPr id="212" name="TextBox 211">
            <a:extLst>
              <a:ext uri="{FF2B5EF4-FFF2-40B4-BE49-F238E27FC236}">
                <a16:creationId xmlns:a16="http://schemas.microsoft.com/office/drawing/2014/main" id="{A6DA6D44-3CE5-DC48-B3FE-9C31D2CE63D6}"/>
              </a:ext>
            </a:extLst>
          </p:cNvPr>
          <p:cNvSpPr txBox="1"/>
          <p:nvPr/>
        </p:nvSpPr>
        <p:spPr>
          <a:xfrm>
            <a:off x="3809641" y="5148650"/>
            <a:ext cx="2010487" cy="307777"/>
          </a:xfrm>
          <a:prstGeom prst="rect">
            <a:avLst/>
          </a:prstGeom>
          <a:noFill/>
        </p:spPr>
        <p:txBody>
          <a:bodyPr wrap="none" rtlCol="0">
            <a:spAutoFit/>
          </a:bodyPr>
          <a:lstStyle/>
          <a:p>
            <a:r>
              <a:rPr lang="en-US" sz="1400" dirty="0">
                <a:latin typeface="Courier" pitchFamily="2" charset="0"/>
              </a:rPr>
              <a:t>/…/</a:t>
            </a:r>
            <a:r>
              <a:rPr lang="en-US" sz="1400" dirty="0" err="1">
                <a:latin typeface="Courier" pitchFamily="2" charset="0"/>
              </a:rPr>
              <a:t>pipelineStream</a:t>
            </a:r>
            <a:endParaRPr lang="en-US" sz="1400" dirty="0">
              <a:latin typeface="Courier" pitchFamily="2" charset="0"/>
            </a:endParaRPr>
          </a:p>
        </p:txBody>
      </p:sp>
      <p:cxnSp>
        <p:nvCxnSpPr>
          <p:cNvPr id="213" name="Shape 1646">
            <a:extLst>
              <a:ext uri="{FF2B5EF4-FFF2-40B4-BE49-F238E27FC236}">
                <a16:creationId xmlns:a16="http://schemas.microsoft.com/office/drawing/2014/main" id="{959EBFE1-41E5-9344-9434-EB521345C627}"/>
              </a:ext>
            </a:extLst>
          </p:cNvPr>
          <p:cNvCxnSpPr>
            <a:cxnSpLocks/>
          </p:cNvCxnSpPr>
          <p:nvPr/>
        </p:nvCxnSpPr>
        <p:spPr>
          <a:xfrm>
            <a:off x="0" y="3861639"/>
            <a:ext cx="2004601" cy="0"/>
          </a:xfrm>
          <a:prstGeom prst="straightConnector1">
            <a:avLst/>
          </a:prstGeom>
          <a:noFill/>
          <a:ln w="127000" cap="flat" cmpd="sng">
            <a:solidFill>
              <a:srgbClr val="434343"/>
            </a:solidFill>
            <a:prstDash val="solid"/>
            <a:round/>
            <a:headEnd type="none" w="med" len="med"/>
            <a:tailEnd type="triangle" w="sm" len="sm"/>
          </a:ln>
        </p:spPr>
      </p:cxnSp>
      <p:sp>
        <p:nvSpPr>
          <p:cNvPr id="218" name="TextBox 217">
            <a:extLst>
              <a:ext uri="{FF2B5EF4-FFF2-40B4-BE49-F238E27FC236}">
                <a16:creationId xmlns:a16="http://schemas.microsoft.com/office/drawing/2014/main" id="{5747232C-0329-6241-9375-6F5906619ACC}"/>
              </a:ext>
            </a:extLst>
          </p:cNvPr>
          <p:cNvSpPr txBox="1"/>
          <p:nvPr/>
        </p:nvSpPr>
        <p:spPr>
          <a:xfrm>
            <a:off x="9009030" y="4813237"/>
            <a:ext cx="1151277" cy="307777"/>
          </a:xfrm>
          <a:prstGeom prst="rect">
            <a:avLst/>
          </a:prstGeom>
          <a:noFill/>
        </p:spPr>
        <p:txBody>
          <a:bodyPr wrap="none" rtlCol="0">
            <a:spAutoFit/>
          </a:bodyPr>
          <a:lstStyle/>
          <a:p>
            <a:r>
              <a:rPr lang="en-US" sz="1400" dirty="0">
                <a:latin typeface="Courier" pitchFamily="2" charset="0"/>
              </a:rPr>
              <a:t>/…/images</a:t>
            </a:r>
          </a:p>
        </p:txBody>
      </p:sp>
      <p:sp>
        <p:nvSpPr>
          <p:cNvPr id="219" name="TextBox 218">
            <a:extLst>
              <a:ext uri="{FF2B5EF4-FFF2-40B4-BE49-F238E27FC236}">
                <a16:creationId xmlns:a16="http://schemas.microsoft.com/office/drawing/2014/main" id="{3D7B17F9-AE21-1949-A972-5439016F7900}"/>
              </a:ext>
            </a:extLst>
          </p:cNvPr>
          <p:cNvSpPr txBox="1"/>
          <p:nvPr/>
        </p:nvSpPr>
        <p:spPr>
          <a:xfrm>
            <a:off x="9009030" y="4026576"/>
            <a:ext cx="1473480" cy="307777"/>
          </a:xfrm>
          <a:prstGeom prst="rect">
            <a:avLst/>
          </a:prstGeom>
          <a:noFill/>
        </p:spPr>
        <p:txBody>
          <a:bodyPr wrap="none" rtlCol="0">
            <a:spAutoFit/>
          </a:bodyPr>
          <a:lstStyle/>
          <a:p>
            <a:r>
              <a:rPr lang="en-US" sz="1400" dirty="0">
                <a:latin typeface="Courier" pitchFamily="2" charset="0"/>
              </a:rPr>
              <a:t>/…/</a:t>
            </a:r>
            <a:r>
              <a:rPr lang="en-US" sz="1400" dirty="0" err="1">
                <a:latin typeface="Courier" pitchFamily="2" charset="0"/>
              </a:rPr>
              <a:t>repStream</a:t>
            </a:r>
            <a:endParaRPr lang="en-US" sz="1400" dirty="0">
              <a:latin typeface="Courier" pitchFamily="2" charset="0"/>
            </a:endParaRPr>
          </a:p>
        </p:txBody>
      </p:sp>
      <p:sp>
        <p:nvSpPr>
          <p:cNvPr id="35" name="Rectangle 34">
            <a:extLst>
              <a:ext uri="{FF2B5EF4-FFF2-40B4-BE49-F238E27FC236}">
                <a16:creationId xmlns:a16="http://schemas.microsoft.com/office/drawing/2014/main" id="{4791CD9F-921D-CE45-914B-79EDFD3A38B1}"/>
              </a:ext>
            </a:extLst>
          </p:cNvPr>
          <p:cNvSpPr/>
          <p:nvPr/>
        </p:nvSpPr>
        <p:spPr>
          <a:xfrm>
            <a:off x="7254852" y="3474497"/>
            <a:ext cx="1720320" cy="171424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hape 1646">
            <a:extLst>
              <a:ext uri="{FF2B5EF4-FFF2-40B4-BE49-F238E27FC236}">
                <a16:creationId xmlns:a16="http://schemas.microsoft.com/office/drawing/2014/main" id="{1AF2E24C-138D-9A46-BCC6-ECBCA67A38D3}"/>
              </a:ext>
            </a:extLst>
          </p:cNvPr>
          <p:cNvCxnSpPr>
            <a:cxnSpLocks/>
          </p:cNvCxnSpPr>
          <p:nvPr/>
        </p:nvCxnSpPr>
        <p:spPr>
          <a:xfrm flipV="1">
            <a:off x="7376704" y="3896009"/>
            <a:ext cx="1522804" cy="2595"/>
          </a:xfrm>
          <a:prstGeom prst="straightConnector1">
            <a:avLst/>
          </a:prstGeom>
          <a:noFill/>
          <a:ln w="38100" cap="flat" cmpd="sng">
            <a:solidFill>
              <a:srgbClr val="434343"/>
            </a:solidFill>
            <a:prstDash val="solid"/>
            <a:round/>
            <a:headEnd type="none" w="med" len="med"/>
            <a:tailEnd type="triangle" w="lg" len="lg"/>
          </a:ln>
        </p:spPr>
      </p:cxnSp>
      <p:sp>
        <p:nvSpPr>
          <p:cNvPr id="30" name="TextBox 29">
            <a:extLst>
              <a:ext uri="{FF2B5EF4-FFF2-40B4-BE49-F238E27FC236}">
                <a16:creationId xmlns:a16="http://schemas.microsoft.com/office/drawing/2014/main" id="{2401A9AA-BCBB-394F-8404-5D2DE86272FB}"/>
              </a:ext>
            </a:extLst>
          </p:cNvPr>
          <p:cNvSpPr txBox="1"/>
          <p:nvPr/>
        </p:nvSpPr>
        <p:spPr>
          <a:xfrm>
            <a:off x="7540632" y="3548331"/>
            <a:ext cx="1223412" cy="369332"/>
          </a:xfrm>
          <a:prstGeom prst="rect">
            <a:avLst/>
          </a:prstGeom>
          <a:noFill/>
        </p:spPr>
        <p:txBody>
          <a:bodyPr wrap="none" rtlCol="0">
            <a:spAutoFit/>
          </a:bodyPr>
          <a:lstStyle/>
          <a:p>
            <a:r>
              <a:rPr lang="en-US" sz="1800" dirty="0"/>
              <a:t>Broadcast</a:t>
            </a:r>
          </a:p>
        </p:txBody>
      </p:sp>
      <p:cxnSp>
        <p:nvCxnSpPr>
          <p:cNvPr id="214" name="Shape 1646">
            <a:extLst>
              <a:ext uri="{FF2B5EF4-FFF2-40B4-BE49-F238E27FC236}">
                <a16:creationId xmlns:a16="http://schemas.microsoft.com/office/drawing/2014/main" id="{EF49C74D-550B-084F-AC9E-8CD33384A746}"/>
              </a:ext>
            </a:extLst>
          </p:cNvPr>
          <p:cNvCxnSpPr>
            <a:cxnSpLocks/>
          </p:cNvCxnSpPr>
          <p:nvPr/>
        </p:nvCxnSpPr>
        <p:spPr>
          <a:xfrm flipH="1" flipV="1">
            <a:off x="7376704" y="4434480"/>
            <a:ext cx="1522804" cy="2595"/>
          </a:xfrm>
          <a:prstGeom prst="straightConnector1">
            <a:avLst/>
          </a:prstGeom>
          <a:noFill/>
          <a:ln w="38100" cap="flat" cmpd="sng">
            <a:solidFill>
              <a:srgbClr val="434343"/>
            </a:solidFill>
            <a:prstDash val="solid"/>
            <a:round/>
            <a:headEnd type="none" w="med" len="med"/>
            <a:tailEnd type="triangle" w="lg" len="lg"/>
          </a:ln>
        </p:spPr>
      </p:cxnSp>
      <p:sp>
        <p:nvSpPr>
          <p:cNvPr id="215" name="TextBox 214">
            <a:extLst>
              <a:ext uri="{FF2B5EF4-FFF2-40B4-BE49-F238E27FC236}">
                <a16:creationId xmlns:a16="http://schemas.microsoft.com/office/drawing/2014/main" id="{652751E6-0553-EC4A-A754-83B2E091D9CF}"/>
              </a:ext>
            </a:extLst>
          </p:cNvPr>
          <p:cNvSpPr txBox="1"/>
          <p:nvPr/>
        </p:nvSpPr>
        <p:spPr>
          <a:xfrm>
            <a:off x="7625297" y="4086802"/>
            <a:ext cx="1043876" cy="369332"/>
          </a:xfrm>
          <a:prstGeom prst="rect">
            <a:avLst/>
          </a:prstGeom>
          <a:noFill/>
        </p:spPr>
        <p:txBody>
          <a:bodyPr wrap="none" rtlCol="0">
            <a:spAutoFit/>
          </a:bodyPr>
          <a:lstStyle/>
          <a:p>
            <a:r>
              <a:rPr lang="en-US" sz="1800" dirty="0"/>
              <a:t>Request</a:t>
            </a:r>
          </a:p>
        </p:txBody>
      </p:sp>
      <p:cxnSp>
        <p:nvCxnSpPr>
          <p:cNvPr id="216" name="Shape 1646">
            <a:extLst>
              <a:ext uri="{FF2B5EF4-FFF2-40B4-BE49-F238E27FC236}">
                <a16:creationId xmlns:a16="http://schemas.microsoft.com/office/drawing/2014/main" id="{691C8541-B4BA-0D48-B37A-DAFC6E1D418F}"/>
              </a:ext>
            </a:extLst>
          </p:cNvPr>
          <p:cNvCxnSpPr>
            <a:cxnSpLocks/>
          </p:cNvCxnSpPr>
          <p:nvPr/>
        </p:nvCxnSpPr>
        <p:spPr>
          <a:xfrm flipV="1">
            <a:off x="7376704" y="4945472"/>
            <a:ext cx="1522804" cy="2595"/>
          </a:xfrm>
          <a:prstGeom prst="straightConnector1">
            <a:avLst/>
          </a:prstGeom>
          <a:noFill/>
          <a:ln w="38100" cap="flat" cmpd="sng">
            <a:solidFill>
              <a:srgbClr val="434343"/>
            </a:solidFill>
            <a:prstDash val="solid"/>
            <a:round/>
            <a:headEnd type="none" w="med" len="med"/>
            <a:tailEnd type="triangle" w="lg" len="lg"/>
          </a:ln>
        </p:spPr>
      </p:cxnSp>
      <p:sp>
        <p:nvSpPr>
          <p:cNvPr id="217" name="TextBox 216">
            <a:extLst>
              <a:ext uri="{FF2B5EF4-FFF2-40B4-BE49-F238E27FC236}">
                <a16:creationId xmlns:a16="http://schemas.microsoft.com/office/drawing/2014/main" id="{75E840B1-8E3A-2F4A-BD68-FAA45182182E}"/>
              </a:ext>
            </a:extLst>
          </p:cNvPr>
          <p:cNvSpPr txBox="1"/>
          <p:nvPr/>
        </p:nvSpPr>
        <p:spPr>
          <a:xfrm>
            <a:off x="7777698" y="4597794"/>
            <a:ext cx="825867" cy="369332"/>
          </a:xfrm>
          <a:prstGeom prst="rect">
            <a:avLst/>
          </a:prstGeom>
          <a:noFill/>
        </p:spPr>
        <p:txBody>
          <a:bodyPr wrap="none" rtlCol="0">
            <a:spAutoFit/>
          </a:bodyPr>
          <a:lstStyle/>
          <a:p>
            <a:r>
              <a:rPr lang="en-US" sz="1800" dirty="0"/>
              <a:t>Image</a:t>
            </a:r>
          </a:p>
        </p:txBody>
      </p:sp>
      <p:pic>
        <p:nvPicPr>
          <p:cNvPr id="220" name="Picture 219">
            <a:extLst>
              <a:ext uri="{FF2B5EF4-FFF2-40B4-BE49-F238E27FC236}">
                <a16:creationId xmlns:a16="http://schemas.microsoft.com/office/drawing/2014/main" id="{B46CD304-47D3-5142-8357-3C7FED7C2449}"/>
              </a:ext>
            </a:extLst>
          </p:cNvPr>
          <p:cNvPicPr>
            <a:picLocks noChangeAspect="1"/>
          </p:cNvPicPr>
          <p:nvPr/>
        </p:nvPicPr>
        <p:blipFill>
          <a:blip r:embed="rId6"/>
          <a:stretch>
            <a:fillRect/>
          </a:stretch>
        </p:blipFill>
        <p:spPr>
          <a:xfrm>
            <a:off x="9068746" y="5096978"/>
            <a:ext cx="493490" cy="502920"/>
          </a:xfrm>
          <a:prstGeom prst="rect">
            <a:avLst/>
          </a:prstGeom>
        </p:spPr>
      </p:pic>
      <p:pic>
        <p:nvPicPr>
          <p:cNvPr id="221" name="Picture 220">
            <a:extLst>
              <a:ext uri="{FF2B5EF4-FFF2-40B4-BE49-F238E27FC236}">
                <a16:creationId xmlns:a16="http://schemas.microsoft.com/office/drawing/2014/main" id="{244395BD-8091-CF4E-B74D-8DC10805294B}"/>
              </a:ext>
            </a:extLst>
          </p:cNvPr>
          <p:cNvPicPr>
            <a:picLocks noChangeAspect="1"/>
          </p:cNvPicPr>
          <p:nvPr/>
        </p:nvPicPr>
        <p:blipFill>
          <a:blip r:embed="rId8"/>
          <a:stretch>
            <a:fillRect/>
          </a:stretch>
        </p:blipFill>
        <p:spPr>
          <a:xfrm>
            <a:off x="9629768" y="5096978"/>
            <a:ext cx="435340" cy="502920"/>
          </a:xfrm>
          <a:prstGeom prst="rect">
            <a:avLst/>
          </a:prstGeom>
        </p:spPr>
      </p:pic>
    </p:spTree>
    <p:extLst>
      <p:ext uri="{BB962C8B-B14F-4D97-AF65-F5344CB8AC3E}">
        <p14:creationId xmlns:p14="http://schemas.microsoft.com/office/powerpoint/2010/main" val="3074543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6" name="Rectangle 15">
            <a:extLst>
              <a:ext uri="{FF2B5EF4-FFF2-40B4-BE49-F238E27FC236}">
                <a16:creationId xmlns:a16="http://schemas.microsoft.com/office/drawing/2014/main" id="{87C697A2-B71A-2D40-A171-7486B6928E9C}"/>
              </a:ext>
            </a:extLst>
          </p:cNvPr>
          <p:cNvSpPr/>
          <p:nvPr/>
        </p:nvSpPr>
        <p:spPr>
          <a:xfrm>
            <a:off x="0" y="-230737"/>
            <a:ext cx="12276306" cy="6705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882756E-9229-1E49-8F2B-36AEC268D0E3}"/>
              </a:ext>
            </a:extLst>
          </p:cNvPr>
          <p:cNvPicPr>
            <a:picLocks noChangeAspect="1"/>
          </p:cNvPicPr>
          <p:nvPr/>
        </p:nvPicPr>
        <p:blipFill rotWithShape="1">
          <a:blip r:embed="rId3"/>
          <a:srcRect l="8713" t="17471" r="8824" b="4401"/>
          <a:stretch/>
        </p:blipFill>
        <p:spPr>
          <a:xfrm>
            <a:off x="17958" y="853427"/>
            <a:ext cx="5982753" cy="4360489"/>
          </a:xfrm>
          <a:prstGeom prst="rect">
            <a:avLst/>
          </a:prstGeom>
        </p:spPr>
      </p:pic>
      <p:pic>
        <p:nvPicPr>
          <p:cNvPr id="15" name="Picture 14">
            <a:extLst>
              <a:ext uri="{FF2B5EF4-FFF2-40B4-BE49-F238E27FC236}">
                <a16:creationId xmlns:a16="http://schemas.microsoft.com/office/drawing/2014/main" id="{EA39DAC8-B4DD-8E41-BE56-34CA866F0853}"/>
              </a:ext>
            </a:extLst>
          </p:cNvPr>
          <p:cNvPicPr>
            <a:picLocks noChangeAspect="1"/>
          </p:cNvPicPr>
          <p:nvPr/>
        </p:nvPicPr>
        <p:blipFill rotWithShape="1">
          <a:blip r:embed="rId4"/>
          <a:srcRect t="38240" b="9671"/>
          <a:stretch/>
        </p:blipFill>
        <p:spPr>
          <a:xfrm>
            <a:off x="6094412" y="853427"/>
            <a:ext cx="6094413" cy="4360488"/>
          </a:xfrm>
          <a:prstGeom prst="rect">
            <a:avLst/>
          </a:prstGeom>
        </p:spPr>
      </p:pic>
    </p:spTree>
    <p:extLst>
      <p:ext uri="{BB962C8B-B14F-4D97-AF65-F5344CB8AC3E}">
        <p14:creationId xmlns:p14="http://schemas.microsoft.com/office/powerpoint/2010/main" val="2550937182"/>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C74911AD-C043-6441-8F21-EDABE3B3D5C1}"/>
              </a:ext>
            </a:extLst>
          </p:cNvPr>
          <p:cNvGrpSpPr/>
          <p:nvPr/>
        </p:nvGrpSpPr>
        <p:grpSpPr>
          <a:xfrm>
            <a:off x="1702377" y="4347105"/>
            <a:ext cx="2528154" cy="502920"/>
            <a:chOff x="-185005" y="4249543"/>
            <a:chExt cx="2528154" cy="502920"/>
          </a:xfrm>
        </p:grpSpPr>
        <p:pic>
          <p:nvPicPr>
            <p:cNvPr id="75" name="Picture 74">
              <a:extLst>
                <a:ext uri="{FF2B5EF4-FFF2-40B4-BE49-F238E27FC236}">
                  <a16:creationId xmlns:a16="http://schemas.microsoft.com/office/drawing/2014/main" id="{AA9E1B68-F8D3-5244-862A-680969061531}"/>
                </a:ext>
              </a:extLst>
            </p:cNvPr>
            <p:cNvPicPr>
              <a:picLocks noChangeAspect="1"/>
            </p:cNvPicPr>
            <p:nvPr/>
          </p:nvPicPr>
          <p:blipFill>
            <a:blip r:embed="rId3"/>
            <a:stretch>
              <a:fillRect/>
            </a:stretch>
          </p:blipFill>
          <p:spPr>
            <a:xfrm>
              <a:off x="1346787" y="4249543"/>
              <a:ext cx="493490" cy="502920"/>
            </a:xfrm>
            <a:prstGeom prst="rect">
              <a:avLst/>
            </a:prstGeom>
          </p:spPr>
        </p:pic>
        <p:pic>
          <p:nvPicPr>
            <p:cNvPr id="76" name="Picture 75">
              <a:extLst>
                <a:ext uri="{FF2B5EF4-FFF2-40B4-BE49-F238E27FC236}">
                  <a16:creationId xmlns:a16="http://schemas.microsoft.com/office/drawing/2014/main" id="{594F3815-97AA-8E4B-8575-DDAB86BDCB10}"/>
                </a:ext>
              </a:extLst>
            </p:cNvPr>
            <p:cNvPicPr>
              <a:picLocks noChangeAspect="1"/>
            </p:cNvPicPr>
            <p:nvPr/>
          </p:nvPicPr>
          <p:blipFill>
            <a:blip r:embed="rId4"/>
            <a:stretch>
              <a:fillRect/>
            </a:stretch>
          </p:blipFill>
          <p:spPr>
            <a:xfrm>
              <a:off x="-185005" y="4249543"/>
              <a:ext cx="896112" cy="501263"/>
            </a:xfrm>
            <a:prstGeom prst="rect">
              <a:avLst/>
            </a:prstGeom>
          </p:spPr>
        </p:pic>
        <p:pic>
          <p:nvPicPr>
            <p:cNvPr id="77" name="Picture 76">
              <a:extLst>
                <a:ext uri="{FF2B5EF4-FFF2-40B4-BE49-F238E27FC236}">
                  <a16:creationId xmlns:a16="http://schemas.microsoft.com/office/drawing/2014/main" id="{B5356FCF-49A1-BD4E-A883-2F9224FF715C}"/>
                </a:ext>
              </a:extLst>
            </p:cNvPr>
            <p:cNvPicPr>
              <a:picLocks noChangeAspect="1"/>
            </p:cNvPicPr>
            <p:nvPr/>
          </p:nvPicPr>
          <p:blipFill>
            <a:blip r:embed="rId5"/>
            <a:stretch>
              <a:fillRect/>
            </a:stretch>
          </p:blipFill>
          <p:spPr>
            <a:xfrm>
              <a:off x="1907809" y="4249543"/>
              <a:ext cx="435340" cy="502920"/>
            </a:xfrm>
            <a:prstGeom prst="rect">
              <a:avLst/>
            </a:prstGeom>
          </p:spPr>
        </p:pic>
        <p:pic>
          <p:nvPicPr>
            <p:cNvPr id="78" name="Picture 77">
              <a:extLst>
                <a:ext uri="{FF2B5EF4-FFF2-40B4-BE49-F238E27FC236}">
                  <a16:creationId xmlns:a16="http://schemas.microsoft.com/office/drawing/2014/main" id="{28E1B1FD-98DB-B148-A258-B3C394F2DB36}"/>
                </a:ext>
              </a:extLst>
            </p:cNvPr>
            <p:cNvPicPr>
              <a:picLocks noChangeAspect="1"/>
            </p:cNvPicPr>
            <p:nvPr/>
          </p:nvPicPr>
          <p:blipFill>
            <a:blip r:embed="rId6"/>
            <a:stretch>
              <a:fillRect/>
            </a:stretch>
          </p:blipFill>
          <p:spPr>
            <a:xfrm>
              <a:off x="778639" y="4249543"/>
              <a:ext cx="500616" cy="502185"/>
            </a:xfrm>
            <a:prstGeom prst="rect">
              <a:avLst/>
            </a:prstGeom>
          </p:spPr>
        </p:pic>
      </p:grpSp>
      <p:sp>
        <p:nvSpPr>
          <p:cNvPr id="3" name="Rectangle 2">
            <a:extLst>
              <a:ext uri="{FF2B5EF4-FFF2-40B4-BE49-F238E27FC236}">
                <a16:creationId xmlns:a16="http://schemas.microsoft.com/office/drawing/2014/main" id="{550D8B87-4D03-8F48-AAAC-0419F91AE2E0}"/>
              </a:ext>
            </a:extLst>
          </p:cNvPr>
          <p:cNvSpPr/>
          <p:nvPr/>
        </p:nvSpPr>
        <p:spPr>
          <a:xfrm>
            <a:off x="5444180" y="4189508"/>
            <a:ext cx="3431638" cy="809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Shape 796">
            <a:extLst>
              <a:ext uri="{FF2B5EF4-FFF2-40B4-BE49-F238E27FC236}">
                <a16:creationId xmlns:a16="http://schemas.microsoft.com/office/drawing/2014/main" id="{ED29AEA6-D03A-3E4A-A122-0F14321032F8}"/>
              </a:ext>
            </a:extLst>
          </p:cNvPr>
          <p:cNvPicPr preferRelativeResize="0"/>
          <p:nvPr/>
        </p:nvPicPr>
        <p:blipFill>
          <a:blip r:embed="rId7" cstate="print">
            <a:alphaModFix/>
            <a:biLevel thresh="50000"/>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61251" y="4162057"/>
            <a:ext cx="676047" cy="832125"/>
          </a:xfrm>
          <a:prstGeom prst="rect">
            <a:avLst/>
          </a:prstGeom>
          <a:noFill/>
          <a:ln>
            <a:noFill/>
          </a:ln>
        </p:spPr>
      </p:pic>
      <p:sp>
        <p:nvSpPr>
          <p:cNvPr id="33" name="TextBox 32">
            <a:extLst>
              <a:ext uri="{FF2B5EF4-FFF2-40B4-BE49-F238E27FC236}">
                <a16:creationId xmlns:a16="http://schemas.microsoft.com/office/drawing/2014/main" id="{3A61A3C2-EF1A-DC41-A503-D1CC813A0F0A}"/>
              </a:ext>
            </a:extLst>
          </p:cNvPr>
          <p:cNvSpPr txBox="1"/>
          <p:nvPr/>
        </p:nvSpPr>
        <p:spPr>
          <a:xfrm>
            <a:off x="4747714" y="4961542"/>
            <a:ext cx="2103120" cy="832126"/>
          </a:xfrm>
          <a:prstGeom prst="rect">
            <a:avLst/>
          </a:prstGeom>
          <a:noFill/>
        </p:spPr>
        <p:txBody>
          <a:bodyPr wrap="square" lIns="0" tIns="0" rIns="0" bIns="0" rtlCol="0" anchor="ctr">
            <a:noAutofit/>
          </a:bodyPr>
          <a:lstStyle/>
          <a:p>
            <a:pPr algn="ctr"/>
            <a:r>
              <a:rPr lang="en-US" sz="1800" b="1" dirty="0">
                <a:solidFill>
                  <a:srgbClr val="000000"/>
                </a:solidFill>
                <a:latin typeface="Calibri" panose="020F0502020204030204" pitchFamily="34" charset="0"/>
                <a:cs typeface="Calibri" panose="020F0502020204030204" pitchFamily="34" charset="0"/>
              </a:rPr>
              <a:t>Regional Fixed-Site </a:t>
            </a:r>
            <a:br>
              <a:rPr lang="en-US" sz="1800" b="1" dirty="0">
                <a:solidFill>
                  <a:srgbClr val="000000"/>
                </a:solidFill>
                <a:latin typeface="Calibri" panose="020F0502020204030204" pitchFamily="34" charset="0"/>
                <a:cs typeface="Calibri" panose="020F0502020204030204" pitchFamily="34" charset="0"/>
              </a:rPr>
            </a:br>
            <a:r>
              <a:rPr lang="en-US" sz="1800" b="1" dirty="0">
                <a:solidFill>
                  <a:srgbClr val="000000"/>
                </a:solidFill>
                <a:latin typeface="Calibri" panose="020F0502020204030204" pitchFamily="34" charset="0"/>
                <a:cs typeface="Calibri" panose="020F0502020204030204" pitchFamily="34" charset="0"/>
              </a:rPr>
              <a:t>Data Center</a:t>
            </a:r>
          </a:p>
        </p:txBody>
      </p:sp>
      <p:pic>
        <p:nvPicPr>
          <p:cNvPr id="35" name="Shape 793">
            <a:extLst>
              <a:ext uri="{FF2B5EF4-FFF2-40B4-BE49-F238E27FC236}">
                <a16:creationId xmlns:a16="http://schemas.microsoft.com/office/drawing/2014/main" id="{9A5F4270-9489-6F4E-8183-3DBB6B47F7A2}"/>
              </a:ext>
            </a:extLst>
          </p:cNvPr>
          <p:cNvPicPr preferRelativeResize="0"/>
          <p:nvPr/>
        </p:nvPicPr>
        <p:blipFill>
          <a:blip r:embed="rId9">
            <a:alphaModFix/>
          </a:blip>
          <a:stretch>
            <a:fillRect/>
          </a:stretch>
        </p:blipFill>
        <p:spPr>
          <a:xfrm>
            <a:off x="8912841" y="4260702"/>
            <a:ext cx="634835" cy="634835"/>
          </a:xfrm>
          <a:prstGeom prst="rect">
            <a:avLst/>
          </a:prstGeom>
          <a:noFill/>
          <a:ln>
            <a:noFill/>
          </a:ln>
        </p:spPr>
      </p:pic>
      <p:pic>
        <p:nvPicPr>
          <p:cNvPr id="36" name="Picture 35">
            <a:extLst>
              <a:ext uri="{FF2B5EF4-FFF2-40B4-BE49-F238E27FC236}">
                <a16:creationId xmlns:a16="http://schemas.microsoft.com/office/drawing/2014/main" id="{868FBC5F-45ED-2F47-9C52-6F594C847046}"/>
              </a:ext>
            </a:extLst>
          </p:cNvPr>
          <p:cNvPicPr>
            <a:picLocks noChangeAspect="1"/>
          </p:cNvPicPr>
          <p:nvPr/>
        </p:nvPicPr>
        <p:blipFill rotWithShape="1">
          <a:blip r:embed="rId10">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9618224" y="4292187"/>
            <a:ext cx="519635" cy="571865"/>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7" name="TextBox 36">
            <a:extLst>
              <a:ext uri="{FF2B5EF4-FFF2-40B4-BE49-F238E27FC236}">
                <a16:creationId xmlns:a16="http://schemas.microsoft.com/office/drawing/2014/main" id="{D848BEE8-A589-424D-A3F9-420916A708CF}"/>
              </a:ext>
            </a:extLst>
          </p:cNvPr>
          <p:cNvSpPr txBox="1"/>
          <p:nvPr/>
        </p:nvSpPr>
        <p:spPr>
          <a:xfrm>
            <a:off x="8496116" y="4866533"/>
            <a:ext cx="2103120" cy="674412"/>
          </a:xfrm>
          <a:prstGeom prst="rect">
            <a:avLst/>
          </a:prstGeom>
          <a:noFill/>
        </p:spPr>
        <p:txBody>
          <a:bodyPr wrap="square" lIns="0" tIns="0" rIns="0" bIns="0" rtlCol="0" anchor="ctr">
            <a:noAutofit/>
          </a:bodyPr>
          <a:lstStyle/>
          <a:p>
            <a:pPr algn="ctr"/>
            <a:r>
              <a:rPr lang="en-US" sz="1999" b="1" dirty="0">
                <a:solidFill>
                  <a:srgbClr val="000000"/>
                </a:solidFill>
                <a:latin typeface="Calibri" panose="020F0502020204030204" pitchFamily="34" charset="0"/>
                <a:cs typeface="Calibri" panose="020F0502020204030204" pitchFamily="34" charset="0"/>
              </a:rPr>
              <a:t>Tactical Edge</a:t>
            </a:r>
          </a:p>
        </p:txBody>
      </p:sp>
      <p:sp>
        <p:nvSpPr>
          <p:cNvPr id="39" name="TextBox 38">
            <a:extLst>
              <a:ext uri="{FF2B5EF4-FFF2-40B4-BE49-F238E27FC236}">
                <a16:creationId xmlns:a16="http://schemas.microsoft.com/office/drawing/2014/main" id="{6745A3C6-F6D6-A942-A6CE-95DB3710AFCD}"/>
              </a:ext>
            </a:extLst>
          </p:cNvPr>
          <p:cNvSpPr txBox="1"/>
          <p:nvPr/>
        </p:nvSpPr>
        <p:spPr>
          <a:xfrm>
            <a:off x="4747714" y="5642092"/>
            <a:ext cx="2103120" cy="674411"/>
          </a:xfrm>
          <a:prstGeom prst="rect">
            <a:avLst/>
          </a:prstGeom>
          <a:noFill/>
        </p:spPr>
        <p:txBody>
          <a:bodyPr wrap="square" lIns="0" tIns="0" rIns="0" bIns="0" rtlCol="0" anchor="ctr">
            <a:noAutofit/>
          </a:bodyPr>
          <a:lstStyle/>
          <a:p>
            <a:pPr algn="ctr"/>
            <a:r>
              <a:rPr lang="en-US" sz="1600" dirty="0">
                <a:solidFill>
                  <a:srgbClr val="000000"/>
                </a:solidFill>
                <a:latin typeface="Calibri" panose="020F0502020204030204" pitchFamily="34" charset="0"/>
                <a:cs typeface="Calibri" panose="020F0502020204030204" pitchFamily="34" charset="0"/>
              </a:rPr>
              <a:t>Data Collection </a:t>
            </a:r>
            <a:br>
              <a:rPr lang="en-US" sz="1600" dirty="0">
                <a:solidFill>
                  <a:srgbClr val="000000"/>
                </a:solidFill>
                <a:latin typeface="Calibri" panose="020F0502020204030204" pitchFamily="34" charset="0"/>
                <a:cs typeface="Calibri" panose="020F0502020204030204" pitchFamily="34" charset="0"/>
              </a:rPr>
            </a:br>
            <a:r>
              <a:rPr lang="en-US" sz="1600" dirty="0">
                <a:solidFill>
                  <a:srgbClr val="000000"/>
                </a:solidFill>
                <a:latin typeface="Calibri" panose="020F0502020204030204" pitchFamily="34" charset="0"/>
                <a:cs typeface="Calibri" panose="020F0502020204030204" pitchFamily="34" charset="0"/>
              </a:rPr>
              <a:t>&amp; Processing</a:t>
            </a:r>
          </a:p>
        </p:txBody>
      </p:sp>
      <p:grpSp>
        <p:nvGrpSpPr>
          <p:cNvPr id="7" name="Group 6">
            <a:extLst>
              <a:ext uri="{FF2B5EF4-FFF2-40B4-BE49-F238E27FC236}">
                <a16:creationId xmlns:a16="http://schemas.microsoft.com/office/drawing/2014/main" id="{09EEEC57-1D3C-7646-8DE7-04296769D0E6}"/>
              </a:ext>
            </a:extLst>
          </p:cNvPr>
          <p:cNvGrpSpPr/>
          <p:nvPr/>
        </p:nvGrpSpPr>
        <p:grpSpPr>
          <a:xfrm>
            <a:off x="2357113" y="731208"/>
            <a:ext cx="3534339" cy="3387070"/>
            <a:chOff x="1753589" y="378335"/>
            <a:chExt cx="3387149" cy="3387149"/>
          </a:xfrm>
        </p:grpSpPr>
        <p:pic>
          <p:nvPicPr>
            <p:cNvPr id="4" name="Graphic 3" descr="Cloud">
              <a:extLst>
                <a:ext uri="{FF2B5EF4-FFF2-40B4-BE49-F238E27FC236}">
                  <a16:creationId xmlns:a16="http://schemas.microsoft.com/office/drawing/2014/main" id="{70A786DA-F85E-E24D-AABA-6FC58BBC2C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53589" y="378335"/>
              <a:ext cx="3387149" cy="3387149"/>
            </a:xfrm>
            <a:prstGeom prst="rect">
              <a:avLst/>
            </a:prstGeom>
          </p:spPr>
        </p:pic>
        <p:pic>
          <p:nvPicPr>
            <p:cNvPr id="40" name="Graphic 39" descr="Cloud">
              <a:extLst>
                <a:ext uri="{FF2B5EF4-FFF2-40B4-BE49-F238E27FC236}">
                  <a16:creationId xmlns:a16="http://schemas.microsoft.com/office/drawing/2014/main" id="{13A804FF-EB8B-9449-807A-B7A30BAC979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1243" y="425989"/>
              <a:ext cx="3291840" cy="3291840"/>
            </a:xfrm>
            <a:prstGeom prst="rect">
              <a:avLst/>
            </a:prstGeom>
          </p:spPr>
        </p:pic>
      </p:grpSp>
      <p:sp>
        <p:nvSpPr>
          <p:cNvPr id="41" name="TextBox 40">
            <a:extLst>
              <a:ext uri="{FF2B5EF4-FFF2-40B4-BE49-F238E27FC236}">
                <a16:creationId xmlns:a16="http://schemas.microsoft.com/office/drawing/2014/main" id="{60EDCDCA-7227-8748-91C4-3620E2252C0C}"/>
              </a:ext>
            </a:extLst>
          </p:cNvPr>
          <p:cNvSpPr txBox="1"/>
          <p:nvPr/>
        </p:nvSpPr>
        <p:spPr>
          <a:xfrm>
            <a:off x="8496116" y="5362037"/>
            <a:ext cx="2103120" cy="674411"/>
          </a:xfrm>
          <a:prstGeom prst="rect">
            <a:avLst/>
          </a:prstGeom>
          <a:noFill/>
        </p:spPr>
        <p:txBody>
          <a:bodyPr wrap="square" lIns="0" tIns="0" rIns="0" bIns="0" rtlCol="0" anchor="ctr">
            <a:noAutofit/>
          </a:bodyPr>
          <a:lstStyle/>
          <a:p>
            <a:pPr algn="ctr"/>
            <a:r>
              <a:rPr lang="en-US" sz="1600" dirty="0">
                <a:solidFill>
                  <a:srgbClr val="000000"/>
                </a:solidFill>
                <a:latin typeface="Calibri" panose="020F0502020204030204" pitchFamily="34" charset="0"/>
                <a:cs typeface="Calibri" panose="020F0502020204030204" pitchFamily="34" charset="0"/>
              </a:rPr>
              <a:t>Information Consumers running Mission Apps</a:t>
            </a:r>
          </a:p>
        </p:txBody>
      </p:sp>
      <p:sp>
        <p:nvSpPr>
          <p:cNvPr id="8" name="Title 7">
            <a:extLst>
              <a:ext uri="{FF2B5EF4-FFF2-40B4-BE49-F238E27FC236}">
                <a16:creationId xmlns:a16="http://schemas.microsoft.com/office/drawing/2014/main" id="{9D213691-9E8F-4E4B-8478-0E70F1194C07}"/>
              </a:ext>
            </a:extLst>
          </p:cNvPr>
          <p:cNvSpPr>
            <a:spLocks noGrp="1"/>
          </p:cNvSpPr>
          <p:nvPr>
            <p:ph type="title" idx="4294967295"/>
          </p:nvPr>
        </p:nvSpPr>
        <p:spPr>
          <a:xfrm>
            <a:off x="795130" y="274638"/>
            <a:ext cx="9826833" cy="923925"/>
          </a:xfrm>
        </p:spPr>
        <p:txBody>
          <a:bodyPr/>
          <a:lstStyle/>
          <a:p>
            <a:r>
              <a:rPr lang="en-US" dirty="0"/>
              <a:t>Deploying an Edge-to-Cloud Data Fabric with MapR</a:t>
            </a:r>
          </a:p>
        </p:txBody>
      </p:sp>
      <p:sp>
        <p:nvSpPr>
          <p:cNvPr id="42" name="TextBox 41">
            <a:extLst>
              <a:ext uri="{FF2B5EF4-FFF2-40B4-BE49-F238E27FC236}">
                <a16:creationId xmlns:a16="http://schemas.microsoft.com/office/drawing/2014/main" id="{F04B5753-3063-ED48-98C2-22791AFAAF09}"/>
              </a:ext>
            </a:extLst>
          </p:cNvPr>
          <p:cNvSpPr txBox="1"/>
          <p:nvPr/>
        </p:nvSpPr>
        <p:spPr>
          <a:xfrm>
            <a:off x="2839086" y="2073069"/>
            <a:ext cx="2412124" cy="1036980"/>
          </a:xfrm>
          <a:prstGeom prst="rect">
            <a:avLst/>
          </a:prstGeom>
          <a:noFill/>
        </p:spPr>
        <p:txBody>
          <a:bodyPr wrap="square" lIns="0" tIns="0" rIns="0" bIns="0" rtlCol="0" anchor="ctr">
            <a:noAutofit/>
          </a:bodyPr>
          <a:lstStyle/>
          <a:p>
            <a:pPr algn="ctr"/>
            <a:r>
              <a:rPr lang="en-US" sz="1800" dirty="0">
                <a:solidFill>
                  <a:srgbClr val="000000"/>
                </a:solidFill>
                <a:latin typeface="Calibri" panose="020F0502020204030204" pitchFamily="34" charset="0"/>
                <a:cs typeface="Calibri" panose="020F0502020204030204" pitchFamily="34" charset="0"/>
              </a:rPr>
              <a:t>ML/AI</a:t>
            </a:r>
          </a:p>
          <a:p>
            <a:pPr algn="ctr"/>
            <a:r>
              <a:rPr lang="en-US" sz="1800" dirty="0">
                <a:solidFill>
                  <a:srgbClr val="000000"/>
                </a:solidFill>
                <a:latin typeface="Calibri" panose="020F0502020204030204" pitchFamily="34" charset="0"/>
                <a:cs typeface="Calibri" panose="020F0502020204030204" pitchFamily="34" charset="0"/>
              </a:rPr>
              <a:t>on information </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collected globally</a:t>
            </a:r>
          </a:p>
        </p:txBody>
      </p:sp>
      <p:pic>
        <p:nvPicPr>
          <p:cNvPr id="45" name="Shape 733">
            <a:extLst>
              <a:ext uri="{FF2B5EF4-FFF2-40B4-BE49-F238E27FC236}">
                <a16:creationId xmlns:a16="http://schemas.microsoft.com/office/drawing/2014/main" id="{67BE1636-E3EC-CC41-81E4-4AE99B849478}"/>
              </a:ext>
            </a:extLst>
          </p:cNvPr>
          <p:cNvPicPr preferRelativeResize="0">
            <a:picLocks noChangeAspect="1"/>
          </p:cNvPicPr>
          <p:nvPr/>
        </p:nvPicPr>
        <p:blipFill>
          <a:blip r:embed="rId15">
            <a:duotone>
              <a:srgbClr val="898989">
                <a:shade val="45000"/>
                <a:satMod val="135000"/>
              </a:srgbClr>
              <a:prstClr val="white"/>
            </a:duotone>
          </a:blip>
          <a:stretch>
            <a:fillRect/>
          </a:stretch>
        </p:blipFill>
        <p:spPr>
          <a:xfrm>
            <a:off x="7415633" y="3384419"/>
            <a:ext cx="867036" cy="457902"/>
          </a:xfrm>
          <a:prstGeom prst="rect">
            <a:avLst/>
          </a:prstGeom>
          <a:noFill/>
          <a:ln>
            <a:noFill/>
          </a:ln>
        </p:spPr>
      </p:pic>
      <p:pic>
        <p:nvPicPr>
          <p:cNvPr id="47" name="Picture 46">
            <a:extLst>
              <a:ext uri="{FF2B5EF4-FFF2-40B4-BE49-F238E27FC236}">
                <a16:creationId xmlns:a16="http://schemas.microsoft.com/office/drawing/2014/main" id="{5DB82993-F99C-9E45-BD7D-2C05EF533567}"/>
              </a:ext>
            </a:extLst>
          </p:cNvPr>
          <p:cNvPicPr>
            <a:picLocks noChangeAspect="1"/>
          </p:cNvPicPr>
          <p:nvPr/>
        </p:nvPicPr>
        <p:blipFill>
          <a:blip r:embed="rId16">
            <a:duotone>
              <a:srgbClr val="4C4C4C">
                <a:shade val="45000"/>
                <a:satMod val="135000"/>
              </a:srgbClr>
              <a:prstClr val="white"/>
            </a:duotone>
          </a:blip>
          <a:stretch>
            <a:fillRect/>
          </a:stretch>
        </p:blipFill>
        <p:spPr>
          <a:xfrm>
            <a:off x="8416993" y="2675343"/>
            <a:ext cx="932746" cy="466372"/>
          </a:xfrm>
          <a:prstGeom prst="rect">
            <a:avLst/>
          </a:prstGeom>
        </p:spPr>
      </p:pic>
      <p:pic>
        <p:nvPicPr>
          <p:cNvPr id="48" name="Shape 796">
            <a:extLst>
              <a:ext uri="{FF2B5EF4-FFF2-40B4-BE49-F238E27FC236}">
                <a16:creationId xmlns:a16="http://schemas.microsoft.com/office/drawing/2014/main" id="{6B23A0EC-6E42-6D4A-B605-69115CAAE77C}"/>
              </a:ext>
            </a:extLst>
          </p:cNvPr>
          <p:cNvPicPr preferRelativeResize="0"/>
          <p:nvPr/>
        </p:nvPicPr>
        <p:blipFill>
          <a:blip r:embed="rId7" cstate="print">
            <a:alphaModFix/>
            <a:biLevel thresh="50000"/>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163039" y="4182503"/>
            <a:ext cx="676047" cy="832125"/>
          </a:xfrm>
          <a:prstGeom prst="rect">
            <a:avLst/>
          </a:prstGeom>
          <a:noFill/>
          <a:ln>
            <a:noFill/>
          </a:ln>
        </p:spPr>
      </p:pic>
      <p:grpSp>
        <p:nvGrpSpPr>
          <p:cNvPr id="49" name="Group 48">
            <a:extLst>
              <a:ext uri="{FF2B5EF4-FFF2-40B4-BE49-F238E27FC236}">
                <a16:creationId xmlns:a16="http://schemas.microsoft.com/office/drawing/2014/main" id="{9D24665F-E0F5-7740-AB04-6C3328B2773F}"/>
              </a:ext>
            </a:extLst>
          </p:cNvPr>
          <p:cNvGrpSpPr/>
          <p:nvPr/>
        </p:nvGrpSpPr>
        <p:grpSpPr>
          <a:xfrm>
            <a:off x="8912841" y="-296289"/>
            <a:ext cx="3695045" cy="3612749"/>
            <a:chOff x="1753589" y="378335"/>
            <a:chExt cx="3387149" cy="3387149"/>
          </a:xfrm>
        </p:grpSpPr>
        <p:pic>
          <p:nvPicPr>
            <p:cNvPr id="50" name="Graphic 49" descr="Cloud">
              <a:extLst>
                <a:ext uri="{FF2B5EF4-FFF2-40B4-BE49-F238E27FC236}">
                  <a16:creationId xmlns:a16="http://schemas.microsoft.com/office/drawing/2014/main" id="{A666FE7A-E1B8-2A4D-A0F6-8EBFDCF15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53589" y="378335"/>
              <a:ext cx="3387149" cy="3387149"/>
            </a:xfrm>
            <a:prstGeom prst="rect">
              <a:avLst/>
            </a:prstGeom>
          </p:spPr>
        </p:pic>
        <p:pic>
          <p:nvPicPr>
            <p:cNvPr id="51" name="Graphic 50" descr="Cloud">
              <a:extLst>
                <a:ext uri="{FF2B5EF4-FFF2-40B4-BE49-F238E27FC236}">
                  <a16:creationId xmlns:a16="http://schemas.microsoft.com/office/drawing/2014/main" id="{8BE6D18D-D700-5545-92CB-07427A5D3A1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1243" y="425989"/>
              <a:ext cx="3291840" cy="3291840"/>
            </a:xfrm>
            <a:prstGeom prst="rect">
              <a:avLst/>
            </a:prstGeom>
          </p:spPr>
        </p:pic>
      </p:grpSp>
      <p:pic>
        <p:nvPicPr>
          <p:cNvPr id="59" name="Shape 796">
            <a:extLst>
              <a:ext uri="{FF2B5EF4-FFF2-40B4-BE49-F238E27FC236}">
                <a16:creationId xmlns:a16="http://schemas.microsoft.com/office/drawing/2014/main" id="{1EC82360-1FE0-DF4C-8533-CC469C1F5ED5}"/>
              </a:ext>
            </a:extLst>
          </p:cNvPr>
          <p:cNvPicPr preferRelativeResize="0"/>
          <p:nvPr/>
        </p:nvPicPr>
        <p:blipFill>
          <a:blip r:embed="rId7" cstate="print">
            <a:alphaModFix/>
            <a:biLevel thresh="50000"/>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9586" y="4182503"/>
            <a:ext cx="676047" cy="832125"/>
          </a:xfrm>
          <a:prstGeom prst="rect">
            <a:avLst/>
          </a:prstGeom>
          <a:noFill/>
          <a:ln>
            <a:noFill/>
          </a:ln>
        </p:spPr>
      </p:pic>
      <p:cxnSp>
        <p:nvCxnSpPr>
          <p:cNvPr id="14" name="Straight Arrow Connector 13">
            <a:extLst>
              <a:ext uri="{FF2B5EF4-FFF2-40B4-BE49-F238E27FC236}">
                <a16:creationId xmlns:a16="http://schemas.microsoft.com/office/drawing/2014/main" id="{C7162553-3C72-B94A-A708-81F3F317B3F6}"/>
              </a:ext>
            </a:extLst>
          </p:cNvPr>
          <p:cNvCxnSpPr/>
          <p:nvPr/>
        </p:nvCxnSpPr>
        <p:spPr>
          <a:xfrm>
            <a:off x="6655821" y="4598565"/>
            <a:ext cx="162684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159793-7662-2F45-AF62-2B7BD05EE49F}"/>
              </a:ext>
            </a:extLst>
          </p:cNvPr>
          <p:cNvCxnSpPr>
            <a:cxnSpLocks/>
          </p:cNvCxnSpPr>
          <p:nvPr/>
        </p:nvCxnSpPr>
        <p:spPr>
          <a:xfrm>
            <a:off x="4468150" y="3458619"/>
            <a:ext cx="696449" cy="7980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3E891B-8D83-7648-A87C-2ED5D499B20C}"/>
              </a:ext>
            </a:extLst>
          </p:cNvPr>
          <p:cNvCxnSpPr>
            <a:cxnSpLocks/>
          </p:cNvCxnSpPr>
          <p:nvPr/>
        </p:nvCxnSpPr>
        <p:spPr>
          <a:xfrm flipV="1">
            <a:off x="5941177" y="1933159"/>
            <a:ext cx="2341492" cy="407734"/>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103CAD4-F9EC-3043-8148-8EC70D8822CF}"/>
              </a:ext>
            </a:extLst>
          </p:cNvPr>
          <p:cNvCxnSpPr>
            <a:cxnSpLocks/>
          </p:cNvCxnSpPr>
          <p:nvPr/>
        </p:nvCxnSpPr>
        <p:spPr>
          <a:xfrm flipV="1">
            <a:off x="9618224" y="2661387"/>
            <a:ext cx="801583" cy="210871"/>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6734D4-CC97-4E4F-A98C-7E738EA96004}"/>
              </a:ext>
            </a:extLst>
          </p:cNvPr>
          <p:cNvCxnSpPr>
            <a:cxnSpLocks/>
          </p:cNvCxnSpPr>
          <p:nvPr/>
        </p:nvCxnSpPr>
        <p:spPr>
          <a:xfrm flipV="1">
            <a:off x="6387300" y="3857661"/>
            <a:ext cx="838611" cy="377928"/>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5E837BD-939B-0146-A68A-52CAA771EA07}"/>
              </a:ext>
            </a:extLst>
          </p:cNvPr>
          <p:cNvCxnSpPr>
            <a:cxnSpLocks/>
          </p:cNvCxnSpPr>
          <p:nvPr/>
        </p:nvCxnSpPr>
        <p:spPr>
          <a:xfrm>
            <a:off x="3466543" y="4598560"/>
            <a:ext cx="1089121" cy="2475"/>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AF675FC-519B-B042-9D1D-889F9E5BA418}"/>
              </a:ext>
            </a:extLst>
          </p:cNvPr>
          <p:cNvCxnSpPr>
            <a:cxnSpLocks/>
          </p:cNvCxnSpPr>
          <p:nvPr/>
        </p:nvCxnSpPr>
        <p:spPr>
          <a:xfrm>
            <a:off x="698716" y="4575644"/>
            <a:ext cx="1089121" cy="2475"/>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9C701E7-EFBA-6C48-8173-B01A12537317}"/>
              </a:ext>
            </a:extLst>
          </p:cNvPr>
          <p:cNvCxnSpPr>
            <a:cxnSpLocks/>
          </p:cNvCxnSpPr>
          <p:nvPr/>
        </p:nvCxnSpPr>
        <p:spPr>
          <a:xfrm flipV="1">
            <a:off x="676326" y="3265631"/>
            <a:ext cx="1486713" cy="778519"/>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F277061-8119-3648-9182-A50B9D4B699B}"/>
              </a:ext>
            </a:extLst>
          </p:cNvPr>
          <p:cNvCxnSpPr>
            <a:cxnSpLocks/>
          </p:cNvCxnSpPr>
          <p:nvPr/>
        </p:nvCxnSpPr>
        <p:spPr>
          <a:xfrm flipV="1">
            <a:off x="2839086" y="3436278"/>
            <a:ext cx="678136" cy="681999"/>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66C29FE-74CB-D448-BFD7-6566D2E7DA3B}"/>
              </a:ext>
            </a:extLst>
          </p:cNvPr>
          <p:cNvGrpSpPr/>
          <p:nvPr/>
        </p:nvGrpSpPr>
        <p:grpSpPr>
          <a:xfrm>
            <a:off x="6716539" y="4814355"/>
            <a:ext cx="1891260" cy="322831"/>
            <a:chOff x="6794953" y="4744782"/>
            <a:chExt cx="1891260" cy="322831"/>
          </a:xfrm>
        </p:grpSpPr>
        <p:cxnSp>
          <p:nvCxnSpPr>
            <p:cNvPr id="30" name="Straight Arrow Connector 29">
              <a:extLst>
                <a:ext uri="{FF2B5EF4-FFF2-40B4-BE49-F238E27FC236}">
                  <a16:creationId xmlns:a16="http://schemas.microsoft.com/office/drawing/2014/main" id="{18936A39-75DA-354A-9676-36A44B091768}"/>
                </a:ext>
              </a:extLst>
            </p:cNvPr>
            <p:cNvCxnSpPr/>
            <p:nvPr/>
          </p:nvCxnSpPr>
          <p:spPr>
            <a:xfrm>
              <a:off x="7045393" y="4744782"/>
              <a:ext cx="13716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A6AED4D-0BF3-2149-A64C-A1C72A9AE3B1}"/>
                </a:ext>
              </a:extLst>
            </p:cNvPr>
            <p:cNvSpPr txBox="1"/>
            <p:nvPr/>
          </p:nvSpPr>
          <p:spPr>
            <a:xfrm>
              <a:off x="6794953" y="4760275"/>
              <a:ext cx="1891260" cy="307338"/>
            </a:xfrm>
            <a:prstGeom prst="rect">
              <a:avLst/>
            </a:prstGeom>
            <a:noFill/>
          </p:spPr>
          <p:txBody>
            <a:bodyPr wrap="square" lIns="0" tIns="0" rIns="0" bIns="0" rtlCol="0" anchor="ctr">
              <a:noAutofit/>
            </a:bodyPr>
            <a:lstStyle/>
            <a:p>
              <a:pPr algn="ctr"/>
              <a:r>
                <a:rPr lang="en-US" sz="1600" dirty="0">
                  <a:solidFill>
                    <a:schemeClr val="accent1"/>
                  </a:solidFill>
                  <a:latin typeface="Calibri" panose="020F0502020204030204" pitchFamily="34" charset="0"/>
                  <a:cs typeface="Calibri" panose="020F0502020204030204" pitchFamily="34" charset="0"/>
                </a:rPr>
                <a:t>Broadcast</a:t>
              </a:r>
            </a:p>
          </p:txBody>
        </p:sp>
      </p:grpSp>
      <p:grpSp>
        <p:nvGrpSpPr>
          <p:cNvPr id="34" name="Group 33">
            <a:extLst>
              <a:ext uri="{FF2B5EF4-FFF2-40B4-BE49-F238E27FC236}">
                <a16:creationId xmlns:a16="http://schemas.microsoft.com/office/drawing/2014/main" id="{38B9857C-14FC-134A-B70F-7F79BB7BA486}"/>
              </a:ext>
            </a:extLst>
          </p:cNvPr>
          <p:cNvGrpSpPr/>
          <p:nvPr/>
        </p:nvGrpSpPr>
        <p:grpSpPr>
          <a:xfrm>
            <a:off x="6716539" y="5163643"/>
            <a:ext cx="1891260" cy="322831"/>
            <a:chOff x="6794953" y="4744782"/>
            <a:chExt cx="1891260" cy="322831"/>
          </a:xfrm>
        </p:grpSpPr>
        <p:cxnSp>
          <p:nvCxnSpPr>
            <p:cNvPr id="38" name="Straight Arrow Connector 37">
              <a:extLst>
                <a:ext uri="{FF2B5EF4-FFF2-40B4-BE49-F238E27FC236}">
                  <a16:creationId xmlns:a16="http://schemas.microsoft.com/office/drawing/2014/main" id="{12F597CA-A6FB-D745-AC60-5942232CC227}"/>
                </a:ext>
              </a:extLst>
            </p:cNvPr>
            <p:cNvCxnSpPr/>
            <p:nvPr/>
          </p:nvCxnSpPr>
          <p:spPr>
            <a:xfrm>
              <a:off x="7045393" y="4744782"/>
              <a:ext cx="1371600" cy="0"/>
            </a:xfrm>
            <a:prstGeom prst="straightConnector1">
              <a:avLst/>
            </a:prstGeom>
            <a:ln w="381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1838F17-DDEA-1E4D-A6B9-31BAEF54810E}"/>
                </a:ext>
              </a:extLst>
            </p:cNvPr>
            <p:cNvSpPr txBox="1"/>
            <p:nvPr/>
          </p:nvSpPr>
          <p:spPr>
            <a:xfrm>
              <a:off x="6794953" y="4760275"/>
              <a:ext cx="1891260" cy="307338"/>
            </a:xfrm>
            <a:prstGeom prst="rect">
              <a:avLst/>
            </a:prstGeom>
            <a:noFill/>
          </p:spPr>
          <p:txBody>
            <a:bodyPr wrap="square" lIns="0" tIns="0" rIns="0" bIns="0" rtlCol="0" anchor="ctr">
              <a:noAutofit/>
            </a:bodyPr>
            <a:lstStyle/>
            <a:p>
              <a:pPr algn="ctr"/>
              <a:r>
                <a:rPr lang="en-US" sz="1600" dirty="0">
                  <a:solidFill>
                    <a:schemeClr val="accent1"/>
                  </a:solidFill>
                  <a:latin typeface="Calibri" panose="020F0502020204030204" pitchFamily="34" charset="0"/>
                  <a:cs typeface="Calibri" panose="020F0502020204030204" pitchFamily="34" charset="0"/>
                </a:rPr>
                <a:t>Request</a:t>
              </a:r>
            </a:p>
          </p:txBody>
        </p:sp>
      </p:grpSp>
      <p:grpSp>
        <p:nvGrpSpPr>
          <p:cNvPr id="44" name="Group 43">
            <a:extLst>
              <a:ext uri="{FF2B5EF4-FFF2-40B4-BE49-F238E27FC236}">
                <a16:creationId xmlns:a16="http://schemas.microsoft.com/office/drawing/2014/main" id="{4F63C60C-27EC-6741-A988-1FACDB7D8443}"/>
              </a:ext>
            </a:extLst>
          </p:cNvPr>
          <p:cNvGrpSpPr/>
          <p:nvPr/>
        </p:nvGrpSpPr>
        <p:grpSpPr>
          <a:xfrm>
            <a:off x="6716539" y="5524822"/>
            <a:ext cx="1891260" cy="322831"/>
            <a:chOff x="6794953" y="4744782"/>
            <a:chExt cx="1891260" cy="322831"/>
          </a:xfrm>
        </p:grpSpPr>
        <p:cxnSp>
          <p:nvCxnSpPr>
            <p:cNvPr id="46" name="Straight Arrow Connector 45">
              <a:extLst>
                <a:ext uri="{FF2B5EF4-FFF2-40B4-BE49-F238E27FC236}">
                  <a16:creationId xmlns:a16="http://schemas.microsoft.com/office/drawing/2014/main" id="{371ECE5D-C028-7945-B71A-54B63456424C}"/>
                </a:ext>
              </a:extLst>
            </p:cNvPr>
            <p:cNvCxnSpPr/>
            <p:nvPr/>
          </p:nvCxnSpPr>
          <p:spPr>
            <a:xfrm>
              <a:off x="7045393" y="4744782"/>
              <a:ext cx="13716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AF953DE-D84E-3541-AD55-7FC0A83F865A}"/>
                </a:ext>
              </a:extLst>
            </p:cNvPr>
            <p:cNvSpPr txBox="1"/>
            <p:nvPr/>
          </p:nvSpPr>
          <p:spPr>
            <a:xfrm>
              <a:off x="6794953" y="4760275"/>
              <a:ext cx="1891260" cy="307338"/>
            </a:xfrm>
            <a:prstGeom prst="rect">
              <a:avLst/>
            </a:prstGeom>
            <a:noFill/>
          </p:spPr>
          <p:txBody>
            <a:bodyPr wrap="square" lIns="0" tIns="0" rIns="0" bIns="0" rtlCol="0" anchor="ctr">
              <a:noAutofit/>
            </a:bodyPr>
            <a:lstStyle/>
            <a:p>
              <a:pPr algn="ctr"/>
              <a:r>
                <a:rPr lang="en-US" sz="1600" dirty="0">
                  <a:solidFill>
                    <a:schemeClr val="accent1"/>
                  </a:solidFill>
                  <a:latin typeface="Calibri" panose="020F0502020204030204" pitchFamily="34" charset="0"/>
                  <a:cs typeface="Calibri" panose="020F0502020204030204" pitchFamily="34" charset="0"/>
                </a:rPr>
                <a:t>Deliver</a:t>
              </a:r>
            </a:p>
          </p:txBody>
        </p:sp>
      </p:grpSp>
    </p:spTree>
    <p:extLst>
      <p:ext uri="{BB962C8B-B14F-4D97-AF65-F5344CB8AC3E}">
        <p14:creationId xmlns:p14="http://schemas.microsoft.com/office/powerpoint/2010/main" val="81151411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63" presetClass="path" presetSubtype="0" accel="50000" decel="50000" fill="hold" nodeType="withEffect">
                                  <p:stCondLst>
                                    <p:cond delay="0"/>
                                  </p:stCondLst>
                                  <p:childTnLst>
                                    <p:animMotion origin="layout" path="M -2.52409E-6 -3.7037E-7 L 0.34957 -3.7037E-7 " pathEditMode="relative" rAng="0" ptsTypes="AA">
                                      <p:cBhvr>
                                        <p:cTn id="9" dur="3000" fill="hold"/>
                                        <p:tgtEl>
                                          <p:spTgt spid="73"/>
                                        </p:tgtEl>
                                        <p:attrNameLst>
                                          <p:attrName>ppt_x</p:attrName>
                                          <p:attrName>ppt_y</p:attrName>
                                        </p:attrNameLst>
                                      </p:cBhvr>
                                      <p:rCtr x="17479"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4"/>
                                        </p:tgtEl>
                                      </p:cBhvr>
                                    </p:animEffect>
                                    <p:set>
                                      <p:cBhvr>
                                        <p:cTn id="35" dur="1" fill="hold">
                                          <p:stCondLst>
                                            <p:cond delay="499"/>
                                          </p:stCondLst>
                                        </p:cTn>
                                        <p:tgtEl>
                                          <p:spTgt spid="4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childTnLst>
                          </p:cTn>
                        </p:par>
                        <p:par>
                          <p:cTn id="57" fill="hold">
                            <p:stCondLst>
                              <p:cond delay="2500"/>
                            </p:stCondLst>
                            <p:childTnLst>
                              <p:par>
                                <p:cTn id="58" presetID="10" presetClass="entr" presetSubtype="0" fill="hold"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childTnLst>
                          </p:cTn>
                        </p:par>
                        <p:par>
                          <p:cTn id="73" fill="hold">
                            <p:stCondLst>
                              <p:cond delay="4500"/>
                            </p:stCondLst>
                            <p:childTnLst>
                              <p:par>
                                <p:cTn id="74" presetID="10" presetClass="entr" presetSubtype="0" fill="hold" nodeType="after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childTnLst>
                          </p:cTn>
                        </p:par>
                        <p:par>
                          <p:cTn id="77" fill="hold">
                            <p:stCondLst>
                              <p:cond delay="5000"/>
                            </p:stCondLst>
                            <p:childTnLst>
                              <p:par>
                                <p:cTn id="78" presetID="10" presetClass="entr" presetSubtype="0" fill="hold" nodeType="after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childTnLst>
                          </p:cTn>
                        </p:par>
                        <p:par>
                          <p:cTn id="81" fill="hold">
                            <p:stCondLst>
                              <p:cond delay="5500"/>
                            </p:stCondLst>
                            <p:childTnLst>
                              <p:par>
                                <p:cTn id="82" presetID="10" presetClass="entr" presetSubtype="0" fill="hold" nodeType="after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DA86427-9DAF-A649-BED0-EFC311FBB1BC}"/>
              </a:ext>
            </a:extLst>
          </p:cNvPr>
          <p:cNvGrpSpPr/>
          <p:nvPr/>
        </p:nvGrpSpPr>
        <p:grpSpPr>
          <a:xfrm>
            <a:off x="3161958" y="2928079"/>
            <a:ext cx="5855078" cy="794897"/>
            <a:chOff x="3083180" y="2868327"/>
            <a:chExt cx="5855078" cy="794897"/>
          </a:xfrm>
        </p:grpSpPr>
        <p:pic>
          <p:nvPicPr>
            <p:cNvPr id="5" name="Picture 4">
              <a:extLst>
                <a:ext uri="{FF2B5EF4-FFF2-40B4-BE49-F238E27FC236}">
                  <a16:creationId xmlns:a16="http://schemas.microsoft.com/office/drawing/2014/main" id="{2FF0CBFA-D381-4646-890C-325FA33F949F}"/>
                </a:ext>
              </a:extLst>
            </p:cNvPr>
            <p:cNvPicPr>
              <a:picLocks noChangeAspect="1"/>
            </p:cNvPicPr>
            <p:nvPr/>
          </p:nvPicPr>
          <p:blipFill>
            <a:blip r:embed="rId2"/>
            <a:stretch>
              <a:fillRect/>
            </a:stretch>
          </p:blipFill>
          <p:spPr>
            <a:xfrm>
              <a:off x="7348490" y="2868340"/>
              <a:ext cx="1589768" cy="794884"/>
            </a:xfrm>
            <a:prstGeom prst="rect">
              <a:avLst/>
            </a:prstGeom>
          </p:spPr>
        </p:pic>
        <p:pic>
          <p:nvPicPr>
            <p:cNvPr id="6" name="Picture 5">
              <a:extLst>
                <a:ext uri="{FF2B5EF4-FFF2-40B4-BE49-F238E27FC236}">
                  <a16:creationId xmlns:a16="http://schemas.microsoft.com/office/drawing/2014/main" id="{D7399C8F-6762-554C-BFCD-79CA7C91244A}"/>
                </a:ext>
              </a:extLst>
            </p:cNvPr>
            <p:cNvPicPr>
              <a:picLocks noChangeAspect="1"/>
            </p:cNvPicPr>
            <p:nvPr/>
          </p:nvPicPr>
          <p:blipFill>
            <a:blip r:embed="rId2"/>
            <a:stretch>
              <a:fillRect/>
            </a:stretch>
          </p:blipFill>
          <p:spPr>
            <a:xfrm flipH="1">
              <a:off x="3083180" y="2868327"/>
              <a:ext cx="1589768" cy="794884"/>
            </a:xfrm>
            <a:prstGeom prst="rect">
              <a:avLst/>
            </a:prstGeom>
          </p:spPr>
        </p:pic>
        <p:sp>
          <p:nvSpPr>
            <p:cNvPr id="7" name="Rectangle 6">
              <a:extLst>
                <a:ext uri="{FF2B5EF4-FFF2-40B4-BE49-F238E27FC236}">
                  <a16:creationId xmlns:a16="http://schemas.microsoft.com/office/drawing/2014/main" id="{0EB3CFA2-C945-E04C-BE4C-11E5466ED012}"/>
                </a:ext>
              </a:extLst>
            </p:cNvPr>
            <p:cNvSpPr/>
            <p:nvPr/>
          </p:nvSpPr>
          <p:spPr>
            <a:xfrm>
              <a:off x="4636287" y="3177596"/>
              <a:ext cx="2743200" cy="2090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77E7E25-295C-554F-ACAF-2D65106EC501}"/>
                </a:ext>
              </a:extLst>
            </p:cNvPr>
            <p:cNvCxnSpPr>
              <a:cxnSpLocks/>
            </p:cNvCxnSpPr>
            <p:nvPr/>
          </p:nvCxnSpPr>
          <p:spPr>
            <a:xfrm>
              <a:off x="4636287" y="3171635"/>
              <a:ext cx="27432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6EE810-D255-C949-9235-BE2470B189FA}"/>
                </a:ext>
              </a:extLst>
            </p:cNvPr>
            <p:cNvCxnSpPr>
              <a:cxnSpLocks/>
            </p:cNvCxnSpPr>
            <p:nvPr/>
          </p:nvCxnSpPr>
          <p:spPr>
            <a:xfrm>
              <a:off x="4636286" y="3381921"/>
              <a:ext cx="27432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3196D74F-16E4-B344-A182-CD97CF534A1F}"/>
              </a:ext>
            </a:extLst>
          </p:cNvPr>
          <p:cNvSpPr>
            <a:spLocks noChangeAspect="1"/>
          </p:cNvSpPr>
          <p:nvPr/>
        </p:nvSpPr>
        <p:spPr>
          <a:xfrm>
            <a:off x="5637212" y="2868327"/>
            <a:ext cx="914400" cy="91440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C2C6199-B7A6-2A4C-90D3-07B34C375B6A}"/>
              </a:ext>
            </a:extLst>
          </p:cNvPr>
          <p:cNvCxnSpPr>
            <a:cxnSpLocks/>
          </p:cNvCxnSpPr>
          <p:nvPr/>
        </p:nvCxnSpPr>
        <p:spPr>
          <a:xfrm>
            <a:off x="5978175" y="3028347"/>
            <a:ext cx="232475" cy="594360"/>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43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500"/>
                                        <p:tgtEl>
                                          <p:spTgt spid="15"/>
                                        </p:tgtEl>
                                      </p:cBhvr>
                                    </p:animEffect>
                                    <p:set>
                                      <p:cBhvr>
                                        <p:cTn id="15" dur="1" fill="hold">
                                          <p:stCondLst>
                                            <p:cond delay="1499"/>
                                          </p:stCondLst>
                                        </p:cTn>
                                        <p:tgtEl>
                                          <p:spTgt spid="1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3848" y="1802364"/>
            <a:ext cx="10197295" cy="304084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p>
        </p:txBody>
      </p:sp>
      <p:sp>
        <p:nvSpPr>
          <p:cNvPr id="11" name="Rectangle 10"/>
          <p:cNvSpPr/>
          <p:nvPr/>
        </p:nvSpPr>
        <p:spPr>
          <a:xfrm>
            <a:off x="1163782" y="1899369"/>
            <a:ext cx="1280160" cy="59400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NFS</a:t>
            </a:r>
          </a:p>
        </p:txBody>
      </p:sp>
      <p:sp>
        <p:nvSpPr>
          <p:cNvPr id="12" name="Rectangle 11"/>
          <p:cNvSpPr/>
          <p:nvPr/>
        </p:nvSpPr>
        <p:spPr>
          <a:xfrm>
            <a:off x="2584820" y="1899369"/>
            <a:ext cx="1280160" cy="59400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POSIX</a:t>
            </a:r>
          </a:p>
        </p:txBody>
      </p:sp>
      <p:sp>
        <p:nvSpPr>
          <p:cNvPr id="13" name="Rectangle 12"/>
          <p:cNvSpPr/>
          <p:nvPr/>
        </p:nvSpPr>
        <p:spPr>
          <a:xfrm>
            <a:off x="4005858" y="1899369"/>
            <a:ext cx="1280160" cy="59400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REST</a:t>
            </a:r>
          </a:p>
        </p:txBody>
      </p:sp>
      <p:sp>
        <p:nvSpPr>
          <p:cNvPr id="14" name="Rectangle 13"/>
          <p:cNvSpPr/>
          <p:nvPr/>
        </p:nvSpPr>
        <p:spPr>
          <a:xfrm>
            <a:off x="5426896" y="1899369"/>
            <a:ext cx="1280160" cy="59400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HDFS</a:t>
            </a:r>
          </a:p>
        </p:txBody>
      </p:sp>
      <p:sp>
        <p:nvSpPr>
          <p:cNvPr id="16" name="Rectangle 15"/>
          <p:cNvSpPr/>
          <p:nvPr/>
        </p:nvSpPr>
        <p:spPr>
          <a:xfrm>
            <a:off x="1163783" y="2584219"/>
            <a:ext cx="9816678" cy="9502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99" b="1" dirty="0">
                <a:solidFill>
                  <a:schemeClr val="accent1"/>
                </a:solidFill>
              </a:rPr>
              <a:t>MapR Data Platform</a:t>
            </a:r>
            <a:endParaRPr lang="en-US" sz="2000" dirty="0">
              <a:solidFill>
                <a:schemeClr val="accent1"/>
              </a:solidFill>
            </a:endParaRPr>
          </a:p>
        </p:txBody>
      </p:sp>
      <p:sp>
        <p:nvSpPr>
          <p:cNvPr id="20" name="Rectangle 19"/>
          <p:cNvSpPr/>
          <p:nvPr/>
        </p:nvSpPr>
        <p:spPr>
          <a:xfrm>
            <a:off x="1163785" y="3269713"/>
            <a:ext cx="200682" cy="688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solidFill>
                <a:schemeClr val="accent1"/>
              </a:solidFill>
            </a:endParaRPr>
          </a:p>
        </p:txBody>
      </p:sp>
      <p:sp>
        <p:nvSpPr>
          <p:cNvPr id="21" name="Rectangle 20"/>
          <p:cNvSpPr/>
          <p:nvPr/>
        </p:nvSpPr>
        <p:spPr>
          <a:xfrm>
            <a:off x="10780202" y="3154996"/>
            <a:ext cx="200682" cy="688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solidFill>
                <a:schemeClr val="accent1"/>
              </a:solidFill>
            </a:endParaRPr>
          </a:p>
        </p:txBody>
      </p:sp>
      <p:sp>
        <p:nvSpPr>
          <p:cNvPr id="23" name="Rectangle 22"/>
          <p:cNvSpPr/>
          <p:nvPr/>
        </p:nvSpPr>
        <p:spPr>
          <a:xfrm>
            <a:off x="2863517" y="4843208"/>
            <a:ext cx="6461790" cy="584506"/>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ON-PREMISES, MULTI-CLOUD, IoT EDGE</a:t>
            </a:r>
          </a:p>
        </p:txBody>
      </p:sp>
      <p:grpSp>
        <p:nvGrpSpPr>
          <p:cNvPr id="41" name="Group 40"/>
          <p:cNvGrpSpPr/>
          <p:nvPr/>
        </p:nvGrpSpPr>
        <p:grpSpPr>
          <a:xfrm>
            <a:off x="1088750" y="124147"/>
            <a:ext cx="1160750" cy="1573353"/>
            <a:chOff x="2026927" y="182880"/>
            <a:chExt cx="870789" cy="1180322"/>
          </a:xfrm>
        </p:grpSpPr>
        <p:sp>
          <p:nvSpPr>
            <p:cNvPr id="5" name="TextBox 4"/>
            <p:cNvSpPr txBox="1"/>
            <p:nvPr/>
          </p:nvSpPr>
          <p:spPr>
            <a:xfrm>
              <a:off x="2026927" y="182880"/>
              <a:ext cx="870789" cy="246093"/>
            </a:xfrm>
            <a:prstGeom prst="rect">
              <a:avLst/>
            </a:prstGeom>
            <a:noFill/>
          </p:spPr>
          <p:txBody>
            <a:bodyPr wrap="square" lIns="0" tIns="0" rIns="0" bIns="0" rtlCol="0">
              <a:spAutoFit/>
            </a:bodyPr>
            <a:lstStyle/>
            <a:p>
              <a:pPr algn="ctr"/>
              <a:r>
                <a:rPr lang="en-US" sz="1066" dirty="0">
                  <a:solidFill>
                    <a:schemeClr val="tx1">
                      <a:lumMod val="65000"/>
                      <a:lumOff val="35000"/>
                    </a:schemeClr>
                  </a:solidFill>
                </a:rPr>
                <a:t>FILES &amp;</a:t>
              </a:r>
            </a:p>
            <a:p>
              <a:pPr algn="ctr"/>
              <a:r>
                <a:rPr lang="en-US" sz="1066" dirty="0">
                  <a:solidFill>
                    <a:schemeClr val="tx1">
                      <a:lumMod val="65000"/>
                      <a:lumOff val="35000"/>
                    </a:schemeClr>
                  </a:solidFill>
                </a:rPr>
                <a:t>FOLDERS</a:t>
              </a:r>
            </a:p>
          </p:txBody>
        </p:sp>
        <p:pic>
          <p:nvPicPr>
            <p:cNvPr id="26" name="Picture 25" descr="MapR-XD Graphic FINAL-0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7087" y="814562"/>
              <a:ext cx="550469" cy="548640"/>
            </a:xfrm>
            <a:prstGeom prst="rect">
              <a:avLst/>
            </a:prstGeom>
          </p:spPr>
        </p:pic>
        <p:pic>
          <p:nvPicPr>
            <p:cNvPr id="27" name="Picture 26" descr="MapR-XD Graphic FINAL-04.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87087" y="366625"/>
              <a:ext cx="550469" cy="548640"/>
            </a:xfrm>
            <a:prstGeom prst="rect">
              <a:avLst/>
            </a:prstGeom>
          </p:spPr>
        </p:pic>
      </p:grpSp>
      <p:grpSp>
        <p:nvGrpSpPr>
          <p:cNvPr id="42" name="Group 41"/>
          <p:cNvGrpSpPr/>
          <p:nvPr/>
        </p:nvGrpSpPr>
        <p:grpSpPr>
          <a:xfrm>
            <a:off x="3315662" y="124147"/>
            <a:ext cx="1160750" cy="1573353"/>
            <a:chOff x="3091192" y="182880"/>
            <a:chExt cx="870789" cy="1180322"/>
          </a:xfrm>
        </p:grpSpPr>
        <p:sp>
          <p:nvSpPr>
            <p:cNvPr id="6" name="TextBox 5"/>
            <p:cNvSpPr txBox="1"/>
            <p:nvPr/>
          </p:nvSpPr>
          <p:spPr>
            <a:xfrm>
              <a:off x="3091192" y="182880"/>
              <a:ext cx="870789" cy="246093"/>
            </a:xfrm>
            <a:prstGeom prst="rect">
              <a:avLst/>
            </a:prstGeom>
            <a:noFill/>
          </p:spPr>
          <p:txBody>
            <a:bodyPr wrap="square" lIns="0" tIns="0" rIns="0" bIns="0" rtlCol="0">
              <a:spAutoFit/>
            </a:bodyPr>
            <a:lstStyle/>
            <a:p>
              <a:pPr algn="ctr"/>
              <a:r>
                <a:rPr lang="en-US" sz="1066" dirty="0">
                  <a:solidFill>
                    <a:schemeClr val="tx1">
                      <a:lumMod val="65000"/>
                      <a:lumOff val="35000"/>
                    </a:schemeClr>
                  </a:solidFill>
                </a:rPr>
                <a:t>CONTAINER </a:t>
              </a:r>
              <a:br>
                <a:rPr lang="en-US" sz="1066" dirty="0">
                  <a:solidFill>
                    <a:schemeClr val="tx1">
                      <a:lumMod val="65000"/>
                      <a:lumOff val="35000"/>
                    </a:schemeClr>
                  </a:solidFill>
                </a:rPr>
              </a:br>
              <a:r>
                <a:rPr lang="en-US" sz="1066" dirty="0">
                  <a:solidFill>
                    <a:schemeClr val="tx1">
                      <a:lumMod val="65000"/>
                      <a:lumOff val="35000"/>
                    </a:schemeClr>
                  </a:solidFill>
                </a:rPr>
                <a:t>DATA</a:t>
              </a:r>
            </a:p>
          </p:txBody>
        </p:sp>
        <p:pic>
          <p:nvPicPr>
            <p:cNvPr id="28" name="Picture 27" descr="MapR-XD Graphic FINAL-05.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26993" y="366625"/>
              <a:ext cx="799186" cy="548640"/>
            </a:xfrm>
            <a:prstGeom prst="rect">
              <a:avLst/>
            </a:prstGeom>
          </p:spPr>
        </p:pic>
        <p:pic>
          <p:nvPicPr>
            <p:cNvPr id="37" name="Picture 36" descr="MapR-XD Graphic FINAL-0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51352" y="814562"/>
              <a:ext cx="550469" cy="548640"/>
            </a:xfrm>
            <a:prstGeom prst="rect">
              <a:avLst/>
            </a:prstGeom>
          </p:spPr>
        </p:pic>
      </p:grpSp>
      <p:grpSp>
        <p:nvGrpSpPr>
          <p:cNvPr id="43" name="Group 42"/>
          <p:cNvGrpSpPr/>
          <p:nvPr/>
        </p:nvGrpSpPr>
        <p:grpSpPr>
          <a:xfrm>
            <a:off x="2107650" y="124147"/>
            <a:ext cx="1160750" cy="1573530"/>
            <a:chOff x="4015336" y="182747"/>
            <a:chExt cx="870789" cy="1180455"/>
          </a:xfrm>
        </p:grpSpPr>
        <p:sp>
          <p:nvSpPr>
            <p:cNvPr id="7" name="TextBox 6"/>
            <p:cNvSpPr txBox="1"/>
            <p:nvPr/>
          </p:nvSpPr>
          <p:spPr>
            <a:xfrm>
              <a:off x="4015336" y="182747"/>
              <a:ext cx="870789" cy="246093"/>
            </a:xfrm>
            <a:prstGeom prst="rect">
              <a:avLst/>
            </a:prstGeom>
            <a:noFill/>
          </p:spPr>
          <p:txBody>
            <a:bodyPr wrap="square" lIns="0" tIns="0" rIns="0" bIns="0" rtlCol="0">
              <a:spAutoFit/>
            </a:bodyPr>
            <a:lstStyle/>
            <a:p>
              <a:pPr algn="ctr"/>
              <a:r>
                <a:rPr lang="en-US" sz="1066" dirty="0">
                  <a:solidFill>
                    <a:schemeClr val="tx1">
                      <a:lumMod val="65000"/>
                      <a:lumOff val="35000"/>
                    </a:schemeClr>
                  </a:solidFill>
                </a:rPr>
                <a:t>LEGACY </a:t>
              </a:r>
              <a:br>
                <a:rPr lang="en-US" sz="1066" dirty="0">
                  <a:solidFill>
                    <a:schemeClr val="tx1">
                      <a:lumMod val="65000"/>
                      <a:lumOff val="35000"/>
                    </a:schemeClr>
                  </a:solidFill>
                </a:rPr>
              </a:br>
              <a:r>
                <a:rPr lang="en-US" sz="1066" dirty="0">
                  <a:solidFill>
                    <a:schemeClr val="tx1">
                      <a:lumMod val="65000"/>
                      <a:lumOff val="35000"/>
                    </a:schemeClr>
                  </a:solidFill>
                </a:rPr>
                <a:t>FILE APPS</a:t>
              </a:r>
            </a:p>
          </p:txBody>
        </p:sp>
        <p:pic>
          <p:nvPicPr>
            <p:cNvPr id="29" name="Picture 28" descr="MapR-XD Graphic FINAL-06.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75496" y="366625"/>
              <a:ext cx="550469" cy="548640"/>
            </a:xfrm>
            <a:prstGeom prst="rect">
              <a:avLst/>
            </a:prstGeom>
          </p:spPr>
        </p:pic>
        <p:pic>
          <p:nvPicPr>
            <p:cNvPr id="38" name="Picture 37" descr="MapR-XD Graphic FINAL-0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75496" y="814562"/>
              <a:ext cx="550469" cy="548640"/>
            </a:xfrm>
            <a:prstGeom prst="rect">
              <a:avLst/>
            </a:prstGeom>
          </p:spPr>
        </p:pic>
      </p:grpSp>
      <p:grpSp>
        <p:nvGrpSpPr>
          <p:cNvPr id="44" name="Group 43"/>
          <p:cNvGrpSpPr/>
          <p:nvPr/>
        </p:nvGrpSpPr>
        <p:grpSpPr>
          <a:xfrm>
            <a:off x="4650542" y="124147"/>
            <a:ext cx="1160750" cy="1573353"/>
            <a:chOff x="5009541" y="182880"/>
            <a:chExt cx="870789" cy="1180322"/>
          </a:xfrm>
        </p:grpSpPr>
        <p:sp>
          <p:nvSpPr>
            <p:cNvPr id="8" name="TextBox 7"/>
            <p:cNvSpPr txBox="1"/>
            <p:nvPr/>
          </p:nvSpPr>
          <p:spPr>
            <a:xfrm>
              <a:off x="5009541" y="182880"/>
              <a:ext cx="870789" cy="246093"/>
            </a:xfrm>
            <a:prstGeom prst="rect">
              <a:avLst/>
            </a:prstGeom>
            <a:noFill/>
          </p:spPr>
          <p:txBody>
            <a:bodyPr wrap="square" lIns="0" tIns="0" rIns="0" bIns="0" rtlCol="0">
              <a:spAutoFit/>
            </a:bodyPr>
            <a:lstStyle/>
            <a:p>
              <a:pPr algn="ctr"/>
              <a:r>
                <a:rPr lang="en-US" sz="1066" dirty="0">
                  <a:solidFill>
                    <a:schemeClr val="tx1">
                      <a:lumMod val="65000"/>
                      <a:lumOff val="35000"/>
                    </a:schemeClr>
                  </a:solidFill>
                </a:rPr>
                <a:t>HADOOP &amp; SPARK APPS</a:t>
              </a:r>
            </a:p>
          </p:txBody>
        </p:sp>
        <p:pic>
          <p:nvPicPr>
            <p:cNvPr id="30" name="Picture 29" descr="MapR-XD Graphic FINAL-07.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69701" y="366625"/>
              <a:ext cx="550469" cy="548640"/>
            </a:xfrm>
            <a:prstGeom prst="rect">
              <a:avLst/>
            </a:prstGeom>
          </p:spPr>
        </p:pic>
        <p:pic>
          <p:nvPicPr>
            <p:cNvPr id="39" name="Picture 38" descr="MapR-XD Graphic FINAL-0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69701" y="814562"/>
              <a:ext cx="550469" cy="548640"/>
            </a:xfrm>
            <a:prstGeom prst="rect">
              <a:avLst/>
            </a:prstGeom>
          </p:spPr>
        </p:pic>
      </p:grpSp>
      <p:grpSp>
        <p:nvGrpSpPr>
          <p:cNvPr id="45" name="Group 44"/>
          <p:cNvGrpSpPr/>
          <p:nvPr/>
        </p:nvGrpSpPr>
        <p:grpSpPr>
          <a:xfrm>
            <a:off x="8633366" y="124147"/>
            <a:ext cx="1160750" cy="1573353"/>
            <a:chOff x="6003744" y="182880"/>
            <a:chExt cx="870789" cy="1180322"/>
          </a:xfrm>
        </p:grpSpPr>
        <p:sp>
          <p:nvSpPr>
            <p:cNvPr id="9" name="TextBox 8"/>
            <p:cNvSpPr txBox="1"/>
            <p:nvPr/>
          </p:nvSpPr>
          <p:spPr>
            <a:xfrm>
              <a:off x="6003744" y="182880"/>
              <a:ext cx="870789" cy="246093"/>
            </a:xfrm>
            <a:prstGeom prst="rect">
              <a:avLst/>
            </a:prstGeom>
            <a:noFill/>
          </p:spPr>
          <p:txBody>
            <a:bodyPr wrap="square" lIns="0" tIns="0" rIns="0" bIns="0" rtlCol="0">
              <a:spAutoFit/>
            </a:bodyPr>
            <a:lstStyle/>
            <a:p>
              <a:pPr algn="ctr"/>
              <a:r>
                <a:rPr lang="en-US" sz="1066" dirty="0">
                  <a:solidFill>
                    <a:schemeClr val="tx1">
                      <a:lumMod val="65000"/>
                      <a:lumOff val="35000"/>
                    </a:schemeClr>
                  </a:solidFill>
                </a:rPr>
                <a:t>WEB </a:t>
              </a:r>
            </a:p>
            <a:p>
              <a:pPr algn="ctr"/>
              <a:r>
                <a:rPr lang="en-US" sz="1066" dirty="0">
                  <a:solidFill>
                    <a:schemeClr val="tx1">
                      <a:lumMod val="65000"/>
                      <a:lumOff val="35000"/>
                    </a:schemeClr>
                  </a:solidFill>
                </a:rPr>
                <a:t>APPS</a:t>
              </a:r>
            </a:p>
          </p:txBody>
        </p:sp>
        <p:pic>
          <p:nvPicPr>
            <p:cNvPr id="31" name="Picture 30" descr="MapR-XD Graphic FINAL-08.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63904" y="366625"/>
              <a:ext cx="550469" cy="548640"/>
            </a:xfrm>
            <a:prstGeom prst="rect">
              <a:avLst/>
            </a:prstGeom>
          </p:spPr>
        </p:pic>
        <p:pic>
          <p:nvPicPr>
            <p:cNvPr id="40" name="Picture 39" descr="MapR-XD Graphic FINAL-0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63904" y="814562"/>
              <a:ext cx="550469" cy="548640"/>
            </a:xfrm>
            <a:prstGeom prst="rect">
              <a:avLst/>
            </a:prstGeom>
          </p:spPr>
        </p:pic>
      </p:grpSp>
      <p:sp>
        <p:nvSpPr>
          <p:cNvPr id="48" name="Rectangle 47"/>
          <p:cNvSpPr/>
          <p:nvPr/>
        </p:nvSpPr>
        <p:spPr>
          <a:xfrm>
            <a:off x="8268972" y="1899369"/>
            <a:ext cx="1280160" cy="59400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JSON</a:t>
            </a:r>
          </a:p>
        </p:txBody>
      </p:sp>
      <p:sp>
        <p:nvSpPr>
          <p:cNvPr id="49" name="Rectangle 48"/>
          <p:cNvSpPr/>
          <p:nvPr/>
        </p:nvSpPr>
        <p:spPr>
          <a:xfrm>
            <a:off x="9690012" y="1899369"/>
            <a:ext cx="1280160" cy="59400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KAFKA</a:t>
            </a:r>
          </a:p>
        </p:txBody>
      </p:sp>
      <p:sp>
        <p:nvSpPr>
          <p:cNvPr id="50" name="Rectangle 49"/>
          <p:cNvSpPr/>
          <p:nvPr/>
        </p:nvSpPr>
        <p:spPr>
          <a:xfrm>
            <a:off x="6847934" y="1899369"/>
            <a:ext cx="1280160" cy="59400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SQL</a:t>
            </a:r>
          </a:p>
        </p:txBody>
      </p:sp>
      <p:grpSp>
        <p:nvGrpSpPr>
          <p:cNvPr id="53" name="Group 52"/>
          <p:cNvGrpSpPr/>
          <p:nvPr/>
        </p:nvGrpSpPr>
        <p:grpSpPr>
          <a:xfrm>
            <a:off x="7375930" y="124147"/>
            <a:ext cx="1160750" cy="1573353"/>
            <a:chOff x="9917926" y="180821"/>
            <a:chExt cx="1160750" cy="1573353"/>
          </a:xfrm>
        </p:grpSpPr>
        <p:grpSp>
          <p:nvGrpSpPr>
            <p:cNvPr id="55" name="Group 54"/>
            <p:cNvGrpSpPr/>
            <p:nvPr/>
          </p:nvGrpSpPr>
          <p:grpSpPr>
            <a:xfrm>
              <a:off x="9917926" y="180821"/>
              <a:ext cx="1160750" cy="1573353"/>
              <a:chOff x="6003744" y="182880"/>
              <a:chExt cx="870789" cy="1180322"/>
            </a:xfrm>
          </p:grpSpPr>
          <p:sp>
            <p:nvSpPr>
              <p:cNvPr id="56" name="TextBox 55"/>
              <p:cNvSpPr txBox="1"/>
              <p:nvPr/>
            </p:nvSpPr>
            <p:spPr>
              <a:xfrm>
                <a:off x="6003744" y="182880"/>
                <a:ext cx="870789" cy="123046"/>
              </a:xfrm>
              <a:prstGeom prst="rect">
                <a:avLst/>
              </a:prstGeom>
              <a:noFill/>
            </p:spPr>
            <p:txBody>
              <a:bodyPr wrap="square" lIns="0" tIns="0" rIns="0" bIns="0" rtlCol="0">
                <a:spAutoFit/>
              </a:bodyPr>
              <a:lstStyle/>
              <a:p>
                <a:pPr algn="ctr"/>
                <a:r>
                  <a:rPr lang="en-US" sz="1066" dirty="0">
                    <a:solidFill>
                      <a:schemeClr val="tx1">
                        <a:lumMod val="65000"/>
                        <a:lumOff val="35000"/>
                      </a:schemeClr>
                    </a:solidFill>
                  </a:rPr>
                  <a:t>BI APPS</a:t>
                </a:r>
              </a:p>
            </p:txBody>
          </p:sp>
          <p:pic>
            <p:nvPicPr>
              <p:cNvPr id="58" name="Picture 57" descr="MapR-XD Graphic FINAL-0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63904" y="814562"/>
                <a:ext cx="550469" cy="548640"/>
              </a:xfrm>
              <a:prstGeom prst="rect">
                <a:avLst/>
              </a:prstGeom>
            </p:spPr>
          </p:pic>
        </p:grpSp>
        <p:pic>
          <p:nvPicPr>
            <p:cNvPr id="2" name="Picture 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201647" y="467593"/>
              <a:ext cx="593308" cy="593308"/>
            </a:xfrm>
            <a:prstGeom prst="rect">
              <a:avLst/>
            </a:prstGeom>
          </p:spPr>
        </p:pic>
      </p:grpSp>
      <p:grpSp>
        <p:nvGrpSpPr>
          <p:cNvPr id="66" name="Group 65"/>
          <p:cNvGrpSpPr/>
          <p:nvPr/>
        </p:nvGrpSpPr>
        <p:grpSpPr>
          <a:xfrm>
            <a:off x="9890801" y="124147"/>
            <a:ext cx="1160750" cy="1573353"/>
            <a:chOff x="3528098" y="124147"/>
            <a:chExt cx="1160750" cy="1573353"/>
          </a:xfrm>
        </p:grpSpPr>
        <p:grpSp>
          <p:nvGrpSpPr>
            <p:cNvPr id="59" name="Group 58"/>
            <p:cNvGrpSpPr/>
            <p:nvPr/>
          </p:nvGrpSpPr>
          <p:grpSpPr>
            <a:xfrm>
              <a:off x="3528098" y="124147"/>
              <a:ext cx="1160750" cy="1573353"/>
              <a:chOff x="6003744" y="182880"/>
              <a:chExt cx="870789" cy="1180322"/>
            </a:xfrm>
          </p:grpSpPr>
          <p:sp>
            <p:nvSpPr>
              <p:cNvPr id="60" name="TextBox 59"/>
              <p:cNvSpPr txBox="1"/>
              <p:nvPr/>
            </p:nvSpPr>
            <p:spPr>
              <a:xfrm>
                <a:off x="6003744" y="182880"/>
                <a:ext cx="870789" cy="246093"/>
              </a:xfrm>
              <a:prstGeom prst="rect">
                <a:avLst/>
              </a:prstGeom>
              <a:noFill/>
            </p:spPr>
            <p:txBody>
              <a:bodyPr wrap="square" lIns="0" tIns="0" rIns="0" bIns="0" rtlCol="0">
                <a:spAutoFit/>
              </a:bodyPr>
              <a:lstStyle/>
              <a:p>
                <a:pPr algn="ctr"/>
                <a:r>
                  <a:rPr lang="en-US" sz="1066" dirty="0">
                    <a:solidFill>
                      <a:schemeClr val="tx1">
                        <a:lumMod val="65000"/>
                        <a:lumOff val="35000"/>
                      </a:schemeClr>
                    </a:solidFill>
                  </a:rPr>
                  <a:t>STREAMING APPS</a:t>
                </a:r>
              </a:p>
            </p:txBody>
          </p:sp>
          <p:pic>
            <p:nvPicPr>
              <p:cNvPr id="62" name="Picture 61" descr="MapR-XD Graphic FINAL-0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63904" y="814562"/>
                <a:ext cx="550469" cy="548640"/>
              </a:xfrm>
              <a:prstGeom prst="rect">
                <a:avLst/>
              </a:prstGeom>
            </p:spPr>
          </p:pic>
        </p:grpSp>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53805" y="441033"/>
              <a:ext cx="509336" cy="509336"/>
            </a:xfrm>
            <a:prstGeom prst="rect">
              <a:avLst/>
            </a:prstGeom>
          </p:spPr>
        </p:pic>
      </p:grpSp>
      <p:grpSp>
        <p:nvGrpSpPr>
          <p:cNvPr id="46" name="Group 45"/>
          <p:cNvGrpSpPr/>
          <p:nvPr/>
        </p:nvGrpSpPr>
        <p:grpSpPr>
          <a:xfrm>
            <a:off x="5907978" y="124147"/>
            <a:ext cx="1160750" cy="1573353"/>
            <a:chOff x="4906567" y="180821"/>
            <a:chExt cx="1160750" cy="1573353"/>
          </a:xfrm>
        </p:grpSpPr>
        <p:grpSp>
          <p:nvGrpSpPr>
            <p:cNvPr id="51" name="Group 50"/>
            <p:cNvGrpSpPr/>
            <p:nvPr/>
          </p:nvGrpSpPr>
          <p:grpSpPr>
            <a:xfrm>
              <a:off x="4906567" y="180821"/>
              <a:ext cx="1160750" cy="1573353"/>
              <a:chOff x="6003744" y="182880"/>
              <a:chExt cx="870789" cy="1180322"/>
            </a:xfrm>
          </p:grpSpPr>
          <p:sp>
            <p:nvSpPr>
              <p:cNvPr id="52" name="TextBox 51"/>
              <p:cNvSpPr txBox="1"/>
              <p:nvPr/>
            </p:nvSpPr>
            <p:spPr>
              <a:xfrm>
                <a:off x="6003744" y="182880"/>
                <a:ext cx="870789" cy="246093"/>
              </a:xfrm>
              <a:prstGeom prst="rect">
                <a:avLst/>
              </a:prstGeom>
              <a:noFill/>
            </p:spPr>
            <p:txBody>
              <a:bodyPr wrap="square" lIns="0" tIns="0" rIns="0" bIns="0" rtlCol="0">
                <a:spAutoFit/>
              </a:bodyPr>
              <a:lstStyle/>
              <a:p>
                <a:pPr algn="ctr"/>
                <a:r>
                  <a:rPr lang="en-US" sz="1066" dirty="0">
                    <a:solidFill>
                      <a:schemeClr val="tx1">
                        <a:lumMod val="65000"/>
                        <a:lumOff val="35000"/>
                      </a:schemeClr>
                    </a:solidFill>
                  </a:rPr>
                  <a:t>MACHINE/DEEP LEARNING</a:t>
                </a:r>
              </a:p>
            </p:txBody>
          </p:sp>
          <p:pic>
            <p:nvPicPr>
              <p:cNvPr id="54" name="Picture 53" descr="MapR-XD Graphic FINAL-0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63904" y="814562"/>
                <a:ext cx="550469" cy="548640"/>
              </a:xfrm>
              <a:prstGeom prst="rect">
                <a:avLst/>
              </a:prstGeom>
            </p:spPr>
          </p:pic>
        </p:grpSp>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268684" y="573184"/>
              <a:ext cx="436516" cy="436516"/>
            </a:xfrm>
            <a:prstGeom prst="rect">
              <a:avLst/>
            </a:prstGeom>
          </p:spPr>
        </p:pic>
      </p:grpSp>
      <p:grpSp>
        <p:nvGrpSpPr>
          <p:cNvPr id="47" name="Group 46"/>
          <p:cNvGrpSpPr/>
          <p:nvPr/>
        </p:nvGrpSpPr>
        <p:grpSpPr>
          <a:xfrm>
            <a:off x="1308281" y="5433427"/>
            <a:ext cx="9572262" cy="1067806"/>
            <a:chOff x="1412111" y="5433427"/>
            <a:chExt cx="9572262" cy="1067806"/>
          </a:xfrm>
        </p:grpSpPr>
        <p:sp>
          <p:nvSpPr>
            <p:cNvPr id="24" name="Rectangle 23"/>
            <p:cNvSpPr/>
            <p:nvPr/>
          </p:nvSpPr>
          <p:spPr>
            <a:xfrm>
              <a:off x="1412111" y="5433427"/>
              <a:ext cx="9572262" cy="949714"/>
            </a:xfrm>
            <a:prstGeom prst="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n>
                  <a:solidFill>
                    <a:schemeClr val="tx1">
                      <a:lumMod val="50000"/>
                      <a:lumOff val="50000"/>
                    </a:schemeClr>
                  </a:solidFill>
                </a:ln>
                <a:noFill/>
              </a:endParaRPr>
            </a:p>
          </p:txBody>
        </p:sp>
        <p:pic>
          <p:nvPicPr>
            <p:cNvPr id="32" name="Picture 31" descr="MapR-XD Graphic FINAL-09.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033570" y="5529923"/>
              <a:ext cx="856062" cy="853218"/>
            </a:xfrm>
            <a:prstGeom prst="rect">
              <a:avLst/>
            </a:prstGeom>
          </p:spPr>
        </p:pic>
        <p:pic>
          <p:nvPicPr>
            <p:cNvPr id="33" name="Picture 32" descr="MapR-XD Graphic FINAL-10.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324449" y="5529923"/>
              <a:ext cx="856062" cy="853218"/>
            </a:xfrm>
            <a:prstGeom prst="rect">
              <a:avLst/>
            </a:prstGeom>
          </p:spPr>
        </p:pic>
        <p:pic>
          <p:nvPicPr>
            <p:cNvPr id="34" name="Picture 33" descr="MapR-XD Graphic FINAL-12.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173548" y="5529923"/>
              <a:ext cx="912944" cy="853218"/>
            </a:xfrm>
            <a:prstGeom prst="rect">
              <a:avLst/>
            </a:prstGeom>
          </p:spPr>
        </p:pic>
        <p:pic>
          <p:nvPicPr>
            <p:cNvPr id="35" name="Picture 34" descr="MapR-XD Graphic FINAL-1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615328" y="5529923"/>
              <a:ext cx="1123403" cy="853218"/>
            </a:xfrm>
            <a:prstGeom prst="rect">
              <a:avLst/>
            </a:prstGeom>
          </p:spPr>
        </p:pic>
        <p:pic>
          <p:nvPicPr>
            <p:cNvPr id="36" name="Picture 35" descr="MapR-XD Graphic FINAL-13.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521309" y="5529923"/>
              <a:ext cx="1265606" cy="853218"/>
            </a:xfrm>
            <a:prstGeom prst="rect">
              <a:avLst/>
            </a:prstGeom>
          </p:spPr>
        </p:pic>
        <p:grpSp>
          <p:nvGrpSpPr>
            <p:cNvPr id="57" name="Group 56"/>
            <p:cNvGrpSpPr/>
            <p:nvPr/>
          </p:nvGrpSpPr>
          <p:grpSpPr>
            <a:xfrm>
              <a:off x="9163656" y="5534633"/>
              <a:ext cx="1226067" cy="966600"/>
              <a:chOff x="6792807" y="4300324"/>
              <a:chExt cx="919790" cy="725139"/>
            </a:xfrm>
          </p:grpSpPr>
          <p:pic>
            <p:nvPicPr>
              <p:cNvPr id="61" name="Picture 60" descr="Icon_Edge_grey-01.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73810" y="4300324"/>
                <a:ext cx="557784" cy="557784"/>
              </a:xfrm>
              <a:prstGeom prst="rect">
                <a:avLst/>
              </a:prstGeom>
            </p:spPr>
          </p:pic>
          <p:sp>
            <p:nvSpPr>
              <p:cNvPr id="63" name="Shape 488"/>
              <p:cNvSpPr txBox="1"/>
              <p:nvPr/>
            </p:nvSpPr>
            <p:spPr>
              <a:xfrm>
                <a:off x="6792807" y="4683069"/>
                <a:ext cx="919790" cy="342394"/>
              </a:xfrm>
              <a:prstGeom prst="rect">
                <a:avLst/>
              </a:prstGeom>
              <a:noFill/>
              <a:ln>
                <a:noFill/>
              </a:ln>
            </p:spPr>
            <p:txBody>
              <a:bodyPr lIns="121843" tIns="60909" rIns="121843" bIns="60909" anchor="t" anchorCtr="0">
                <a:noAutofit/>
              </a:bodyPr>
              <a:lstStyle/>
              <a:p>
                <a:pPr algn="ctr">
                  <a:buClr>
                    <a:srgbClr val="000000"/>
                  </a:buClr>
                  <a:buSzPct val="25000"/>
                </a:pPr>
                <a:r>
                  <a:rPr lang="en-US" sz="933" b="1" dirty="0" err="1">
                    <a:solidFill>
                      <a:schemeClr val="accent4"/>
                    </a:solidFill>
                    <a:latin typeface="Arial"/>
                    <a:ea typeface="Arial"/>
                    <a:cs typeface="Arial"/>
                    <a:sym typeface="Arial"/>
                  </a:rPr>
                  <a:t>IoT</a:t>
                </a:r>
                <a:r>
                  <a:rPr lang="en-US" sz="933" b="1" dirty="0">
                    <a:solidFill>
                      <a:schemeClr val="accent4"/>
                    </a:solidFill>
                    <a:latin typeface="Arial"/>
                    <a:ea typeface="Arial"/>
                    <a:cs typeface="Arial"/>
                    <a:sym typeface="Arial"/>
                  </a:rPr>
                  <a:t>/Edge</a:t>
                </a:r>
              </a:p>
            </p:txBody>
          </p:sp>
        </p:grpSp>
      </p:grpSp>
      <p:sp>
        <p:nvSpPr>
          <p:cNvPr id="18" name="Rectangle 17"/>
          <p:cNvSpPr/>
          <p:nvPr/>
        </p:nvSpPr>
        <p:spPr>
          <a:xfrm>
            <a:off x="1163194" y="3692860"/>
            <a:ext cx="9817267" cy="9502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1"/>
                </a:solidFill>
              </a:rPr>
              <a:t>MAPR CONVERGE-X</a:t>
            </a:r>
            <a:r>
              <a:rPr lang="en-US" sz="2000" baseline="30000" dirty="0">
                <a:solidFill>
                  <a:schemeClr val="accent1"/>
                </a:solidFill>
              </a:rPr>
              <a:t>™</a:t>
            </a:r>
            <a:r>
              <a:rPr lang="en-US" sz="2000" dirty="0">
                <a:solidFill>
                  <a:schemeClr val="accent1"/>
                </a:solidFill>
              </a:rPr>
              <a:t> DATA FABRIC</a:t>
            </a:r>
          </a:p>
        </p:txBody>
      </p:sp>
      <p:grpSp>
        <p:nvGrpSpPr>
          <p:cNvPr id="25" name="Group 24"/>
          <p:cNvGrpSpPr/>
          <p:nvPr/>
        </p:nvGrpSpPr>
        <p:grpSpPr>
          <a:xfrm>
            <a:off x="1232165" y="3754244"/>
            <a:ext cx="9640655" cy="825936"/>
            <a:chOff x="1223927" y="3737768"/>
            <a:chExt cx="9640655" cy="825936"/>
          </a:xfrm>
        </p:grpSpPr>
        <p:grpSp>
          <p:nvGrpSpPr>
            <p:cNvPr id="19" name="Group 18"/>
            <p:cNvGrpSpPr/>
            <p:nvPr/>
          </p:nvGrpSpPr>
          <p:grpSpPr>
            <a:xfrm>
              <a:off x="1226425" y="3737768"/>
              <a:ext cx="2823672" cy="816687"/>
              <a:chOff x="1226425" y="3750096"/>
              <a:chExt cx="2823672" cy="816687"/>
            </a:xfrm>
          </p:grpSpPr>
          <p:grpSp>
            <p:nvGrpSpPr>
              <p:cNvPr id="3" name="Group 2"/>
              <p:cNvGrpSpPr/>
              <p:nvPr/>
            </p:nvGrpSpPr>
            <p:grpSpPr>
              <a:xfrm>
                <a:off x="1226425" y="3750096"/>
                <a:ext cx="643648" cy="816687"/>
                <a:chOff x="1226425" y="3755352"/>
                <a:chExt cx="643648" cy="816687"/>
              </a:xfrm>
            </p:grpSpPr>
            <p:sp>
              <p:nvSpPr>
                <p:cNvPr id="64"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69"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70"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71"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72"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73" name="Group 72"/>
              <p:cNvGrpSpPr/>
              <p:nvPr/>
            </p:nvGrpSpPr>
            <p:grpSpPr>
              <a:xfrm>
                <a:off x="1468650" y="3750096"/>
                <a:ext cx="643648" cy="816687"/>
                <a:chOff x="1226425" y="3755352"/>
                <a:chExt cx="643648" cy="816687"/>
              </a:xfrm>
            </p:grpSpPr>
            <p:sp>
              <p:nvSpPr>
                <p:cNvPr id="74"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75"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76"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77"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78"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79" name="Group 78"/>
              <p:cNvGrpSpPr/>
              <p:nvPr/>
            </p:nvGrpSpPr>
            <p:grpSpPr>
              <a:xfrm>
                <a:off x="1710875" y="3750096"/>
                <a:ext cx="643648" cy="816687"/>
                <a:chOff x="1226425" y="3755352"/>
                <a:chExt cx="643648" cy="816687"/>
              </a:xfrm>
            </p:grpSpPr>
            <p:sp>
              <p:nvSpPr>
                <p:cNvPr id="80"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81"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82"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83"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84"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85" name="Group 84"/>
              <p:cNvGrpSpPr/>
              <p:nvPr/>
            </p:nvGrpSpPr>
            <p:grpSpPr>
              <a:xfrm>
                <a:off x="1953100" y="3750096"/>
                <a:ext cx="643648" cy="816687"/>
                <a:chOff x="1226425" y="3755352"/>
                <a:chExt cx="643648" cy="816687"/>
              </a:xfrm>
            </p:grpSpPr>
            <p:sp>
              <p:nvSpPr>
                <p:cNvPr id="86"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87"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88"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89"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90"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91" name="Group 90"/>
              <p:cNvGrpSpPr/>
              <p:nvPr/>
            </p:nvGrpSpPr>
            <p:grpSpPr>
              <a:xfrm>
                <a:off x="2195325" y="3750096"/>
                <a:ext cx="643648" cy="816687"/>
                <a:chOff x="1226425" y="3755352"/>
                <a:chExt cx="643648" cy="816687"/>
              </a:xfrm>
            </p:grpSpPr>
            <p:sp>
              <p:nvSpPr>
                <p:cNvPr id="92"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93"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94"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95"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96"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97" name="Group 96"/>
              <p:cNvGrpSpPr/>
              <p:nvPr/>
            </p:nvGrpSpPr>
            <p:grpSpPr>
              <a:xfrm>
                <a:off x="2437550" y="3750096"/>
                <a:ext cx="643648" cy="816687"/>
                <a:chOff x="1226425" y="3755352"/>
                <a:chExt cx="643648" cy="816687"/>
              </a:xfrm>
            </p:grpSpPr>
            <p:sp>
              <p:nvSpPr>
                <p:cNvPr id="98"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99"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00"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01"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02"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03" name="Group 102"/>
              <p:cNvGrpSpPr/>
              <p:nvPr/>
            </p:nvGrpSpPr>
            <p:grpSpPr>
              <a:xfrm>
                <a:off x="2679775" y="3750096"/>
                <a:ext cx="643648" cy="816687"/>
                <a:chOff x="1226425" y="3755352"/>
                <a:chExt cx="643648" cy="816687"/>
              </a:xfrm>
            </p:grpSpPr>
            <p:sp>
              <p:nvSpPr>
                <p:cNvPr id="104"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05"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06"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07"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08"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09" name="Group 108"/>
              <p:cNvGrpSpPr/>
              <p:nvPr/>
            </p:nvGrpSpPr>
            <p:grpSpPr>
              <a:xfrm>
                <a:off x="2922000" y="3750096"/>
                <a:ext cx="643648" cy="816687"/>
                <a:chOff x="1226425" y="3755352"/>
                <a:chExt cx="643648" cy="816687"/>
              </a:xfrm>
            </p:grpSpPr>
            <p:sp>
              <p:nvSpPr>
                <p:cNvPr id="110"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11"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12"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13"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14"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15" name="Group 114"/>
              <p:cNvGrpSpPr/>
              <p:nvPr/>
            </p:nvGrpSpPr>
            <p:grpSpPr>
              <a:xfrm>
                <a:off x="3164225" y="3750096"/>
                <a:ext cx="643648" cy="816687"/>
                <a:chOff x="1226425" y="3755352"/>
                <a:chExt cx="643648" cy="816687"/>
              </a:xfrm>
            </p:grpSpPr>
            <p:sp>
              <p:nvSpPr>
                <p:cNvPr id="116"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17"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18"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19"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20"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21" name="Group 120"/>
              <p:cNvGrpSpPr/>
              <p:nvPr/>
            </p:nvGrpSpPr>
            <p:grpSpPr>
              <a:xfrm>
                <a:off x="3406449" y="3750096"/>
                <a:ext cx="643648" cy="816687"/>
                <a:chOff x="1226425" y="3755352"/>
                <a:chExt cx="643648" cy="816687"/>
              </a:xfrm>
            </p:grpSpPr>
            <p:sp>
              <p:nvSpPr>
                <p:cNvPr id="122"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23"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24"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25"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26"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grpSp>
          <p:nvGrpSpPr>
            <p:cNvPr id="127" name="Group 126"/>
            <p:cNvGrpSpPr/>
            <p:nvPr/>
          </p:nvGrpSpPr>
          <p:grpSpPr>
            <a:xfrm>
              <a:off x="3611239" y="3737768"/>
              <a:ext cx="2823672" cy="816687"/>
              <a:chOff x="1226425" y="3750096"/>
              <a:chExt cx="2823672" cy="816687"/>
            </a:xfrm>
          </p:grpSpPr>
          <p:grpSp>
            <p:nvGrpSpPr>
              <p:cNvPr id="128" name="Group 127"/>
              <p:cNvGrpSpPr/>
              <p:nvPr/>
            </p:nvGrpSpPr>
            <p:grpSpPr>
              <a:xfrm>
                <a:off x="1226425" y="3750096"/>
                <a:ext cx="643648" cy="816687"/>
                <a:chOff x="1226425" y="3755352"/>
                <a:chExt cx="643648" cy="816687"/>
              </a:xfrm>
            </p:grpSpPr>
            <p:sp>
              <p:nvSpPr>
                <p:cNvPr id="183"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84"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85"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86"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87"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29" name="Group 128"/>
              <p:cNvGrpSpPr/>
              <p:nvPr/>
            </p:nvGrpSpPr>
            <p:grpSpPr>
              <a:xfrm>
                <a:off x="1468650" y="3750096"/>
                <a:ext cx="643648" cy="816687"/>
                <a:chOff x="1226425" y="3755352"/>
                <a:chExt cx="643648" cy="816687"/>
              </a:xfrm>
            </p:grpSpPr>
            <p:sp>
              <p:nvSpPr>
                <p:cNvPr id="178"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79"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80"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81"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82"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30" name="Group 129"/>
              <p:cNvGrpSpPr/>
              <p:nvPr/>
            </p:nvGrpSpPr>
            <p:grpSpPr>
              <a:xfrm>
                <a:off x="1710875" y="3750096"/>
                <a:ext cx="643648" cy="816687"/>
                <a:chOff x="1226425" y="3755352"/>
                <a:chExt cx="643648" cy="816687"/>
              </a:xfrm>
            </p:grpSpPr>
            <p:sp>
              <p:nvSpPr>
                <p:cNvPr id="173"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74"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75"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76"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77"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31" name="Group 130"/>
              <p:cNvGrpSpPr/>
              <p:nvPr/>
            </p:nvGrpSpPr>
            <p:grpSpPr>
              <a:xfrm>
                <a:off x="1953100" y="3750096"/>
                <a:ext cx="643648" cy="816687"/>
                <a:chOff x="1226425" y="3755352"/>
                <a:chExt cx="643648" cy="816687"/>
              </a:xfrm>
            </p:grpSpPr>
            <p:sp>
              <p:nvSpPr>
                <p:cNvPr id="168"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69"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70"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71"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72"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32" name="Group 131"/>
              <p:cNvGrpSpPr/>
              <p:nvPr/>
            </p:nvGrpSpPr>
            <p:grpSpPr>
              <a:xfrm>
                <a:off x="2195325" y="3750096"/>
                <a:ext cx="643648" cy="816687"/>
                <a:chOff x="1226425" y="3755352"/>
                <a:chExt cx="643648" cy="816687"/>
              </a:xfrm>
            </p:grpSpPr>
            <p:sp>
              <p:nvSpPr>
                <p:cNvPr id="163"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64"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65"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66"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67"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33" name="Group 132"/>
              <p:cNvGrpSpPr/>
              <p:nvPr/>
            </p:nvGrpSpPr>
            <p:grpSpPr>
              <a:xfrm>
                <a:off x="2437550" y="3750096"/>
                <a:ext cx="643648" cy="816687"/>
                <a:chOff x="1226425" y="3755352"/>
                <a:chExt cx="643648" cy="816687"/>
              </a:xfrm>
            </p:grpSpPr>
            <p:sp>
              <p:nvSpPr>
                <p:cNvPr id="158"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59"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60"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61"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62"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34" name="Group 133"/>
              <p:cNvGrpSpPr/>
              <p:nvPr/>
            </p:nvGrpSpPr>
            <p:grpSpPr>
              <a:xfrm>
                <a:off x="2679775" y="3750096"/>
                <a:ext cx="643648" cy="816687"/>
                <a:chOff x="1226425" y="3755352"/>
                <a:chExt cx="643648" cy="816687"/>
              </a:xfrm>
            </p:grpSpPr>
            <p:sp>
              <p:nvSpPr>
                <p:cNvPr id="153"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54"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55"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56"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57"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35" name="Group 134"/>
              <p:cNvGrpSpPr/>
              <p:nvPr/>
            </p:nvGrpSpPr>
            <p:grpSpPr>
              <a:xfrm>
                <a:off x="2922000" y="3750096"/>
                <a:ext cx="643648" cy="816687"/>
                <a:chOff x="1226425" y="3755352"/>
                <a:chExt cx="643648" cy="816687"/>
              </a:xfrm>
            </p:grpSpPr>
            <p:sp>
              <p:nvSpPr>
                <p:cNvPr id="148"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49"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50"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51"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52"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36" name="Group 135"/>
              <p:cNvGrpSpPr/>
              <p:nvPr/>
            </p:nvGrpSpPr>
            <p:grpSpPr>
              <a:xfrm>
                <a:off x="3164225" y="3750096"/>
                <a:ext cx="643648" cy="816687"/>
                <a:chOff x="1226425" y="3755352"/>
                <a:chExt cx="643648" cy="816687"/>
              </a:xfrm>
            </p:grpSpPr>
            <p:sp>
              <p:nvSpPr>
                <p:cNvPr id="143"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44"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45"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46"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47"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37" name="Group 136"/>
              <p:cNvGrpSpPr/>
              <p:nvPr/>
            </p:nvGrpSpPr>
            <p:grpSpPr>
              <a:xfrm>
                <a:off x="3406449" y="3750096"/>
                <a:ext cx="643648" cy="816687"/>
                <a:chOff x="1226425" y="3755352"/>
                <a:chExt cx="643648" cy="816687"/>
              </a:xfrm>
            </p:grpSpPr>
            <p:sp>
              <p:nvSpPr>
                <p:cNvPr id="138"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39"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40"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41"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142"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grpSp>
          <p:nvGrpSpPr>
            <p:cNvPr id="188" name="Group 187"/>
            <p:cNvGrpSpPr/>
            <p:nvPr/>
          </p:nvGrpSpPr>
          <p:grpSpPr>
            <a:xfrm>
              <a:off x="6008100" y="3737768"/>
              <a:ext cx="2823672" cy="816687"/>
              <a:chOff x="1226425" y="3750096"/>
              <a:chExt cx="2823672" cy="816687"/>
            </a:xfrm>
          </p:grpSpPr>
          <p:grpSp>
            <p:nvGrpSpPr>
              <p:cNvPr id="189" name="Group 188"/>
              <p:cNvGrpSpPr/>
              <p:nvPr/>
            </p:nvGrpSpPr>
            <p:grpSpPr>
              <a:xfrm>
                <a:off x="1226425" y="3750096"/>
                <a:ext cx="643648" cy="816687"/>
                <a:chOff x="1226425" y="3755352"/>
                <a:chExt cx="643648" cy="816687"/>
              </a:xfrm>
            </p:grpSpPr>
            <p:sp>
              <p:nvSpPr>
                <p:cNvPr id="244"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45"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46"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47"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48"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90" name="Group 189"/>
              <p:cNvGrpSpPr/>
              <p:nvPr/>
            </p:nvGrpSpPr>
            <p:grpSpPr>
              <a:xfrm>
                <a:off x="1468650" y="3750096"/>
                <a:ext cx="643648" cy="816687"/>
                <a:chOff x="1226425" y="3755352"/>
                <a:chExt cx="643648" cy="816687"/>
              </a:xfrm>
            </p:grpSpPr>
            <p:sp>
              <p:nvSpPr>
                <p:cNvPr id="239"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40"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41"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42"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43"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91" name="Group 190"/>
              <p:cNvGrpSpPr/>
              <p:nvPr/>
            </p:nvGrpSpPr>
            <p:grpSpPr>
              <a:xfrm>
                <a:off x="1710875" y="3750096"/>
                <a:ext cx="643648" cy="816687"/>
                <a:chOff x="1226425" y="3755352"/>
                <a:chExt cx="643648" cy="816687"/>
              </a:xfrm>
            </p:grpSpPr>
            <p:sp>
              <p:nvSpPr>
                <p:cNvPr id="234"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35"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36"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37"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38"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92" name="Group 191"/>
              <p:cNvGrpSpPr/>
              <p:nvPr/>
            </p:nvGrpSpPr>
            <p:grpSpPr>
              <a:xfrm>
                <a:off x="1953100" y="3750096"/>
                <a:ext cx="643648" cy="816687"/>
                <a:chOff x="1226425" y="3755352"/>
                <a:chExt cx="643648" cy="816687"/>
              </a:xfrm>
            </p:grpSpPr>
            <p:sp>
              <p:nvSpPr>
                <p:cNvPr id="229"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30"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31"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32"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33"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93" name="Group 192"/>
              <p:cNvGrpSpPr/>
              <p:nvPr/>
            </p:nvGrpSpPr>
            <p:grpSpPr>
              <a:xfrm>
                <a:off x="2195325" y="3750096"/>
                <a:ext cx="643648" cy="816687"/>
                <a:chOff x="1226425" y="3755352"/>
                <a:chExt cx="643648" cy="816687"/>
              </a:xfrm>
            </p:grpSpPr>
            <p:sp>
              <p:nvSpPr>
                <p:cNvPr id="224"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25"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26"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27"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28"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94" name="Group 193"/>
              <p:cNvGrpSpPr/>
              <p:nvPr/>
            </p:nvGrpSpPr>
            <p:grpSpPr>
              <a:xfrm>
                <a:off x="2437550" y="3750096"/>
                <a:ext cx="643648" cy="816687"/>
                <a:chOff x="1226425" y="3755352"/>
                <a:chExt cx="643648" cy="816687"/>
              </a:xfrm>
            </p:grpSpPr>
            <p:sp>
              <p:nvSpPr>
                <p:cNvPr id="219"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20"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21"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22"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23"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95" name="Group 194"/>
              <p:cNvGrpSpPr/>
              <p:nvPr/>
            </p:nvGrpSpPr>
            <p:grpSpPr>
              <a:xfrm>
                <a:off x="2679775" y="3750096"/>
                <a:ext cx="643648" cy="816687"/>
                <a:chOff x="1226425" y="3755352"/>
                <a:chExt cx="643648" cy="816687"/>
              </a:xfrm>
            </p:grpSpPr>
            <p:sp>
              <p:nvSpPr>
                <p:cNvPr id="214"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15"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16"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17"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18"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96" name="Group 195"/>
              <p:cNvGrpSpPr/>
              <p:nvPr/>
            </p:nvGrpSpPr>
            <p:grpSpPr>
              <a:xfrm>
                <a:off x="2922000" y="3750096"/>
                <a:ext cx="643648" cy="816687"/>
                <a:chOff x="1226425" y="3755352"/>
                <a:chExt cx="643648" cy="816687"/>
              </a:xfrm>
            </p:grpSpPr>
            <p:sp>
              <p:nvSpPr>
                <p:cNvPr id="209"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10"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11"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12"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13"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97" name="Group 196"/>
              <p:cNvGrpSpPr/>
              <p:nvPr/>
            </p:nvGrpSpPr>
            <p:grpSpPr>
              <a:xfrm>
                <a:off x="3164225" y="3750096"/>
                <a:ext cx="643648" cy="816687"/>
                <a:chOff x="1226425" y="3755352"/>
                <a:chExt cx="643648" cy="816687"/>
              </a:xfrm>
            </p:grpSpPr>
            <p:sp>
              <p:nvSpPr>
                <p:cNvPr id="204"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05"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06"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07"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08"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198" name="Group 197"/>
              <p:cNvGrpSpPr/>
              <p:nvPr/>
            </p:nvGrpSpPr>
            <p:grpSpPr>
              <a:xfrm>
                <a:off x="3406449" y="3750096"/>
                <a:ext cx="643648" cy="816687"/>
                <a:chOff x="1226425" y="3755352"/>
                <a:chExt cx="643648" cy="816687"/>
              </a:xfrm>
            </p:grpSpPr>
            <p:sp>
              <p:nvSpPr>
                <p:cNvPr id="199"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00"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01"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02"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03"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grpSp>
          <p:nvGrpSpPr>
            <p:cNvPr id="250" name="Group 249"/>
            <p:cNvGrpSpPr/>
            <p:nvPr/>
          </p:nvGrpSpPr>
          <p:grpSpPr>
            <a:xfrm>
              <a:off x="8404643" y="3737768"/>
              <a:ext cx="643648" cy="816687"/>
              <a:chOff x="1226425" y="3755352"/>
              <a:chExt cx="643648" cy="816687"/>
            </a:xfrm>
          </p:grpSpPr>
          <p:sp>
            <p:nvSpPr>
              <p:cNvPr id="305"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306"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307"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308"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309"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251" name="Group 250"/>
            <p:cNvGrpSpPr/>
            <p:nvPr/>
          </p:nvGrpSpPr>
          <p:grpSpPr>
            <a:xfrm>
              <a:off x="8646868" y="3737768"/>
              <a:ext cx="643648" cy="816687"/>
              <a:chOff x="1226425" y="3755352"/>
              <a:chExt cx="643648" cy="816687"/>
            </a:xfrm>
          </p:grpSpPr>
          <p:sp>
            <p:nvSpPr>
              <p:cNvPr id="300"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301"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302"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303"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304"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252" name="Group 251"/>
            <p:cNvGrpSpPr/>
            <p:nvPr/>
          </p:nvGrpSpPr>
          <p:grpSpPr>
            <a:xfrm>
              <a:off x="8889093" y="3737768"/>
              <a:ext cx="643648" cy="816687"/>
              <a:chOff x="1226425" y="3755352"/>
              <a:chExt cx="643648" cy="816687"/>
            </a:xfrm>
          </p:grpSpPr>
          <p:sp>
            <p:nvSpPr>
              <p:cNvPr id="295"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96"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97"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98"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99"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253" name="Group 252"/>
            <p:cNvGrpSpPr/>
            <p:nvPr/>
          </p:nvGrpSpPr>
          <p:grpSpPr>
            <a:xfrm>
              <a:off x="9131318" y="3737768"/>
              <a:ext cx="643648" cy="816687"/>
              <a:chOff x="1226425" y="3755352"/>
              <a:chExt cx="643648" cy="816687"/>
            </a:xfrm>
          </p:grpSpPr>
          <p:sp>
            <p:nvSpPr>
              <p:cNvPr id="290"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91"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92"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93"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94"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254" name="Group 253"/>
            <p:cNvGrpSpPr/>
            <p:nvPr/>
          </p:nvGrpSpPr>
          <p:grpSpPr>
            <a:xfrm>
              <a:off x="9373543" y="3737768"/>
              <a:ext cx="643648" cy="816687"/>
              <a:chOff x="1226425" y="3755352"/>
              <a:chExt cx="643648" cy="816687"/>
            </a:xfrm>
          </p:grpSpPr>
          <p:sp>
            <p:nvSpPr>
              <p:cNvPr id="285"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86"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87"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88"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89"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255" name="Group 254"/>
            <p:cNvGrpSpPr/>
            <p:nvPr/>
          </p:nvGrpSpPr>
          <p:grpSpPr>
            <a:xfrm>
              <a:off x="9615768" y="3737768"/>
              <a:ext cx="643648" cy="816687"/>
              <a:chOff x="1226425" y="3755352"/>
              <a:chExt cx="643648" cy="816687"/>
            </a:xfrm>
          </p:grpSpPr>
          <p:sp>
            <p:nvSpPr>
              <p:cNvPr id="280"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81"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82"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83"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84"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256" name="Group 255"/>
            <p:cNvGrpSpPr/>
            <p:nvPr/>
          </p:nvGrpSpPr>
          <p:grpSpPr>
            <a:xfrm>
              <a:off x="9857993" y="3737768"/>
              <a:ext cx="643648" cy="816687"/>
              <a:chOff x="1226425" y="3755352"/>
              <a:chExt cx="643648" cy="816687"/>
            </a:xfrm>
          </p:grpSpPr>
          <p:sp>
            <p:nvSpPr>
              <p:cNvPr id="275"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76"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77"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78"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79"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grpSp>
          <p:nvGrpSpPr>
            <p:cNvPr id="257" name="Group 256"/>
            <p:cNvGrpSpPr/>
            <p:nvPr/>
          </p:nvGrpSpPr>
          <p:grpSpPr>
            <a:xfrm>
              <a:off x="10100218" y="3737768"/>
              <a:ext cx="643648" cy="816687"/>
              <a:chOff x="1226425" y="3755352"/>
              <a:chExt cx="643648" cy="816687"/>
            </a:xfrm>
          </p:grpSpPr>
          <p:sp>
            <p:nvSpPr>
              <p:cNvPr id="270" name="Shape 428"/>
              <p:cNvSpPr>
                <a:spLocks noChangeAspect="1"/>
              </p:cNvSpPr>
              <p:nvPr/>
            </p:nvSpPr>
            <p:spPr>
              <a:xfrm flipH="1">
                <a:off x="1226425" y="375535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71" name="Shape 428"/>
              <p:cNvSpPr>
                <a:spLocks noChangeAspect="1"/>
              </p:cNvSpPr>
              <p:nvPr/>
            </p:nvSpPr>
            <p:spPr>
              <a:xfrm flipH="1">
                <a:off x="1347932" y="392010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72" name="Shape 428"/>
              <p:cNvSpPr>
                <a:spLocks noChangeAspect="1"/>
              </p:cNvSpPr>
              <p:nvPr/>
            </p:nvSpPr>
            <p:spPr>
              <a:xfrm flipH="1">
                <a:off x="1469439" y="4084866"/>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73" name="Shape 428"/>
              <p:cNvSpPr>
                <a:spLocks noChangeAspect="1"/>
              </p:cNvSpPr>
              <p:nvPr/>
            </p:nvSpPr>
            <p:spPr>
              <a:xfrm flipH="1">
                <a:off x="1590946" y="424962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74" name="Shape 428"/>
              <p:cNvSpPr>
                <a:spLocks noChangeAspect="1"/>
              </p:cNvSpPr>
              <p:nvPr/>
            </p:nvSpPr>
            <p:spPr>
              <a:xfrm flipH="1">
                <a:off x="1712455" y="44143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sp>
          <p:nvSpPr>
            <p:cNvPr id="265" name="Shape 428"/>
            <p:cNvSpPr>
              <a:spLocks noChangeAspect="1"/>
            </p:cNvSpPr>
            <p:nvPr/>
          </p:nvSpPr>
          <p:spPr>
            <a:xfrm flipH="1">
              <a:off x="10342443" y="3737768"/>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66" name="Shape 428"/>
            <p:cNvSpPr>
              <a:spLocks noChangeAspect="1"/>
            </p:cNvSpPr>
            <p:nvPr/>
          </p:nvSpPr>
          <p:spPr>
            <a:xfrm flipH="1">
              <a:off x="10463950" y="3902525"/>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67" name="Shape 428"/>
            <p:cNvSpPr>
              <a:spLocks noChangeAspect="1"/>
            </p:cNvSpPr>
            <p:nvPr/>
          </p:nvSpPr>
          <p:spPr>
            <a:xfrm flipH="1">
              <a:off x="10585457" y="4067282"/>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68" name="Shape 428"/>
            <p:cNvSpPr>
              <a:spLocks noChangeAspect="1"/>
            </p:cNvSpPr>
            <p:nvPr/>
          </p:nvSpPr>
          <p:spPr>
            <a:xfrm flipH="1">
              <a:off x="10706964" y="4232039"/>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69" name="Shape 428"/>
            <p:cNvSpPr>
              <a:spLocks noChangeAspect="1"/>
            </p:cNvSpPr>
            <p:nvPr/>
          </p:nvSpPr>
          <p:spPr>
            <a:xfrm flipH="1">
              <a:off x="1223927" y="4405183"/>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60" name="Shape 428"/>
            <p:cNvSpPr>
              <a:spLocks noChangeAspect="1"/>
            </p:cNvSpPr>
            <p:nvPr/>
          </p:nvSpPr>
          <p:spPr>
            <a:xfrm flipH="1">
              <a:off x="10584667" y="3737768"/>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61" name="Shape 428"/>
            <p:cNvSpPr>
              <a:spLocks noChangeAspect="1"/>
            </p:cNvSpPr>
            <p:nvPr/>
          </p:nvSpPr>
          <p:spPr>
            <a:xfrm flipH="1">
              <a:off x="10706174" y="3902525"/>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62" name="Shape 428"/>
            <p:cNvSpPr>
              <a:spLocks noChangeAspect="1"/>
            </p:cNvSpPr>
            <p:nvPr/>
          </p:nvSpPr>
          <p:spPr>
            <a:xfrm flipH="1">
              <a:off x="1471513" y="4406045"/>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63" name="Shape 428"/>
            <p:cNvSpPr>
              <a:spLocks noChangeAspect="1"/>
            </p:cNvSpPr>
            <p:nvPr/>
          </p:nvSpPr>
          <p:spPr>
            <a:xfrm flipH="1">
              <a:off x="1359311" y="4247114"/>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sp>
          <p:nvSpPr>
            <p:cNvPr id="264" name="Shape 428"/>
            <p:cNvSpPr>
              <a:spLocks noChangeAspect="1"/>
            </p:cNvSpPr>
            <p:nvPr/>
          </p:nvSpPr>
          <p:spPr>
            <a:xfrm flipH="1">
              <a:off x="1246798" y="4075480"/>
              <a:ext cx="157618" cy="157659"/>
            </a:xfrm>
            <a:custGeom>
              <a:avLst/>
              <a:gdLst/>
              <a:ahLst/>
              <a:cxnLst/>
              <a:rect l="0" t="0" r="0" b="0"/>
              <a:pathLst>
                <a:path w="2051" h="2368" extrusionOk="0">
                  <a:moveTo>
                    <a:pt x="2051" y="1776"/>
                  </a:moveTo>
                  <a:lnTo>
                    <a:pt x="1026" y="2368"/>
                  </a:lnTo>
                  <a:lnTo>
                    <a:pt x="0" y="1776"/>
                  </a:lnTo>
                  <a:lnTo>
                    <a:pt x="0" y="592"/>
                  </a:lnTo>
                  <a:lnTo>
                    <a:pt x="1026" y="0"/>
                  </a:lnTo>
                  <a:lnTo>
                    <a:pt x="2051" y="592"/>
                  </a:lnTo>
                  <a:lnTo>
                    <a:pt x="2051" y="1776"/>
                  </a:lnTo>
                  <a:close/>
                </a:path>
              </a:pathLst>
            </a:custGeom>
            <a:gradFill flip="none" rotWithShape="1">
              <a:gsLst>
                <a:gs pos="0">
                  <a:srgbClr val="C60C30">
                    <a:alpha val="66000"/>
                  </a:srgbClr>
                </a:gs>
                <a:gs pos="100000">
                  <a:schemeClr val="accent1">
                    <a:lumMod val="50000"/>
                    <a:alpha val="66000"/>
                  </a:schemeClr>
                </a:gs>
              </a:gsLst>
              <a:lin ang="12000000" scaled="0"/>
              <a:tileRect/>
            </a:gradFill>
            <a:ln>
              <a:noFill/>
            </a:ln>
            <a:effectLst>
              <a:outerShdw blurRad="50800" dist="38100" dir="2700000" algn="tl" rotWithShape="0">
                <a:srgbClr val="000000">
                  <a:alpha val="43000"/>
                </a:srgbClr>
              </a:outerShdw>
            </a:effectLst>
          </p:spPr>
          <p:txBody>
            <a:bodyPr lIns="68569" tIns="34275" rIns="68569" bIns="34275" anchor="ctr" anchorCtr="0">
              <a:noAutofit/>
            </a:bodyPr>
            <a:lstStyle/>
            <a:p>
              <a:pPr algn="ctr" defTabSz="913845">
                <a:defRPr/>
              </a:pPr>
              <a:endParaRPr sz="3600" b="1" dirty="0">
                <a:solidFill>
                  <a:srgbClr val="FFFFFF"/>
                </a:solidFill>
                <a:latin typeface="Arial"/>
              </a:endParaRPr>
            </a:p>
          </p:txBody>
        </p:sp>
      </p:grpSp>
      <p:sp>
        <p:nvSpPr>
          <p:cNvPr id="311" name="Rectangle 310"/>
          <p:cNvSpPr/>
          <p:nvPr/>
        </p:nvSpPr>
        <p:spPr>
          <a:xfrm>
            <a:off x="3773731" y="3966997"/>
            <a:ext cx="4641363" cy="4168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1"/>
                </a:solidFill>
              </a:rPr>
              <a:t>MAPR CONVERGE-X</a:t>
            </a:r>
            <a:r>
              <a:rPr lang="en-US" sz="2000" baseline="30000" dirty="0">
                <a:solidFill>
                  <a:schemeClr val="accent1"/>
                </a:solidFill>
              </a:rPr>
              <a:t>™</a:t>
            </a:r>
            <a:r>
              <a:rPr lang="en-US" sz="2000" dirty="0">
                <a:solidFill>
                  <a:schemeClr val="accent1"/>
                </a:solidFill>
              </a:rPr>
              <a:t> DATA FABRIC</a:t>
            </a:r>
          </a:p>
        </p:txBody>
      </p:sp>
      <p:grpSp>
        <p:nvGrpSpPr>
          <p:cNvPr id="324" name="Group 323"/>
          <p:cNvGrpSpPr/>
          <p:nvPr/>
        </p:nvGrpSpPr>
        <p:grpSpPr>
          <a:xfrm>
            <a:off x="8770698" y="2872264"/>
            <a:ext cx="3071053" cy="2272162"/>
            <a:chOff x="8720506" y="2883944"/>
            <a:chExt cx="3071053" cy="2272162"/>
          </a:xfrm>
        </p:grpSpPr>
        <p:pic>
          <p:nvPicPr>
            <p:cNvPr id="17" name="Picture 16"/>
            <p:cNvPicPr>
              <a:picLocks noChangeAspect="1"/>
            </p:cNvPicPr>
            <p:nvPr/>
          </p:nvPicPr>
          <p:blipFill>
            <a:blip r:embed="rId18">
              <a:extLst>
                <a:ext uri="{28A0092B-C50C-407E-A947-70E740481C1C}">
                  <a14:useLocalDpi xmlns:a14="http://schemas.microsoft.com/office/drawing/2010/main"/>
                </a:ext>
              </a:extLst>
            </a:blip>
            <a:stretch>
              <a:fillRect/>
            </a:stretch>
          </p:blipFill>
          <p:spPr>
            <a:xfrm rot="3985645">
              <a:off x="9306024" y="2670571"/>
              <a:ext cx="2272162" cy="2698908"/>
            </a:xfrm>
            <a:prstGeom prst="rect">
              <a:avLst/>
            </a:prstGeom>
          </p:spPr>
        </p:pic>
        <p:sp>
          <p:nvSpPr>
            <p:cNvPr id="323" name="Trapezoid 322"/>
            <p:cNvSpPr/>
            <p:nvPr/>
          </p:nvSpPr>
          <p:spPr bwMode="auto">
            <a:xfrm rot="16603865">
              <a:off x="8477442" y="3567465"/>
              <a:ext cx="1108721" cy="622594"/>
            </a:xfrm>
            <a:prstGeom prst="trapezoid">
              <a:avLst>
                <a:gd name="adj" fmla="val 80332"/>
              </a:avLst>
            </a:prstGeom>
            <a:gradFill>
              <a:gsLst>
                <a:gs pos="0">
                  <a:srgbClr val="C60C30">
                    <a:alpha val="38000"/>
                  </a:srgbClr>
                </a:gs>
                <a:gs pos="100000">
                  <a:schemeClr val="accent1">
                    <a:lumMod val="50000"/>
                  </a:schemeClr>
                </a:gs>
              </a:gsLst>
              <a:lin ang="12000000" scaled="0"/>
            </a:gradFill>
            <a:ln w="9525" algn="ctr">
              <a:noFill/>
              <a:round/>
              <a:headEnd/>
              <a:tailEnd/>
            </a:ln>
          </p:spPr>
          <p:txBody>
            <a:bodyPr rtlCol="0" anchor="ctr"/>
            <a:lstStyle/>
            <a:p>
              <a:pPr algn="ctr" eaLnBrk="0" hangingPunct="0"/>
              <a:endParaRPr lang="en-US" dirty="0">
                <a:solidFill>
                  <a:srgbClr val="FFFFFF"/>
                </a:solidFill>
              </a:endParaRPr>
            </a:p>
          </p:txBody>
        </p:sp>
      </p:grpSp>
      <p:sp>
        <p:nvSpPr>
          <p:cNvPr id="65" name="Rectangle 64"/>
          <p:cNvSpPr/>
          <p:nvPr/>
        </p:nvSpPr>
        <p:spPr bwMode="auto">
          <a:xfrm>
            <a:off x="1560671" y="1153967"/>
            <a:ext cx="2631068" cy="513994"/>
          </a:xfrm>
          <a:prstGeom prst="rect">
            <a:avLst/>
          </a:prstGeom>
          <a:solidFill>
            <a:schemeClr val="bg1">
              <a:alpha val="69000"/>
            </a:schemeClr>
          </a:solidFill>
          <a:ln>
            <a:solidFill>
              <a:schemeClr val="accent1"/>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r>
              <a:rPr lang="en-US" sz="1200" b="1" i="1" dirty="0">
                <a:solidFill>
                  <a:srgbClr val="FF0000"/>
                </a:solidFill>
              </a:rPr>
              <a:t>Looks like a </a:t>
            </a:r>
            <a:r>
              <a:rPr lang="en-US" sz="2000" b="1" dirty="0">
                <a:solidFill>
                  <a:srgbClr val="FF0000"/>
                </a:solidFill>
              </a:rPr>
              <a:t>NAS</a:t>
            </a:r>
            <a:endParaRPr lang="en-US" b="1" dirty="0">
              <a:solidFill>
                <a:srgbClr val="FF0000"/>
              </a:solidFill>
            </a:endParaRPr>
          </a:p>
        </p:txBody>
      </p:sp>
      <p:sp>
        <p:nvSpPr>
          <p:cNvPr id="310" name="Rectangle 309"/>
          <p:cNvSpPr/>
          <p:nvPr/>
        </p:nvSpPr>
        <p:spPr bwMode="auto">
          <a:xfrm>
            <a:off x="9819409" y="1019780"/>
            <a:ext cx="1278906" cy="727692"/>
          </a:xfrm>
          <a:prstGeom prst="rect">
            <a:avLst/>
          </a:prstGeom>
          <a:solidFill>
            <a:schemeClr val="bg1">
              <a:alpha val="69000"/>
            </a:schemeClr>
          </a:solidFill>
          <a:ln>
            <a:solidFill>
              <a:schemeClr val="accent1"/>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r>
              <a:rPr lang="en-US" sz="1200" b="1" i="1" dirty="0">
                <a:solidFill>
                  <a:srgbClr val="FF0000"/>
                </a:solidFill>
              </a:rPr>
              <a:t>Looks like</a:t>
            </a:r>
            <a:r>
              <a:rPr lang="en-US" sz="1400" b="1" i="1" dirty="0">
                <a:solidFill>
                  <a:srgbClr val="FF0000"/>
                </a:solidFill>
              </a:rPr>
              <a:t> </a:t>
            </a:r>
            <a:endParaRPr lang="en-US" sz="1600" b="1" i="1" dirty="0">
              <a:solidFill>
                <a:srgbClr val="FF0000"/>
              </a:solidFill>
            </a:endParaRPr>
          </a:p>
          <a:p>
            <a:pPr algn="ctr" eaLnBrk="0" hangingPunct="0"/>
            <a:r>
              <a:rPr lang="en-US" sz="2000" b="1" dirty="0">
                <a:solidFill>
                  <a:srgbClr val="FF0000"/>
                </a:solidFill>
              </a:rPr>
              <a:t>Kafka</a:t>
            </a:r>
            <a:endParaRPr lang="en-US" b="1" dirty="0">
              <a:solidFill>
                <a:srgbClr val="FF0000"/>
              </a:solidFill>
            </a:endParaRPr>
          </a:p>
        </p:txBody>
      </p:sp>
      <p:sp>
        <p:nvSpPr>
          <p:cNvPr id="312" name="Rectangle 311"/>
          <p:cNvSpPr/>
          <p:nvPr/>
        </p:nvSpPr>
        <p:spPr bwMode="auto">
          <a:xfrm>
            <a:off x="8549183" y="1019782"/>
            <a:ext cx="1278906" cy="727692"/>
          </a:xfrm>
          <a:prstGeom prst="rect">
            <a:avLst/>
          </a:prstGeom>
          <a:solidFill>
            <a:schemeClr val="bg1">
              <a:alpha val="69000"/>
            </a:schemeClr>
          </a:solidFill>
          <a:ln>
            <a:solidFill>
              <a:schemeClr val="accent1"/>
            </a:solidFill>
            <a:headEnd/>
            <a:tailEnd/>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eaLnBrk="0" hangingPunct="0">
              <a:lnSpc>
                <a:spcPts val="1600"/>
              </a:lnSpc>
            </a:pPr>
            <a:r>
              <a:rPr lang="en-US" sz="1200" b="1" i="1" dirty="0">
                <a:solidFill>
                  <a:srgbClr val="FF0000"/>
                </a:solidFill>
              </a:rPr>
              <a:t>Looks like </a:t>
            </a:r>
          </a:p>
          <a:p>
            <a:pPr algn="ctr" eaLnBrk="0" hangingPunct="0">
              <a:lnSpc>
                <a:spcPts val="1600"/>
              </a:lnSpc>
            </a:pPr>
            <a:r>
              <a:rPr lang="en-US" sz="1400" b="1" dirty="0">
                <a:solidFill>
                  <a:srgbClr val="FF0000"/>
                </a:solidFill>
              </a:rPr>
              <a:t>Everything they need</a:t>
            </a:r>
            <a:endParaRPr lang="en-US" sz="1600" b="1" dirty="0">
              <a:solidFill>
                <a:srgbClr val="FF0000"/>
              </a:solidFill>
            </a:endParaRPr>
          </a:p>
        </p:txBody>
      </p:sp>
      <p:sp>
        <p:nvSpPr>
          <p:cNvPr id="314" name="Rectangle 313"/>
          <p:cNvSpPr/>
          <p:nvPr/>
        </p:nvSpPr>
        <p:spPr bwMode="auto">
          <a:xfrm>
            <a:off x="4752586" y="1153110"/>
            <a:ext cx="2281078" cy="514851"/>
          </a:xfrm>
          <a:prstGeom prst="rect">
            <a:avLst/>
          </a:prstGeom>
          <a:solidFill>
            <a:schemeClr val="bg1">
              <a:alpha val="65000"/>
            </a:schemeClr>
          </a:solidFill>
          <a:ln>
            <a:solidFill>
              <a:schemeClr val="accent1"/>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r>
              <a:rPr lang="en-US" sz="1600" b="1" dirty="0">
                <a:solidFill>
                  <a:srgbClr val="FF0000"/>
                </a:solidFill>
              </a:rPr>
              <a:t>Distributed Analytics</a:t>
            </a:r>
          </a:p>
        </p:txBody>
      </p:sp>
      <p:sp>
        <p:nvSpPr>
          <p:cNvPr id="315" name="Rectangle 314"/>
          <p:cNvSpPr/>
          <p:nvPr/>
        </p:nvSpPr>
        <p:spPr bwMode="auto">
          <a:xfrm>
            <a:off x="7259658" y="1019782"/>
            <a:ext cx="1278906" cy="727692"/>
          </a:xfrm>
          <a:prstGeom prst="rect">
            <a:avLst/>
          </a:prstGeom>
          <a:solidFill>
            <a:schemeClr val="bg1">
              <a:alpha val="69000"/>
            </a:schemeClr>
          </a:solidFill>
          <a:ln>
            <a:solidFill>
              <a:schemeClr val="accent1"/>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r>
              <a:rPr lang="en-US" sz="1200" b="1" i="1" dirty="0">
                <a:solidFill>
                  <a:srgbClr val="FF0000"/>
                </a:solidFill>
              </a:rPr>
              <a:t>Looks like a </a:t>
            </a:r>
          </a:p>
          <a:p>
            <a:pPr algn="ctr" eaLnBrk="0" hangingPunct="0"/>
            <a:r>
              <a:rPr lang="en-US" sz="1400" b="1" dirty="0">
                <a:solidFill>
                  <a:srgbClr val="FF0000"/>
                </a:solidFill>
              </a:rPr>
              <a:t>SQL Engine</a:t>
            </a:r>
            <a:endParaRPr lang="en-US" sz="1600" b="1" dirty="0">
              <a:solidFill>
                <a:srgbClr val="FF0000"/>
              </a:solidFill>
            </a:endParaRPr>
          </a:p>
        </p:txBody>
      </p:sp>
      <p:sp>
        <p:nvSpPr>
          <p:cNvPr id="22" name="Rectangle 21">
            <a:extLst>
              <a:ext uri="{FF2B5EF4-FFF2-40B4-BE49-F238E27FC236}">
                <a16:creationId xmlns:a16="http://schemas.microsoft.com/office/drawing/2014/main" id="{B4AD42A6-5829-314E-AA7C-E2A3EC67ED60}"/>
              </a:ext>
            </a:extLst>
          </p:cNvPr>
          <p:cNvSpPr/>
          <p:nvPr/>
        </p:nvSpPr>
        <p:spPr>
          <a:xfrm>
            <a:off x="983848" y="1820359"/>
            <a:ext cx="10197295" cy="744418"/>
          </a:xfrm>
          <a:prstGeom prst="rect">
            <a:avLst/>
          </a:prstGeom>
          <a:noFill/>
          <a:ln w="635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10745F89-753E-5241-A59B-09AFDA565EFE}"/>
              </a:ext>
            </a:extLst>
          </p:cNvPr>
          <p:cNvSpPr/>
          <p:nvPr/>
        </p:nvSpPr>
        <p:spPr>
          <a:xfrm rot="19258672">
            <a:off x="139627" y="1800061"/>
            <a:ext cx="1395885" cy="770931"/>
          </a:xfrm>
          <a:prstGeom prst="ellipse">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Arial" panose="020B0604020202020204" pitchFamily="34" charset="0"/>
                <a:cs typeface="Arial" panose="020B0604020202020204" pitchFamily="34" charset="0"/>
              </a:rPr>
              <a:t>APIs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827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500"/>
                                        <p:tgtEl>
                                          <p:spTgt spid="3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1000"/>
                                        <p:tgtEl>
                                          <p:spTgt spid="2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68"/>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2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 calcmode="lin" valueType="num">
                                      <p:cBhvr>
                                        <p:cTn id="32" dur="500" fill="hold"/>
                                        <p:tgtEl>
                                          <p:spTgt spid="65"/>
                                        </p:tgtEl>
                                        <p:attrNameLst>
                                          <p:attrName>ppt_w</p:attrName>
                                        </p:attrNameLst>
                                      </p:cBhvr>
                                      <p:tavLst>
                                        <p:tav tm="0">
                                          <p:val>
                                            <p:fltVal val="0"/>
                                          </p:val>
                                        </p:tav>
                                        <p:tav tm="100000">
                                          <p:val>
                                            <p:strVal val="#ppt_w"/>
                                          </p:val>
                                        </p:tav>
                                      </p:tavLst>
                                    </p:anim>
                                    <p:anim calcmode="lin" valueType="num">
                                      <p:cBhvr>
                                        <p:cTn id="33" dur="500" fill="hold"/>
                                        <p:tgtEl>
                                          <p:spTgt spid="65"/>
                                        </p:tgtEl>
                                        <p:attrNameLst>
                                          <p:attrName>ppt_h</p:attrName>
                                        </p:attrNameLst>
                                      </p:cBhvr>
                                      <p:tavLst>
                                        <p:tav tm="0">
                                          <p:val>
                                            <p:fltVal val="0"/>
                                          </p:val>
                                        </p:tav>
                                        <p:tav tm="100000">
                                          <p:val>
                                            <p:strVal val="#ppt_h"/>
                                          </p:val>
                                        </p:tav>
                                      </p:tavLst>
                                    </p:anim>
                                    <p:animEffect transition="in" filter="fade">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14"/>
                                        </p:tgtEl>
                                        <p:attrNameLst>
                                          <p:attrName>style.visibility</p:attrName>
                                        </p:attrNameLst>
                                      </p:cBhvr>
                                      <p:to>
                                        <p:strVal val="visible"/>
                                      </p:to>
                                    </p:set>
                                    <p:anim calcmode="lin" valueType="num">
                                      <p:cBhvr>
                                        <p:cTn id="39" dur="500" fill="hold"/>
                                        <p:tgtEl>
                                          <p:spTgt spid="314"/>
                                        </p:tgtEl>
                                        <p:attrNameLst>
                                          <p:attrName>ppt_w</p:attrName>
                                        </p:attrNameLst>
                                      </p:cBhvr>
                                      <p:tavLst>
                                        <p:tav tm="0">
                                          <p:val>
                                            <p:fltVal val="0"/>
                                          </p:val>
                                        </p:tav>
                                        <p:tav tm="100000">
                                          <p:val>
                                            <p:strVal val="#ppt_w"/>
                                          </p:val>
                                        </p:tav>
                                      </p:tavLst>
                                    </p:anim>
                                    <p:anim calcmode="lin" valueType="num">
                                      <p:cBhvr>
                                        <p:cTn id="40" dur="500" fill="hold"/>
                                        <p:tgtEl>
                                          <p:spTgt spid="314"/>
                                        </p:tgtEl>
                                        <p:attrNameLst>
                                          <p:attrName>ppt_h</p:attrName>
                                        </p:attrNameLst>
                                      </p:cBhvr>
                                      <p:tavLst>
                                        <p:tav tm="0">
                                          <p:val>
                                            <p:fltVal val="0"/>
                                          </p:val>
                                        </p:tav>
                                        <p:tav tm="100000">
                                          <p:val>
                                            <p:strVal val="#ppt_h"/>
                                          </p:val>
                                        </p:tav>
                                      </p:tavLst>
                                    </p:anim>
                                    <p:animEffect transition="in" filter="fade">
                                      <p:cBhvr>
                                        <p:cTn id="41" dur="500"/>
                                        <p:tgtEl>
                                          <p:spTgt spid="314"/>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15"/>
                                        </p:tgtEl>
                                        <p:attrNameLst>
                                          <p:attrName>style.visibility</p:attrName>
                                        </p:attrNameLst>
                                      </p:cBhvr>
                                      <p:to>
                                        <p:strVal val="visible"/>
                                      </p:to>
                                    </p:set>
                                    <p:anim calcmode="lin" valueType="num">
                                      <p:cBhvr>
                                        <p:cTn id="46" dur="500" fill="hold"/>
                                        <p:tgtEl>
                                          <p:spTgt spid="315"/>
                                        </p:tgtEl>
                                        <p:attrNameLst>
                                          <p:attrName>ppt_w</p:attrName>
                                        </p:attrNameLst>
                                      </p:cBhvr>
                                      <p:tavLst>
                                        <p:tav tm="0">
                                          <p:val>
                                            <p:fltVal val="0"/>
                                          </p:val>
                                        </p:tav>
                                        <p:tav tm="100000">
                                          <p:val>
                                            <p:strVal val="#ppt_w"/>
                                          </p:val>
                                        </p:tav>
                                      </p:tavLst>
                                    </p:anim>
                                    <p:anim calcmode="lin" valueType="num">
                                      <p:cBhvr>
                                        <p:cTn id="47" dur="500" fill="hold"/>
                                        <p:tgtEl>
                                          <p:spTgt spid="315"/>
                                        </p:tgtEl>
                                        <p:attrNameLst>
                                          <p:attrName>ppt_h</p:attrName>
                                        </p:attrNameLst>
                                      </p:cBhvr>
                                      <p:tavLst>
                                        <p:tav tm="0">
                                          <p:val>
                                            <p:fltVal val="0"/>
                                          </p:val>
                                        </p:tav>
                                        <p:tav tm="100000">
                                          <p:val>
                                            <p:strVal val="#ppt_h"/>
                                          </p:val>
                                        </p:tav>
                                      </p:tavLst>
                                    </p:anim>
                                    <p:animEffect transition="in" filter="fade">
                                      <p:cBhvr>
                                        <p:cTn id="48" dur="500"/>
                                        <p:tgtEl>
                                          <p:spTgt spid="315"/>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312"/>
                                        </p:tgtEl>
                                        <p:attrNameLst>
                                          <p:attrName>style.visibility</p:attrName>
                                        </p:attrNameLst>
                                      </p:cBhvr>
                                      <p:to>
                                        <p:strVal val="visible"/>
                                      </p:to>
                                    </p:set>
                                    <p:anim calcmode="lin" valueType="num">
                                      <p:cBhvr>
                                        <p:cTn id="53" dur="500" fill="hold"/>
                                        <p:tgtEl>
                                          <p:spTgt spid="312"/>
                                        </p:tgtEl>
                                        <p:attrNameLst>
                                          <p:attrName>ppt_w</p:attrName>
                                        </p:attrNameLst>
                                      </p:cBhvr>
                                      <p:tavLst>
                                        <p:tav tm="0">
                                          <p:val>
                                            <p:fltVal val="0"/>
                                          </p:val>
                                        </p:tav>
                                        <p:tav tm="100000">
                                          <p:val>
                                            <p:strVal val="#ppt_w"/>
                                          </p:val>
                                        </p:tav>
                                      </p:tavLst>
                                    </p:anim>
                                    <p:anim calcmode="lin" valueType="num">
                                      <p:cBhvr>
                                        <p:cTn id="54" dur="500" fill="hold"/>
                                        <p:tgtEl>
                                          <p:spTgt spid="312"/>
                                        </p:tgtEl>
                                        <p:attrNameLst>
                                          <p:attrName>ppt_h</p:attrName>
                                        </p:attrNameLst>
                                      </p:cBhvr>
                                      <p:tavLst>
                                        <p:tav tm="0">
                                          <p:val>
                                            <p:fltVal val="0"/>
                                          </p:val>
                                        </p:tav>
                                        <p:tav tm="100000">
                                          <p:val>
                                            <p:strVal val="#ppt_h"/>
                                          </p:val>
                                        </p:tav>
                                      </p:tavLst>
                                    </p:anim>
                                    <p:animEffect transition="in" filter="fade">
                                      <p:cBhvr>
                                        <p:cTn id="55" dur="500"/>
                                        <p:tgtEl>
                                          <p:spTgt spid="312"/>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10"/>
                                        </p:tgtEl>
                                        <p:attrNameLst>
                                          <p:attrName>style.visibility</p:attrName>
                                        </p:attrNameLst>
                                      </p:cBhvr>
                                      <p:to>
                                        <p:strVal val="visible"/>
                                      </p:to>
                                    </p:set>
                                    <p:anim calcmode="lin" valueType="num">
                                      <p:cBhvr>
                                        <p:cTn id="60" dur="500" fill="hold"/>
                                        <p:tgtEl>
                                          <p:spTgt spid="310"/>
                                        </p:tgtEl>
                                        <p:attrNameLst>
                                          <p:attrName>ppt_w</p:attrName>
                                        </p:attrNameLst>
                                      </p:cBhvr>
                                      <p:tavLst>
                                        <p:tav tm="0">
                                          <p:val>
                                            <p:fltVal val="0"/>
                                          </p:val>
                                        </p:tav>
                                        <p:tav tm="100000">
                                          <p:val>
                                            <p:strVal val="#ppt_w"/>
                                          </p:val>
                                        </p:tav>
                                      </p:tavLst>
                                    </p:anim>
                                    <p:anim calcmode="lin" valueType="num">
                                      <p:cBhvr>
                                        <p:cTn id="61" dur="500" fill="hold"/>
                                        <p:tgtEl>
                                          <p:spTgt spid="310"/>
                                        </p:tgtEl>
                                        <p:attrNameLst>
                                          <p:attrName>ppt_h</p:attrName>
                                        </p:attrNameLst>
                                      </p:cBhvr>
                                      <p:tavLst>
                                        <p:tav tm="0">
                                          <p:val>
                                            <p:fltVal val="0"/>
                                          </p:val>
                                        </p:tav>
                                        <p:tav tm="100000">
                                          <p:val>
                                            <p:strVal val="#ppt_h"/>
                                          </p:val>
                                        </p:tav>
                                      </p:tavLst>
                                    </p:anim>
                                    <p:animEffect transition="in" filter="fade">
                                      <p:cBhvr>
                                        <p:cTn id="62"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310" grpId="0" animBg="1"/>
      <p:bldP spid="312" grpId="0" animBg="1"/>
      <p:bldP spid="314" grpId="0" animBg="1"/>
      <p:bldP spid="315" grpId="0" animBg="1"/>
      <p:bldP spid="22" grpId="0" animBg="1"/>
      <p:bldP spid="22" grpId="1" animBg="1"/>
      <p:bldP spid="68" grpId="0" animBg="1"/>
      <p:bldP spid="6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6" name="Rectangle 15">
            <a:extLst>
              <a:ext uri="{FF2B5EF4-FFF2-40B4-BE49-F238E27FC236}">
                <a16:creationId xmlns:a16="http://schemas.microsoft.com/office/drawing/2014/main" id="{87C697A2-B71A-2D40-A171-7486B6928E9C}"/>
              </a:ext>
            </a:extLst>
          </p:cNvPr>
          <p:cNvSpPr/>
          <p:nvPr/>
        </p:nvSpPr>
        <p:spPr>
          <a:xfrm>
            <a:off x="7766543" y="49428"/>
            <a:ext cx="4404324" cy="64166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 name="Shape 209"/>
          <p:cNvSpPr txBox="1">
            <a:spLocks noGrp="1"/>
          </p:cNvSpPr>
          <p:nvPr>
            <p:ph type="title"/>
          </p:nvPr>
        </p:nvSpPr>
        <p:spPr>
          <a:xfrm>
            <a:off x="740633" y="274640"/>
            <a:ext cx="6863325" cy="923528"/>
          </a:xfrm>
        </p:spPr>
        <p:txBody>
          <a:bodyPr>
            <a:normAutofit/>
          </a:bodyPr>
          <a:lstStyle/>
          <a:p>
            <a:r>
              <a:rPr lang="en-US" sz="3600" dirty="0">
                <a:sym typeface="Arial"/>
              </a:rPr>
              <a:t>MapR at the EDGE</a:t>
            </a:r>
          </a:p>
        </p:txBody>
      </p:sp>
      <p:sp>
        <p:nvSpPr>
          <p:cNvPr id="17" name="Content Placeholder 16">
            <a:extLst>
              <a:ext uri="{FF2B5EF4-FFF2-40B4-BE49-F238E27FC236}">
                <a16:creationId xmlns:a16="http://schemas.microsoft.com/office/drawing/2014/main" id="{B2E7CD7F-DC6E-424B-94F7-0C2584C848EE}"/>
              </a:ext>
            </a:extLst>
          </p:cNvPr>
          <p:cNvSpPr>
            <a:spLocks noGrp="1"/>
          </p:cNvSpPr>
          <p:nvPr>
            <p:ph idx="1"/>
          </p:nvPr>
        </p:nvSpPr>
        <p:spPr>
          <a:xfrm>
            <a:off x="772121" y="1198169"/>
            <a:ext cx="6831837" cy="4928004"/>
          </a:xfrm>
        </p:spPr>
        <p:txBody>
          <a:bodyPr/>
          <a:lstStyle/>
          <a:p>
            <a:pPr marL="15875" indent="0" defTabSz="609443">
              <a:spcBef>
                <a:spcPts val="0"/>
              </a:spcBef>
              <a:spcAft>
                <a:spcPts val="1200"/>
              </a:spcAft>
              <a:buNone/>
            </a:pPr>
            <a:r>
              <a:rPr lang="en-US" sz="2000" dirty="0">
                <a:solidFill>
                  <a:schemeClr val="tx1"/>
                </a:solidFill>
              </a:rPr>
              <a:t>Mobile units operating in space-constrained locations </a:t>
            </a:r>
            <a:br>
              <a:rPr lang="en-US" sz="2000" dirty="0">
                <a:solidFill>
                  <a:schemeClr val="tx1"/>
                </a:solidFill>
              </a:rPr>
            </a:br>
            <a:r>
              <a:rPr lang="en-US" sz="2000" dirty="0">
                <a:solidFill>
                  <a:schemeClr val="tx1"/>
                </a:solidFill>
              </a:rPr>
              <a:t>require uncompromised computing power </a:t>
            </a:r>
            <a:br>
              <a:rPr lang="en-US" sz="2000" dirty="0">
                <a:solidFill>
                  <a:schemeClr val="tx1"/>
                </a:solidFill>
              </a:rPr>
            </a:br>
            <a:r>
              <a:rPr lang="en-US" sz="2000" dirty="0">
                <a:solidFill>
                  <a:schemeClr val="tx1"/>
                </a:solidFill>
              </a:rPr>
              <a:t>in a </a:t>
            </a:r>
            <a:r>
              <a:rPr lang="en-US" sz="2000" b="1" dirty="0">
                <a:solidFill>
                  <a:schemeClr val="tx1"/>
                </a:solidFill>
              </a:rPr>
              <a:t>small footprint</a:t>
            </a:r>
          </a:p>
          <a:p>
            <a:pPr marL="15875" indent="0">
              <a:spcBef>
                <a:spcPts val="0"/>
              </a:spcBef>
              <a:spcAft>
                <a:spcPts val="1200"/>
              </a:spcAft>
              <a:buNone/>
            </a:pPr>
            <a:r>
              <a:rPr lang="en-US" sz="2000" dirty="0"/>
              <a:t>Edge sites have slow or only occasionally connected network access, but </a:t>
            </a:r>
            <a:r>
              <a:rPr lang="en-US" sz="2000" b="1" dirty="0"/>
              <a:t>data transfer </a:t>
            </a:r>
            <a:r>
              <a:rPr lang="en-US" sz="2000" dirty="0"/>
              <a:t>is a must</a:t>
            </a:r>
          </a:p>
          <a:p>
            <a:pPr marL="15875" indent="0">
              <a:spcBef>
                <a:spcPts val="0"/>
              </a:spcBef>
              <a:spcAft>
                <a:spcPts val="1200"/>
              </a:spcAft>
              <a:buNone/>
            </a:pPr>
            <a:r>
              <a:rPr lang="en-US" sz="2000" dirty="0"/>
              <a:t>Data collection is still producing </a:t>
            </a:r>
            <a:r>
              <a:rPr lang="en-US" sz="2000" b="1" dirty="0"/>
              <a:t>large data volumes</a:t>
            </a:r>
          </a:p>
          <a:p>
            <a:pPr marL="15875" indent="0">
              <a:spcBef>
                <a:spcPts val="0"/>
              </a:spcBef>
              <a:spcAft>
                <a:spcPts val="300"/>
              </a:spcAft>
              <a:buNone/>
            </a:pPr>
            <a:r>
              <a:rPr lang="en-US" sz="2000" dirty="0">
                <a:solidFill>
                  <a:schemeClr val="tx1"/>
                </a:solidFill>
              </a:rPr>
              <a:t>MapR Edge is:</a:t>
            </a:r>
          </a:p>
          <a:p>
            <a:pPr marL="412750" indent="-222250">
              <a:spcBef>
                <a:spcPts val="0"/>
              </a:spcBef>
              <a:spcAft>
                <a:spcPts val="300"/>
              </a:spcAft>
            </a:pPr>
            <a:r>
              <a:rPr lang="en-US" sz="1800" dirty="0">
                <a:solidFill>
                  <a:schemeClr val="tx1"/>
                </a:solidFill>
              </a:rPr>
              <a:t>Fully redundant: a 3-5 node MapR cluster with built-in HA</a:t>
            </a:r>
          </a:p>
          <a:p>
            <a:pPr marL="412750" indent="-222250">
              <a:spcBef>
                <a:spcPts val="0"/>
              </a:spcBef>
              <a:spcAft>
                <a:spcPts val="300"/>
              </a:spcAft>
            </a:pPr>
            <a:r>
              <a:rPr lang="en-US" sz="1800" dirty="0">
                <a:solidFill>
                  <a:schemeClr val="tx1"/>
                </a:solidFill>
              </a:rPr>
              <a:t>Fully functional: files, database, streaming, </a:t>
            </a:r>
            <a:br>
              <a:rPr lang="en-US" sz="1800" dirty="0">
                <a:solidFill>
                  <a:schemeClr val="tx1"/>
                </a:solidFill>
              </a:rPr>
            </a:br>
            <a:r>
              <a:rPr lang="en-US" sz="1800" dirty="0">
                <a:solidFill>
                  <a:schemeClr val="tx1"/>
                </a:solidFill>
              </a:rPr>
              <a:t>                          data processing and analytics</a:t>
            </a:r>
          </a:p>
          <a:p>
            <a:pPr marL="412750" indent="-222250">
              <a:spcBef>
                <a:spcPts val="0"/>
              </a:spcBef>
              <a:spcAft>
                <a:spcPts val="1200"/>
              </a:spcAft>
            </a:pPr>
            <a:r>
              <a:rPr lang="en-US" sz="1800" dirty="0">
                <a:solidFill>
                  <a:schemeClr val="tx1"/>
                </a:solidFill>
              </a:rPr>
              <a:t>Fully connected: file mirroring, table and stream replication </a:t>
            </a:r>
          </a:p>
          <a:p>
            <a:pPr marL="15875" indent="0">
              <a:spcBef>
                <a:spcPts val="0"/>
              </a:spcBef>
              <a:buNone/>
            </a:pPr>
            <a:r>
              <a:rPr lang="en-US" sz="2000" dirty="0">
                <a:solidFill>
                  <a:schemeClr val="tx1"/>
                </a:solidFill>
              </a:rPr>
              <a:t>USE ANALYTICS TO PRIORITIZE DATA TRANSFERS</a:t>
            </a:r>
          </a:p>
          <a:p>
            <a:pPr marL="412750" indent="-222250">
              <a:spcBef>
                <a:spcPts val="0"/>
              </a:spcBef>
              <a:spcAft>
                <a:spcPts val="300"/>
              </a:spcAft>
            </a:pPr>
            <a:r>
              <a:rPr lang="en-US" sz="1800" dirty="0">
                <a:solidFill>
                  <a:schemeClr val="tx1"/>
                </a:solidFill>
              </a:rPr>
              <a:t>Algorithms will scale to data center size</a:t>
            </a:r>
          </a:p>
          <a:p>
            <a:pPr marL="412750" indent="-222250">
              <a:spcBef>
                <a:spcPts val="0"/>
              </a:spcBef>
              <a:spcAft>
                <a:spcPts val="300"/>
              </a:spcAft>
            </a:pPr>
            <a:r>
              <a:rPr lang="en-US" sz="1800" dirty="0">
                <a:solidFill>
                  <a:schemeClr val="tx1"/>
                </a:solidFill>
              </a:rPr>
              <a:t>Same tech at the Edge as in the Data Center</a:t>
            </a:r>
          </a:p>
          <a:p>
            <a:pPr marL="15875" indent="0">
              <a:spcBef>
                <a:spcPts val="0"/>
              </a:spcBef>
              <a:spcAft>
                <a:spcPts val="1200"/>
              </a:spcAft>
              <a:buNone/>
            </a:pPr>
            <a:endParaRPr lang="en-US" sz="2000" dirty="0">
              <a:solidFill>
                <a:schemeClr val="tx1"/>
              </a:solidFill>
            </a:endParaRPr>
          </a:p>
          <a:p>
            <a:pPr marL="15875" indent="0">
              <a:spcBef>
                <a:spcPts val="0"/>
              </a:spcBef>
              <a:spcAft>
                <a:spcPts val="1200"/>
              </a:spcAft>
              <a:buNone/>
            </a:pPr>
            <a:endParaRPr lang="en-US" dirty="0">
              <a:solidFill>
                <a:schemeClr val="tx1"/>
              </a:solidFill>
            </a:endParaRPr>
          </a:p>
        </p:txBody>
      </p:sp>
      <p:pic>
        <p:nvPicPr>
          <p:cNvPr id="4" name="Picture 3">
            <a:extLst>
              <a:ext uri="{FF2B5EF4-FFF2-40B4-BE49-F238E27FC236}">
                <a16:creationId xmlns:a16="http://schemas.microsoft.com/office/drawing/2014/main" id="{B882756E-9229-1E49-8F2B-36AEC268D0E3}"/>
              </a:ext>
            </a:extLst>
          </p:cNvPr>
          <p:cNvPicPr>
            <a:picLocks noChangeAspect="1"/>
          </p:cNvPicPr>
          <p:nvPr/>
        </p:nvPicPr>
        <p:blipFill rotWithShape="1">
          <a:blip r:embed="rId3"/>
          <a:srcRect l="8713" t="17471" r="8824" b="4401"/>
          <a:stretch/>
        </p:blipFill>
        <p:spPr>
          <a:xfrm>
            <a:off x="7830550" y="125395"/>
            <a:ext cx="4273130" cy="3114442"/>
          </a:xfrm>
          <a:prstGeom prst="rect">
            <a:avLst/>
          </a:prstGeom>
        </p:spPr>
      </p:pic>
      <p:pic>
        <p:nvPicPr>
          <p:cNvPr id="15" name="Picture 14">
            <a:extLst>
              <a:ext uri="{FF2B5EF4-FFF2-40B4-BE49-F238E27FC236}">
                <a16:creationId xmlns:a16="http://schemas.microsoft.com/office/drawing/2014/main" id="{EA39DAC8-B4DD-8E41-BE56-34CA866F0853}"/>
              </a:ext>
            </a:extLst>
          </p:cNvPr>
          <p:cNvPicPr>
            <a:picLocks noChangeAspect="1"/>
          </p:cNvPicPr>
          <p:nvPr/>
        </p:nvPicPr>
        <p:blipFill rotWithShape="1">
          <a:blip r:embed="rId4"/>
          <a:srcRect t="38240" b="9671"/>
          <a:stretch/>
        </p:blipFill>
        <p:spPr>
          <a:xfrm>
            <a:off x="7832038" y="3357185"/>
            <a:ext cx="4270155" cy="3042105"/>
          </a:xfrm>
          <a:prstGeom prst="rect">
            <a:avLst/>
          </a:prstGeom>
        </p:spPr>
      </p:pic>
    </p:spTree>
    <p:extLst>
      <p:ext uri="{BB962C8B-B14F-4D97-AF65-F5344CB8AC3E}">
        <p14:creationId xmlns:p14="http://schemas.microsoft.com/office/powerpoint/2010/main" val="138018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Shape 1629"/>
          <p:cNvSpPr txBox="1">
            <a:spLocks noGrp="1"/>
          </p:cNvSpPr>
          <p:nvPr>
            <p:ph type="title"/>
          </p:nvPr>
        </p:nvSpPr>
        <p:spPr>
          <a:prstGeom prst="rect">
            <a:avLst/>
          </a:prstGeom>
          <a:noFill/>
          <a:ln>
            <a:noFill/>
          </a:ln>
        </p:spPr>
        <p:txBody>
          <a:bodyPr vert="horz" wrap="square" lIns="121868" tIns="60917" rIns="121868" bIns="60917" rtlCol="0" anchor="ctr" anchorCtr="0">
            <a:noAutofit/>
          </a:bodyPr>
          <a:lstStyle/>
          <a:p>
            <a:pPr>
              <a:buClr>
                <a:schemeClr val="dk1"/>
              </a:buClr>
              <a:buSzPct val="25000"/>
            </a:pPr>
            <a:r>
              <a:rPr lang="en-US" sz="3332" dirty="0"/>
              <a:t>Real-Time Data Prioritization</a:t>
            </a:r>
            <a:endParaRPr lang="en" sz="3332" dirty="0"/>
          </a:p>
        </p:txBody>
      </p:sp>
      <p:sp>
        <p:nvSpPr>
          <p:cNvPr id="108" name="Text Placeholder 107"/>
          <p:cNvSpPr>
            <a:spLocks noGrp="1"/>
          </p:cNvSpPr>
          <p:nvPr>
            <p:ph type="body" sz="quarter" idx="10"/>
          </p:nvPr>
        </p:nvSpPr>
        <p:spPr/>
        <p:txBody>
          <a:bodyPr/>
          <a:lstStyle/>
          <a:p>
            <a:r>
              <a:rPr lang="en-US" sz="2000" dirty="0"/>
              <a:t>Recommendation engines powered by Machine Learning and feedback loops</a:t>
            </a:r>
            <a:endParaRPr lang="en" sz="2000" dirty="0"/>
          </a:p>
        </p:txBody>
      </p:sp>
      <p:sp>
        <p:nvSpPr>
          <p:cNvPr id="161" name="TextBox 160"/>
          <p:cNvSpPr txBox="1"/>
          <p:nvPr/>
        </p:nvSpPr>
        <p:spPr>
          <a:xfrm>
            <a:off x="3683682" y="2462284"/>
            <a:ext cx="2282997" cy="338554"/>
          </a:xfrm>
          <a:prstGeom prst="rect">
            <a:avLst/>
          </a:prstGeom>
          <a:noFill/>
        </p:spPr>
        <p:txBody>
          <a:bodyPr wrap="none" rtlCol="0">
            <a:spAutoFit/>
          </a:bodyPr>
          <a:lstStyle/>
          <a:p>
            <a:pPr algn="ctr"/>
            <a:r>
              <a:rPr lang="en-US" sz="1600" dirty="0">
                <a:latin typeface="Corbel" charset="0"/>
                <a:ea typeface="Corbel" charset="0"/>
                <a:cs typeface="Corbel" charset="0"/>
              </a:rPr>
              <a:t>Data Processing Pipeline</a:t>
            </a:r>
          </a:p>
        </p:txBody>
      </p:sp>
      <p:sp>
        <p:nvSpPr>
          <p:cNvPr id="173" name="Rectangle 172"/>
          <p:cNvSpPr/>
          <p:nvPr/>
        </p:nvSpPr>
        <p:spPr bwMode="auto">
          <a:xfrm>
            <a:off x="2004600" y="1781172"/>
            <a:ext cx="5908031" cy="4433361"/>
          </a:xfrm>
          <a:prstGeom prst="rect">
            <a:avLst/>
          </a:prstGeom>
          <a:noFill/>
          <a:ln w="50800" algn="ctr">
            <a:solidFill>
              <a:schemeClr val="accent1"/>
            </a:solidFill>
            <a:prstDash val="dash"/>
            <a:round/>
            <a:headEnd/>
            <a:tailEnd/>
          </a:ln>
        </p:spPr>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609316" eaLnBrk="0" hangingPunct="0"/>
            <a:endParaRPr lang="en-US" sz="3199" dirty="0">
              <a:solidFill>
                <a:srgbClr val="FFFFFF"/>
              </a:solidFill>
            </a:endParaRPr>
          </a:p>
        </p:txBody>
      </p:sp>
      <p:pic>
        <p:nvPicPr>
          <p:cNvPr id="178" name="Picture 17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5124" y="1926059"/>
            <a:ext cx="927686" cy="215603"/>
          </a:xfrm>
          <a:prstGeom prst="rect">
            <a:avLst/>
          </a:prstGeom>
        </p:spPr>
      </p:pic>
      <p:sp>
        <p:nvSpPr>
          <p:cNvPr id="136" name="TextBox 135">
            <a:extLst>
              <a:ext uri="{FF2B5EF4-FFF2-40B4-BE49-F238E27FC236}">
                <a16:creationId xmlns:a16="http://schemas.microsoft.com/office/drawing/2014/main" id="{B8CA58E0-6756-E74D-8868-B772E0AFAB34}"/>
              </a:ext>
            </a:extLst>
          </p:cNvPr>
          <p:cNvSpPr txBox="1"/>
          <p:nvPr/>
        </p:nvSpPr>
        <p:spPr>
          <a:xfrm>
            <a:off x="2048229" y="2095074"/>
            <a:ext cx="1625112" cy="338554"/>
          </a:xfrm>
          <a:prstGeom prst="rect">
            <a:avLst/>
          </a:prstGeom>
          <a:noFill/>
        </p:spPr>
        <p:txBody>
          <a:bodyPr wrap="square" rtlCol="0">
            <a:spAutoFit/>
          </a:bodyPr>
          <a:lstStyle/>
          <a:p>
            <a:r>
              <a:rPr lang="en-US" sz="1600" dirty="0"/>
              <a:t>Regional HQ</a:t>
            </a:r>
          </a:p>
        </p:txBody>
      </p:sp>
      <p:grpSp>
        <p:nvGrpSpPr>
          <p:cNvPr id="31" name="Group 30">
            <a:extLst>
              <a:ext uri="{FF2B5EF4-FFF2-40B4-BE49-F238E27FC236}">
                <a16:creationId xmlns:a16="http://schemas.microsoft.com/office/drawing/2014/main" id="{758F7449-0138-C24E-BBB4-0113285FF11B}"/>
              </a:ext>
            </a:extLst>
          </p:cNvPr>
          <p:cNvGrpSpPr/>
          <p:nvPr/>
        </p:nvGrpSpPr>
        <p:grpSpPr>
          <a:xfrm>
            <a:off x="8380490" y="2946377"/>
            <a:ext cx="3055306" cy="3268156"/>
            <a:chOff x="8194227" y="2159348"/>
            <a:chExt cx="3055306" cy="3268156"/>
          </a:xfrm>
        </p:grpSpPr>
        <p:grpSp>
          <p:nvGrpSpPr>
            <p:cNvPr id="95" name="Group 94"/>
            <p:cNvGrpSpPr/>
            <p:nvPr/>
          </p:nvGrpSpPr>
          <p:grpSpPr>
            <a:xfrm>
              <a:off x="10517168" y="2194525"/>
              <a:ext cx="725400" cy="791715"/>
              <a:chOff x="10798942" y="3452845"/>
              <a:chExt cx="725400" cy="791715"/>
            </a:xfrm>
          </p:grpSpPr>
          <p:sp>
            <p:nvSpPr>
              <p:cNvPr id="98" name="Shape 736"/>
              <p:cNvSpPr/>
              <p:nvPr/>
            </p:nvSpPr>
            <p:spPr>
              <a:xfrm>
                <a:off x="10798942" y="4050182"/>
                <a:ext cx="725400" cy="194378"/>
              </a:xfrm>
              <a:prstGeom prst="rect">
                <a:avLst/>
              </a:prstGeom>
              <a:noFill/>
              <a:ln>
                <a:noFill/>
              </a:ln>
            </p:spPr>
            <p:txBody>
              <a:bodyPr wrap="square" lIns="121875" tIns="60925" rIns="121875" bIns="60925" anchor="ctr" anchorCtr="0">
                <a:noAutofit/>
              </a:bodyPr>
              <a:lstStyle/>
              <a:p>
                <a:pPr marL="0" marR="0" lvl="0" indent="0" algn="ctr" rtl="0">
                  <a:lnSpc>
                    <a:spcPct val="100000"/>
                  </a:lnSpc>
                  <a:spcBef>
                    <a:spcPts val="0"/>
                  </a:spcBef>
                  <a:spcAft>
                    <a:spcPts val="0"/>
                  </a:spcAft>
                  <a:buClr>
                    <a:srgbClr val="7F7F7F"/>
                  </a:buClr>
                  <a:buSzPct val="25000"/>
                  <a:buFont typeface="Arial"/>
                  <a:buNone/>
                </a:pPr>
                <a:r>
                  <a:rPr lang="en-US" sz="1100" dirty="0">
                    <a:solidFill>
                      <a:srgbClr val="7F7F7F"/>
                    </a:solidFill>
                  </a:rPr>
                  <a:t>Edge</a:t>
                </a:r>
              </a:p>
            </p:txBody>
          </p:sp>
          <p:pic>
            <p:nvPicPr>
              <p:cNvPr id="99" name="Shape 793"/>
              <p:cNvPicPr preferRelativeResize="0"/>
              <p:nvPr/>
            </p:nvPicPr>
            <p:blipFill>
              <a:blip r:embed="rId4">
                <a:alphaModFix/>
              </a:blip>
              <a:stretch>
                <a:fillRect/>
              </a:stretch>
            </p:blipFill>
            <p:spPr>
              <a:xfrm>
                <a:off x="10844240" y="3452845"/>
                <a:ext cx="634835" cy="634835"/>
              </a:xfrm>
              <a:prstGeom prst="rect">
                <a:avLst/>
              </a:prstGeom>
              <a:noFill/>
              <a:ln>
                <a:noFill/>
              </a:ln>
            </p:spPr>
          </p:pic>
        </p:grpSp>
        <p:sp>
          <p:nvSpPr>
            <p:cNvPr id="146" name="Rectangle 145">
              <a:extLst>
                <a:ext uri="{FF2B5EF4-FFF2-40B4-BE49-F238E27FC236}">
                  <a16:creationId xmlns:a16="http://schemas.microsoft.com/office/drawing/2014/main" id="{03840863-8E12-FA4B-B8FB-11433B5FB513}"/>
                </a:ext>
              </a:extLst>
            </p:cNvPr>
            <p:cNvSpPr/>
            <p:nvPr/>
          </p:nvSpPr>
          <p:spPr bwMode="auto">
            <a:xfrm>
              <a:off x="8194227" y="2159348"/>
              <a:ext cx="3055306" cy="3268156"/>
            </a:xfrm>
            <a:prstGeom prst="rect">
              <a:avLst/>
            </a:prstGeom>
            <a:noFill/>
            <a:ln w="50800" algn="ctr">
              <a:solidFill>
                <a:schemeClr val="accent1"/>
              </a:solidFill>
              <a:prstDash val="dash"/>
              <a:round/>
              <a:headEnd/>
              <a:tailEnd/>
            </a:ln>
          </p:spPr>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609316" eaLnBrk="0" hangingPunct="0"/>
              <a:endParaRPr lang="en-US" sz="3199" dirty="0">
                <a:solidFill>
                  <a:srgbClr val="FFFFFF"/>
                </a:solidFill>
              </a:endParaRPr>
            </a:p>
          </p:txBody>
        </p:sp>
        <p:pic>
          <p:nvPicPr>
            <p:cNvPr id="148" name="Picture 147">
              <a:extLst>
                <a:ext uri="{FF2B5EF4-FFF2-40B4-BE49-F238E27FC236}">
                  <a16:creationId xmlns:a16="http://schemas.microsoft.com/office/drawing/2014/main" id="{A03832A1-54B3-034A-8804-7C8A62B266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15063" y="2316271"/>
              <a:ext cx="927686" cy="215603"/>
            </a:xfrm>
            <a:prstGeom prst="rect">
              <a:avLst/>
            </a:prstGeom>
          </p:spPr>
        </p:pic>
        <p:sp>
          <p:nvSpPr>
            <p:cNvPr id="149" name="TextBox 148">
              <a:extLst>
                <a:ext uri="{FF2B5EF4-FFF2-40B4-BE49-F238E27FC236}">
                  <a16:creationId xmlns:a16="http://schemas.microsoft.com/office/drawing/2014/main" id="{98FC8E41-EDD2-ED42-A66E-59D211AD8597}"/>
                </a:ext>
              </a:extLst>
            </p:cNvPr>
            <p:cNvSpPr txBox="1"/>
            <p:nvPr/>
          </p:nvSpPr>
          <p:spPr>
            <a:xfrm>
              <a:off x="8238168" y="2485286"/>
              <a:ext cx="1625112" cy="338554"/>
            </a:xfrm>
            <a:prstGeom prst="rect">
              <a:avLst/>
            </a:prstGeom>
            <a:noFill/>
          </p:spPr>
          <p:txBody>
            <a:bodyPr wrap="square" rtlCol="0">
              <a:spAutoFit/>
            </a:bodyPr>
            <a:lstStyle/>
            <a:p>
              <a:r>
                <a:rPr lang="en-US" sz="1600" dirty="0"/>
                <a:t>Edge</a:t>
              </a:r>
            </a:p>
          </p:txBody>
        </p:sp>
      </p:grpSp>
      <p:pic>
        <p:nvPicPr>
          <p:cNvPr id="58" name="Picture 57">
            <a:extLst>
              <a:ext uri="{FF2B5EF4-FFF2-40B4-BE49-F238E27FC236}">
                <a16:creationId xmlns:a16="http://schemas.microsoft.com/office/drawing/2014/main" id="{A9FE3C24-0626-3447-B793-4C0AFBBFA9F0}"/>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9581372" y="2000759"/>
            <a:ext cx="1038388" cy="1142760"/>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5" name="Group 4">
            <a:extLst>
              <a:ext uri="{FF2B5EF4-FFF2-40B4-BE49-F238E27FC236}">
                <a16:creationId xmlns:a16="http://schemas.microsoft.com/office/drawing/2014/main" id="{268BF02F-5D60-2D4D-87F3-BDE66A0F3F16}"/>
              </a:ext>
            </a:extLst>
          </p:cNvPr>
          <p:cNvGrpSpPr/>
          <p:nvPr/>
        </p:nvGrpSpPr>
        <p:grpSpPr>
          <a:xfrm>
            <a:off x="-265004" y="3659519"/>
            <a:ext cx="2528154" cy="502920"/>
            <a:chOff x="-185005" y="4249543"/>
            <a:chExt cx="2528154" cy="502920"/>
          </a:xfrm>
        </p:grpSpPr>
        <p:pic>
          <p:nvPicPr>
            <p:cNvPr id="112" name="Picture 111">
              <a:extLst>
                <a:ext uri="{FF2B5EF4-FFF2-40B4-BE49-F238E27FC236}">
                  <a16:creationId xmlns:a16="http://schemas.microsoft.com/office/drawing/2014/main" id="{05F8EB50-2246-B042-8847-2D0690546BB8}"/>
                </a:ext>
              </a:extLst>
            </p:cNvPr>
            <p:cNvPicPr>
              <a:picLocks noChangeAspect="1"/>
            </p:cNvPicPr>
            <p:nvPr/>
          </p:nvPicPr>
          <p:blipFill>
            <a:blip r:embed="rId6"/>
            <a:stretch>
              <a:fillRect/>
            </a:stretch>
          </p:blipFill>
          <p:spPr>
            <a:xfrm>
              <a:off x="1346787" y="4249543"/>
              <a:ext cx="493490" cy="502920"/>
            </a:xfrm>
            <a:prstGeom prst="rect">
              <a:avLst/>
            </a:prstGeom>
          </p:spPr>
        </p:pic>
        <p:pic>
          <p:nvPicPr>
            <p:cNvPr id="113" name="Picture 112">
              <a:extLst>
                <a:ext uri="{FF2B5EF4-FFF2-40B4-BE49-F238E27FC236}">
                  <a16:creationId xmlns:a16="http://schemas.microsoft.com/office/drawing/2014/main" id="{C6261191-4DB8-004E-A870-F511DA7137B8}"/>
                </a:ext>
              </a:extLst>
            </p:cNvPr>
            <p:cNvPicPr>
              <a:picLocks noChangeAspect="1"/>
            </p:cNvPicPr>
            <p:nvPr/>
          </p:nvPicPr>
          <p:blipFill>
            <a:blip r:embed="rId7"/>
            <a:stretch>
              <a:fillRect/>
            </a:stretch>
          </p:blipFill>
          <p:spPr>
            <a:xfrm>
              <a:off x="-185005" y="4249543"/>
              <a:ext cx="896112" cy="501263"/>
            </a:xfrm>
            <a:prstGeom prst="rect">
              <a:avLst/>
            </a:prstGeom>
          </p:spPr>
        </p:pic>
        <p:pic>
          <p:nvPicPr>
            <p:cNvPr id="116" name="Picture 115">
              <a:extLst>
                <a:ext uri="{FF2B5EF4-FFF2-40B4-BE49-F238E27FC236}">
                  <a16:creationId xmlns:a16="http://schemas.microsoft.com/office/drawing/2014/main" id="{AAF28A16-DD8A-3041-B933-B08EEBBD6996}"/>
                </a:ext>
              </a:extLst>
            </p:cNvPr>
            <p:cNvPicPr>
              <a:picLocks noChangeAspect="1"/>
            </p:cNvPicPr>
            <p:nvPr/>
          </p:nvPicPr>
          <p:blipFill>
            <a:blip r:embed="rId8"/>
            <a:stretch>
              <a:fillRect/>
            </a:stretch>
          </p:blipFill>
          <p:spPr>
            <a:xfrm>
              <a:off x="1907809" y="4249543"/>
              <a:ext cx="435340" cy="502920"/>
            </a:xfrm>
            <a:prstGeom prst="rect">
              <a:avLst/>
            </a:prstGeom>
          </p:spPr>
        </p:pic>
        <p:pic>
          <p:nvPicPr>
            <p:cNvPr id="117" name="Picture 116">
              <a:extLst>
                <a:ext uri="{FF2B5EF4-FFF2-40B4-BE49-F238E27FC236}">
                  <a16:creationId xmlns:a16="http://schemas.microsoft.com/office/drawing/2014/main" id="{EEBFDD5F-EEEF-794A-B56F-2D3B601C3913}"/>
                </a:ext>
              </a:extLst>
            </p:cNvPr>
            <p:cNvPicPr>
              <a:picLocks noChangeAspect="1"/>
            </p:cNvPicPr>
            <p:nvPr/>
          </p:nvPicPr>
          <p:blipFill>
            <a:blip r:embed="rId9"/>
            <a:stretch>
              <a:fillRect/>
            </a:stretch>
          </p:blipFill>
          <p:spPr>
            <a:xfrm>
              <a:off x="778639" y="4249543"/>
              <a:ext cx="500616" cy="502185"/>
            </a:xfrm>
            <a:prstGeom prst="rect">
              <a:avLst/>
            </a:prstGeom>
          </p:spPr>
        </p:pic>
      </p:grpSp>
      <p:sp>
        <p:nvSpPr>
          <p:cNvPr id="208" name="TextBox 207">
            <a:extLst>
              <a:ext uri="{FF2B5EF4-FFF2-40B4-BE49-F238E27FC236}">
                <a16:creationId xmlns:a16="http://schemas.microsoft.com/office/drawing/2014/main" id="{A949C4A3-734F-4F47-A336-3AD9ABF5B233}"/>
              </a:ext>
            </a:extLst>
          </p:cNvPr>
          <p:cNvSpPr txBox="1"/>
          <p:nvPr/>
        </p:nvSpPr>
        <p:spPr>
          <a:xfrm>
            <a:off x="4097146" y="2773984"/>
            <a:ext cx="1463863" cy="338554"/>
          </a:xfrm>
          <a:prstGeom prst="rect">
            <a:avLst/>
          </a:prstGeom>
          <a:noFill/>
        </p:spPr>
        <p:txBody>
          <a:bodyPr wrap="none" rtlCol="0">
            <a:spAutoFit/>
          </a:bodyPr>
          <a:lstStyle/>
          <a:p>
            <a:pPr algn="ctr"/>
            <a:r>
              <a:rPr lang="en-US" sz="1600" dirty="0">
                <a:latin typeface="Corbel" charset="0"/>
                <a:ea typeface="Corbel" charset="0"/>
                <a:cs typeface="Corbel" charset="0"/>
              </a:rPr>
              <a:t>(Microservices)</a:t>
            </a:r>
          </a:p>
        </p:txBody>
      </p:sp>
      <p:grpSp>
        <p:nvGrpSpPr>
          <p:cNvPr id="22" name="Group 21">
            <a:extLst>
              <a:ext uri="{FF2B5EF4-FFF2-40B4-BE49-F238E27FC236}">
                <a16:creationId xmlns:a16="http://schemas.microsoft.com/office/drawing/2014/main" id="{3DF24F84-0E13-964F-99E4-434F35ADFE25}"/>
              </a:ext>
            </a:extLst>
          </p:cNvPr>
          <p:cNvGrpSpPr/>
          <p:nvPr/>
        </p:nvGrpSpPr>
        <p:grpSpPr>
          <a:xfrm>
            <a:off x="2650906" y="3411254"/>
            <a:ext cx="1143000" cy="1042648"/>
            <a:chOff x="4082523" y="2701066"/>
            <a:chExt cx="1143000" cy="1042648"/>
          </a:xfrm>
        </p:grpSpPr>
        <p:sp>
          <p:nvSpPr>
            <p:cNvPr id="1638" name="Shape 1638"/>
            <p:cNvSpPr/>
            <p:nvPr/>
          </p:nvSpPr>
          <p:spPr>
            <a:xfrm>
              <a:off x="4082523" y="2701066"/>
              <a:ext cx="1143000" cy="1042648"/>
            </a:xfrm>
            <a:prstGeom prst="rect">
              <a:avLst/>
            </a:prstGeom>
            <a:solidFill>
              <a:schemeClr val="lt1"/>
            </a:solid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a:buClr>
                  <a:srgbClr val="000000"/>
                </a:buClr>
                <a:buSzPct val="25000"/>
              </a:pPr>
              <a:r>
                <a:rPr lang="en-US" sz="1400" dirty="0">
                  <a:solidFill>
                    <a:srgbClr val="000000"/>
                  </a:solidFill>
                  <a:latin typeface="Corbel" charset="0"/>
                  <a:ea typeface="Corbel" charset="0"/>
                  <a:cs typeface="Corbel" charset="0"/>
                  <a:sym typeface="Arial"/>
                </a:rPr>
                <a:t>Download</a:t>
              </a:r>
              <a:endParaRPr lang="en" sz="1400" dirty="0">
                <a:solidFill>
                  <a:srgbClr val="000000"/>
                </a:solidFill>
                <a:latin typeface="Corbel" charset="0"/>
                <a:ea typeface="Corbel" charset="0"/>
                <a:cs typeface="Corbel" charset="0"/>
                <a:sym typeface="Arial"/>
              </a:endParaRPr>
            </a:p>
          </p:txBody>
        </p:sp>
        <p:pic>
          <p:nvPicPr>
            <p:cNvPr id="53" name="Picture 52"/>
            <p:cNvPicPr>
              <a:picLocks noChangeAspect="1"/>
            </p:cNvPicPr>
            <p:nvPr/>
          </p:nvPicPr>
          <p:blipFill>
            <a:blip r:embed="rId10"/>
            <a:stretch>
              <a:fillRect/>
            </a:stretch>
          </p:blipFill>
          <p:spPr>
            <a:xfrm>
              <a:off x="4420494" y="3174287"/>
              <a:ext cx="550189" cy="401866"/>
            </a:xfrm>
            <a:prstGeom prst="rect">
              <a:avLst/>
            </a:prstGeom>
            <a:ln>
              <a:noFill/>
            </a:ln>
          </p:spPr>
        </p:pic>
      </p:grpSp>
      <p:sp>
        <p:nvSpPr>
          <p:cNvPr id="25" name="TextBox 24">
            <a:extLst>
              <a:ext uri="{FF2B5EF4-FFF2-40B4-BE49-F238E27FC236}">
                <a16:creationId xmlns:a16="http://schemas.microsoft.com/office/drawing/2014/main" id="{81C5B48A-85ED-2B43-A4D3-3BA422351AE0}"/>
              </a:ext>
            </a:extLst>
          </p:cNvPr>
          <p:cNvSpPr txBox="1"/>
          <p:nvPr/>
        </p:nvSpPr>
        <p:spPr>
          <a:xfrm>
            <a:off x="2421498" y="4502906"/>
            <a:ext cx="1579278" cy="492443"/>
          </a:xfrm>
          <a:prstGeom prst="rect">
            <a:avLst/>
          </a:prstGeom>
          <a:noFill/>
        </p:spPr>
        <p:txBody>
          <a:bodyPr wrap="none" rtlCol="0">
            <a:spAutoFit/>
          </a:bodyPr>
          <a:lstStyle/>
          <a:p>
            <a:pPr algn="ctr"/>
            <a:r>
              <a:rPr lang="en-US" sz="1400" dirty="0">
                <a:latin typeface="Courier" pitchFamily="2" charset="0"/>
              </a:rPr>
              <a:t>/…/images</a:t>
            </a:r>
          </a:p>
          <a:p>
            <a:pPr algn="ctr"/>
            <a:r>
              <a:rPr lang="en-US" sz="1200" dirty="0">
                <a:latin typeface="Courier" pitchFamily="2" charset="0"/>
              </a:rPr>
              <a:t>(file services)</a:t>
            </a:r>
          </a:p>
        </p:txBody>
      </p:sp>
      <p:grpSp>
        <p:nvGrpSpPr>
          <p:cNvPr id="131" name="Group 130">
            <a:extLst>
              <a:ext uri="{FF2B5EF4-FFF2-40B4-BE49-F238E27FC236}">
                <a16:creationId xmlns:a16="http://schemas.microsoft.com/office/drawing/2014/main" id="{5C511192-876A-3648-BA00-0BA7CB198814}"/>
              </a:ext>
            </a:extLst>
          </p:cNvPr>
          <p:cNvGrpSpPr/>
          <p:nvPr/>
        </p:nvGrpSpPr>
        <p:grpSpPr>
          <a:xfrm>
            <a:off x="4249108" y="3411254"/>
            <a:ext cx="1143000" cy="1042648"/>
            <a:chOff x="4293835" y="2701066"/>
            <a:chExt cx="1143000" cy="1042648"/>
          </a:xfrm>
        </p:grpSpPr>
        <p:sp>
          <p:nvSpPr>
            <p:cNvPr id="137" name="Shape 1638">
              <a:extLst>
                <a:ext uri="{FF2B5EF4-FFF2-40B4-BE49-F238E27FC236}">
                  <a16:creationId xmlns:a16="http://schemas.microsoft.com/office/drawing/2014/main" id="{E9527F47-6A38-EF40-9E7C-DF8E422FA288}"/>
                </a:ext>
              </a:extLst>
            </p:cNvPr>
            <p:cNvSpPr/>
            <p:nvPr/>
          </p:nvSpPr>
          <p:spPr>
            <a:xfrm>
              <a:off x="4293835" y="2701066"/>
              <a:ext cx="1143000" cy="1042648"/>
            </a:xfrm>
            <a:prstGeom prst="rect">
              <a:avLst/>
            </a:prstGeom>
            <a:solidFill>
              <a:schemeClr val="lt1"/>
            </a:solid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a:buClr>
                  <a:srgbClr val="000000"/>
                </a:buClr>
                <a:buSzPct val="25000"/>
              </a:pPr>
              <a:r>
                <a:rPr lang="en-US" sz="1467" dirty="0">
                  <a:solidFill>
                    <a:srgbClr val="000000"/>
                  </a:solidFill>
                  <a:latin typeface="Corbel" charset="0"/>
                  <a:ea typeface="Corbel" charset="0"/>
                  <a:cs typeface="Corbel" charset="0"/>
                  <a:sym typeface="Arial"/>
                </a:rPr>
                <a:t>Categorize</a:t>
              </a:r>
              <a:endParaRPr lang="en" sz="1467" dirty="0">
                <a:solidFill>
                  <a:srgbClr val="000000"/>
                </a:solidFill>
                <a:latin typeface="Corbel" charset="0"/>
                <a:ea typeface="Corbel" charset="0"/>
                <a:cs typeface="Corbel" charset="0"/>
                <a:sym typeface="Arial"/>
              </a:endParaRPr>
            </a:p>
          </p:txBody>
        </p:sp>
        <p:pic>
          <p:nvPicPr>
            <p:cNvPr id="147" name="Picture 146">
              <a:extLst>
                <a:ext uri="{FF2B5EF4-FFF2-40B4-BE49-F238E27FC236}">
                  <a16:creationId xmlns:a16="http://schemas.microsoft.com/office/drawing/2014/main" id="{5C7BB30A-4B66-7449-B872-B7F525E57656}"/>
                </a:ext>
              </a:extLst>
            </p:cNvPr>
            <p:cNvPicPr>
              <a:picLocks noChangeAspect="1"/>
            </p:cNvPicPr>
            <p:nvPr/>
          </p:nvPicPr>
          <p:blipFill>
            <a:blip r:embed="rId10"/>
            <a:stretch>
              <a:fillRect/>
            </a:stretch>
          </p:blipFill>
          <p:spPr>
            <a:xfrm flipV="1">
              <a:off x="4617951" y="3200791"/>
              <a:ext cx="550189" cy="401866"/>
            </a:xfrm>
            <a:prstGeom prst="rect">
              <a:avLst/>
            </a:prstGeom>
            <a:ln>
              <a:noFill/>
            </a:ln>
          </p:spPr>
        </p:pic>
      </p:grpSp>
      <p:sp>
        <p:nvSpPr>
          <p:cNvPr id="209" name="TextBox 208">
            <a:extLst>
              <a:ext uri="{FF2B5EF4-FFF2-40B4-BE49-F238E27FC236}">
                <a16:creationId xmlns:a16="http://schemas.microsoft.com/office/drawing/2014/main" id="{C9A57DCD-6E54-9A44-8822-CB0FBC46B509}"/>
              </a:ext>
            </a:extLst>
          </p:cNvPr>
          <p:cNvSpPr txBox="1"/>
          <p:nvPr/>
        </p:nvSpPr>
        <p:spPr>
          <a:xfrm>
            <a:off x="4137703" y="4502906"/>
            <a:ext cx="1473480" cy="492443"/>
          </a:xfrm>
          <a:prstGeom prst="rect">
            <a:avLst/>
          </a:prstGeom>
          <a:noFill/>
        </p:spPr>
        <p:txBody>
          <a:bodyPr wrap="none" rtlCol="0">
            <a:spAutoFit/>
          </a:bodyPr>
          <a:lstStyle/>
          <a:p>
            <a:pPr algn="ctr"/>
            <a:r>
              <a:rPr lang="en-US" sz="1400" dirty="0">
                <a:latin typeface="Courier" pitchFamily="2" charset="0"/>
              </a:rPr>
              <a:t>/…/</a:t>
            </a:r>
            <a:r>
              <a:rPr lang="en-US" sz="1400" dirty="0" err="1">
                <a:latin typeface="Courier" pitchFamily="2" charset="0"/>
              </a:rPr>
              <a:t>metaTable</a:t>
            </a:r>
            <a:endParaRPr lang="en-US" sz="1400" dirty="0">
              <a:latin typeface="Courier" pitchFamily="2" charset="0"/>
            </a:endParaRPr>
          </a:p>
          <a:p>
            <a:pPr algn="ctr"/>
            <a:r>
              <a:rPr lang="en-US" sz="1200" dirty="0">
                <a:latin typeface="Courier" pitchFamily="2" charset="0"/>
              </a:rPr>
              <a:t>(</a:t>
            </a:r>
            <a:r>
              <a:rPr lang="en-US" sz="1200" dirty="0" err="1">
                <a:latin typeface="Courier" pitchFamily="2" charset="0"/>
              </a:rPr>
              <a:t>db</a:t>
            </a:r>
            <a:r>
              <a:rPr lang="en-US" sz="1200" dirty="0">
                <a:latin typeface="Courier" pitchFamily="2" charset="0"/>
              </a:rPr>
              <a:t> services)</a:t>
            </a:r>
          </a:p>
        </p:txBody>
      </p:sp>
      <p:grpSp>
        <p:nvGrpSpPr>
          <p:cNvPr id="197" name="Group 196">
            <a:extLst>
              <a:ext uri="{FF2B5EF4-FFF2-40B4-BE49-F238E27FC236}">
                <a16:creationId xmlns:a16="http://schemas.microsoft.com/office/drawing/2014/main" id="{CA399E0D-9439-DE4D-A8E1-2128D17082B3}"/>
              </a:ext>
            </a:extLst>
          </p:cNvPr>
          <p:cNvGrpSpPr/>
          <p:nvPr/>
        </p:nvGrpSpPr>
        <p:grpSpPr>
          <a:xfrm>
            <a:off x="5899080" y="3411254"/>
            <a:ext cx="1143000" cy="1042648"/>
            <a:chOff x="4404675" y="2701066"/>
            <a:chExt cx="1143000" cy="1042648"/>
          </a:xfrm>
        </p:grpSpPr>
        <p:sp>
          <p:nvSpPr>
            <p:cNvPr id="198" name="Shape 1638">
              <a:extLst>
                <a:ext uri="{FF2B5EF4-FFF2-40B4-BE49-F238E27FC236}">
                  <a16:creationId xmlns:a16="http://schemas.microsoft.com/office/drawing/2014/main" id="{30550A69-D24D-054B-AF5F-4509FE0085B5}"/>
                </a:ext>
              </a:extLst>
            </p:cNvPr>
            <p:cNvSpPr/>
            <p:nvPr/>
          </p:nvSpPr>
          <p:spPr>
            <a:xfrm>
              <a:off x="4404675" y="2701066"/>
              <a:ext cx="1143000" cy="1042648"/>
            </a:xfrm>
            <a:prstGeom prst="rect">
              <a:avLst/>
            </a:prstGeom>
            <a:solidFill>
              <a:schemeClr val="lt1"/>
            </a:solid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a:buClr>
                  <a:srgbClr val="000000"/>
                </a:buClr>
                <a:buSzPct val="25000"/>
              </a:pPr>
              <a:r>
                <a:rPr lang="en-US" sz="1467" dirty="0">
                  <a:solidFill>
                    <a:srgbClr val="000000"/>
                  </a:solidFill>
                  <a:latin typeface="Corbel" charset="0"/>
                  <a:ea typeface="Corbel" charset="0"/>
                  <a:cs typeface="Corbel" charset="0"/>
                  <a:sym typeface="Arial"/>
                </a:rPr>
                <a:t>Broadcast</a:t>
              </a:r>
              <a:endParaRPr lang="en" sz="1467" dirty="0">
                <a:solidFill>
                  <a:srgbClr val="000000"/>
                </a:solidFill>
                <a:latin typeface="Corbel" charset="0"/>
                <a:ea typeface="Corbel" charset="0"/>
                <a:cs typeface="Corbel" charset="0"/>
                <a:sym typeface="Arial"/>
              </a:endParaRPr>
            </a:p>
          </p:txBody>
        </p:sp>
        <p:pic>
          <p:nvPicPr>
            <p:cNvPr id="201" name="Picture 200">
              <a:extLst>
                <a:ext uri="{FF2B5EF4-FFF2-40B4-BE49-F238E27FC236}">
                  <a16:creationId xmlns:a16="http://schemas.microsoft.com/office/drawing/2014/main" id="{C6C46863-F8EE-174F-B947-D1309765A86D}"/>
                </a:ext>
              </a:extLst>
            </p:cNvPr>
            <p:cNvPicPr>
              <a:picLocks noChangeAspect="1"/>
            </p:cNvPicPr>
            <p:nvPr/>
          </p:nvPicPr>
          <p:blipFill>
            <a:blip r:embed="rId10"/>
            <a:stretch>
              <a:fillRect/>
            </a:stretch>
          </p:blipFill>
          <p:spPr>
            <a:xfrm>
              <a:off x="4728791" y="3174287"/>
              <a:ext cx="550189" cy="401866"/>
            </a:xfrm>
            <a:prstGeom prst="rect">
              <a:avLst/>
            </a:prstGeom>
            <a:ln>
              <a:noFill/>
            </a:ln>
          </p:spPr>
        </p:pic>
      </p:grpSp>
      <p:sp>
        <p:nvSpPr>
          <p:cNvPr id="210" name="TextBox 209">
            <a:extLst>
              <a:ext uri="{FF2B5EF4-FFF2-40B4-BE49-F238E27FC236}">
                <a16:creationId xmlns:a16="http://schemas.microsoft.com/office/drawing/2014/main" id="{77F75259-F335-CE47-A077-3A169A58EB9A}"/>
              </a:ext>
            </a:extLst>
          </p:cNvPr>
          <p:cNvSpPr txBox="1"/>
          <p:nvPr/>
        </p:nvSpPr>
        <p:spPr>
          <a:xfrm>
            <a:off x="5518127" y="4502906"/>
            <a:ext cx="1858201" cy="492443"/>
          </a:xfrm>
          <a:prstGeom prst="rect">
            <a:avLst/>
          </a:prstGeom>
          <a:noFill/>
        </p:spPr>
        <p:txBody>
          <a:bodyPr wrap="none" rtlCol="0">
            <a:spAutoFit/>
          </a:bodyPr>
          <a:lstStyle/>
          <a:p>
            <a:pPr algn="ctr"/>
            <a:r>
              <a:rPr lang="en-US" sz="1400" dirty="0">
                <a:latin typeface="Courier" pitchFamily="2" charset="0"/>
              </a:rPr>
              <a:t>/…/</a:t>
            </a:r>
            <a:r>
              <a:rPr lang="en-US" sz="1400" dirty="0" err="1">
                <a:latin typeface="Courier" pitchFamily="2" charset="0"/>
              </a:rPr>
              <a:t>repStream</a:t>
            </a:r>
            <a:endParaRPr lang="en-US" sz="1400" dirty="0">
              <a:latin typeface="Courier" pitchFamily="2" charset="0"/>
            </a:endParaRPr>
          </a:p>
          <a:p>
            <a:pPr algn="ctr"/>
            <a:r>
              <a:rPr lang="en-US" sz="1200" dirty="0">
                <a:latin typeface="Courier" pitchFamily="2" charset="0"/>
              </a:rPr>
              <a:t>(pub/sub services)</a:t>
            </a:r>
          </a:p>
        </p:txBody>
      </p:sp>
      <p:sp>
        <p:nvSpPr>
          <p:cNvPr id="211" name="TextBox 210">
            <a:extLst>
              <a:ext uri="{FF2B5EF4-FFF2-40B4-BE49-F238E27FC236}">
                <a16:creationId xmlns:a16="http://schemas.microsoft.com/office/drawing/2014/main" id="{185DF51C-AA85-C940-999F-7670B35DBA8D}"/>
              </a:ext>
            </a:extLst>
          </p:cNvPr>
          <p:cNvSpPr txBox="1"/>
          <p:nvPr/>
        </p:nvSpPr>
        <p:spPr>
          <a:xfrm>
            <a:off x="3310762" y="5109511"/>
            <a:ext cx="3008244" cy="584775"/>
          </a:xfrm>
          <a:prstGeom prst="rect">
            <a:avLst/>
          </a:prstGeom>
          <a:noFill/>
        </p:spPr>
        <p:txBody>
          <a:bodyPr wrap="square" rtlCol="0">
            <a:spAutoFit/>
          </a:bodyPr>
          <a:lstStyle/>
          <a:p>
            <a:pPr algn="ctr"/>
            <a:r>
              <a:rPr lang="en-US" sz="1600" dirty="0">
                <a:latin typeface="Corbel" charset="0"/>
                <a:ea typeface="Corbel" charset="0"/>
                <a:cs typeface="Corbel" charset="0"/>
              </a:rPr>
              <a:t>Microservices coordinated via messages published to:</a:t>
            </a:r>
          </a:p>
        </p:txBody>
      </p:sp>
      <p:sp>
        <p:nvSpPr>
          <p:cNvPr id="212" name="TextBox 211">
            <a:extLst>
              <a:ext uri="{FF2B5EF4-FFF2-40B4-BE49-F238E27FC236}">
                <a16:creationId xmlns:a16="http://schemas.microsoft.com/office/drawing/2014/main" id="{A6DA6D44-3CE5-DC48-B3FE-9C31D2CE63D6}"/>
              </a:ext>
            </a:extLst>
          </p:cNvPr>
          <p:cNvSpPr txBox="1"/>
          <p:nvPr/>
        </p:nvSpPr>
        <p:spPr>
          <a:xfrm>
            <a:off x="3809641" y="5652864"/>
            <a:ext cx="2010487" cy="307777"/>
          </a:xfrm>
          <a:prstGeom prst="rect">
            <a:avLst/>
          </a:prstGeom>
          <a:noFill/>
        </p:spPr>
        <p:txBody>
          <a:bodyPr wrap="none" rtlCol="0">
            <a:spAutoFit/>
          </a:bodyPr>
          <a:lstStyle/>
          <a:p>
            <a:r>
              <a:rPr lang="en-US" sz="1400" dirty="0">
                <a:latin typeface="Courier" pitchFamily="2" charset="0"/>
              </a:rPr>
              <a:t>/…/</a:t>
            </a:r>
            <a:r>
              <a:rPr lang="en-US" sz="1400" dirty="0" err="1">
                <a:latin typeface="Courier" pitchFamily="2" charset="0"/>
              </a:rPr>
              <a:t>pipelineStream</a:t>
            </a:r>
            <a:endParaRPr lang="en-US" sz="1400" dirty="0">
              <a:latin typeface="Courier" pitchFamily="2" charset="0"/>
            </a:endParaRPr>
          </a:p>
        </p:txBody>
      </p:sp>
      <p:cxnSp>
        <p:nvCxnSpPr>
          <p:cNvPr id="213" name="Shape 1646">
            <a:extLst>
              <a:ext uri="{FF2B5EF4-FFF2-40B4-BE49-F238E27FC236}">
                <a16:creationId xmlns:a16="http://schemas.microsoft.com/office/drawing/2014/main" id="{959EBFE1-41E5-9344-9434-EB521345C627}"/>
              </a:ext>
            </a:extLst>
          </p:cNvPr>
          <p:cNvCxnSpPr>
            <a:cxnSpLocks/>
          </p:cNvCxnSpPr>
          <p:nvPr/>
        </p:nvCxnSpPr>
        <p:spPr>
          <a:xfrm>
            <a:off x="0" y="4365853"/>
            <a:ext cx="2004601" cy="0"/>
          </a:xfrm>
          <a:prstGeom prst="straightConnector1">
            <a:avLst/>
          </a:prstGeom>
          <a:noFill/>
          <a:ln w="127000" cap="flat" cmpd="sng">
            <a:solidFill>
              <a:srgbClr val="434343"/>
            </a:solidFill>
            <a:prstDash val="solid"/>
            <a:round/>
            <a:headEnd type="none" w="med" len="med"/>
            <a:tailEnd type="triangle" w="sm" len="sm"/>
          </a:ln>
        </p:spPr>
      </p:cxnSp>
      <p:sp>
        <p:nvSpPr>
          <p:cNvPr id="218" name="TextBox 217">
            <a:extLst>
              <a:ext uri="{FF2B5EF4-FFF2-40B4-BE49-F238E27FC236}">
                <a16:creationId xmlns:a16="http://schemas.microsoft.com/office/drawing/2014/main" id="{5747232C-0329-6241-9375-6F5906619ACC}"/>
              </a:ext>
            </a:extLst>
          </p:cNvPr>
          <p:cNvSpPr txBox="1"/>
          <p:nvPr/>
        </p:nvSpPr>
        <p:spPr>
          <a:xfrm>
            <a:off x="9009030" y="5317451"/>
            <a:ext cx="1151277" cy="307777"/>
          </a:xfrm>
          <a:prstGeom prst="rect">
            <a:avLst/>
          </a:prstGeom>
          <a:noFill/>
        </p:spPr>
        <p:txBody>
          <a:bodyPr wrap="none" rtlCol="0">
            <a:spAutoFit/>
          </a:bodyPr>
          <a:lstStyle/>
          <a:p>
            <a:r>
              <a:rPr lang="en-US" sz="1400" dirty="0">
                <a:latin typeface="Courier" pitchFamily="2" charset="0"/>
              </a:rPr>
              <a:t>/…/images</a:t>
            </a:r>
          </a:p>
        </p:txBody>
      </p:sp>
      <p:sp>
        <p:nvSpPr>
          <p:cNvPr id="219" name="TextBox 218">
            <a:extLst>
              <a:ext uri="{FF2B5EF4-FFF2-40B4-BE49-F238E27FC236}">
                <a16:creationId xmlns:a16="http://schemas.microsoft.com/office/drawing/2014/main" id="{3D7B17F9-AE21-1949-A972-5439016F7900}"/>
              </a:ext>
            </a:extLst>
          </p:cNvPr>
          <p:cNvSpPr txBox="1"/>
          <p:nvPr/>
        </p:nvSpPr>
        <p:spPr>
          <a:xfrm>
            <a:off x="9009030" y="4530790"/>
            <a:ext cx="1473480" cy="307777"/>
          </a:xfrm>
          <a:prstGeom prst="rect">
            <a:avLst/>
          </a:prstGeom>
          <a:noFill/>
        </p:spPr>
        <p:txBody>
          <a:bodyPr wrap="none" rtlCol="0">
            <a:spAutoFit/>
          </a:bodyPr>
          <a:lstStyle/>
          <a:p>
            <a:r>
              <a:rPr lang="en-US" sz="1400" dirty="0">
                <a:latin typeface="Courier" pitchFamily="2" charset="0"/>
              </a:rPr>
              <a:t>/…/</a:t>
            </a:r>
            <a:r>
              <a:rPr lang="en-US" sz="1400" dirty="0" err="1">
                <a:latin typeface="Courier" pitchFamily="2" charset="0"/>
              </a:rPr>
              <a:t>repStream</a:t>
            </a:r>
            <a:endParaRPr lang="en-US" sz="1400" dirty="0">
              <a:latin typeface="Courier" pitchFamily="2" charset="0"/>
            </a:endParaRPr>
          </a:p>
        </p:txBody>
      </p:sp>
      <p:sp>
        <p:nvSpPr>
          <p:cNvPr id="35" name="Rectangle 34">
            <a:extLst>
              <a:ext uri="{FF2B5EF4-FFF2-40B4-BE49-F238E27FC236}">
                <a16:creationId xmlns:a16="http://schemas.microsoft.com/office/drawing/2014/main" id="{4791CD9F-921D-CE45-914B-79EDFD3A38B1}"/>
              </a:ext>
            </a:extLst>
          </p:cNvPr>
          <p:cNvSpPr/>
          <p:nvPr/>
        </p:nvSpPr>
        <p:spPr>
          <a:xfrm>
            <a:off x="7254852" y="3978711"/>
            <a:ext cx="1720320" cy="171424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hape 1646">
            <a:extLst>
              <a:ext uri="{FF2B5EF4-FFF2-40B4-BE49-F238E27FC236}">
                <a16:creationId xmlns:a16="http://schemas.microsoft.com/office/drawing/2014/main" id="{1AF2E24C-138D-9A46-BCC6-ECBCA67A38D3}"/>
              </a:ext>
            </a:extLst>
          </p:cNvPr>
          <p:cNvCxnSpPr>
            <a:cxnSpLocks/>
          </p:cNvCxnSpPr>
          <p:nvPr/>
        </p:nvCxnSpPr>
        <p:spPr>
          <a:xfrm flipV="1">
            <a:off x="7376704" y="4400223"/>
            <a:ext cx="1522804" cy="2595"/>
          </a:xfrm>
          <a:prstGeom prst="straightConnector1">
            <a:avLst/>
          </a:prstGeom>
          <a:noFill/>
          <a:ln w="38100" cap="flat" cmpd="sng">
            <a:solidFill>
              <a:srgbClr val="434343"/>
            </a:solidFill>
            <a:prstDash val="solid"/>
            <a:round/>
            <a:headEnd type="none" w="med" len="med"/>
            <a:tailEnd type="triangle" w="lg" len="lg"/>
          </a:ln>
        </p:spPr>
      </p:cxnSp>
      <p:sp>
        <p:nvSpPr>
          <p:cNvPr id="30" name="TextBox 29">
            <a:extLst>
              <a:ext uri="{FF2B5EF4-FFF2-40B4-BE49-F238E27FC236}">
                <a16:creationId xmlns:a16="http://schemas.microsoft.com/office/drawing/2014/main" id="{2401A9AA-BCBB-394F-8404-5D2DE86272FB}"/>
              </a:ext>
            </a:extLst>
          </p:cNvPr>
          <p:cNvSpPr txBox="1"/>
          <p:nvPr/>
        </p:nvSpPr>
        <p:spPr>
          <a:xfrm>
            <a:off x="7540632" y="4052545"/>
            <a:ext cx="1223412" cy="369332"/>
          </a:xfrm>
          <a:prstGeom prst="rect">
            <a:avLst/>
          </a:prstGeom>
          <a:noFill/>
        </p:spPr>
        <p:txBody>
          <a:bodyPr wrap="none" rtlCol="0">
            <a:spAutoFit/>
          </a:bodyPr>
          <a:lstStyle/>
          <a:p>
            <a:r>
              <a:rPr lang="en-US" sz="1800" dirty="0"/>
              <a:t>Broadcast</a:t>
            </a:r>
          </a:p>
        </p:txBody>
      </p:sp>
      <p:cxnSp>
        <p:nvCxnSpPr>
          <p:cNvPr id="214" name="Shape 1646">
            <a:extLst>
              <a:ext uri="{FF2B5EF4-FFF2-40B4-BE49-F238E27FC236}">
                <a16:creationId xmlns:a16="http://schemas.microsoft.com/office/drawing/2014/main" id="{EF49C74D-550B-084F-AC9E-8CD33384A746}"/>
              </a:ext>
            </a:extLst>
          </p:cNvPr>
          <p:cNvCxnSpPr>
            <a:cxnSpLocks/>
          </p:cNvCxnSpPr>
          <p:nvPr/>
        </p:nvCxnSpPr>
        <p:spPr>
          <a:xfrm flipH="1" flipV="1">
            <a:off x="7376704" y="4938694"/>
            <a:ext cx="1522804" cy="2595"/>
          </a:xfrm>
          <a:prstGeom prst="straightConnector1">
            <a:avLst/>
          </a:prstGeom>
          <a:noFill/>
          <a:ln w="38100" cap="flat" cmpd="sng">
            <a:solidFill>
              <a:srgbClr val="434343"/>
            </a:solidFill>
            <a:prstDash val="solid"/>
            <a:round/>
            <a:headEnd type="none" w="med" len="med"/>
            <a:tailEnd type="triangle" w="lg" len="lg"/>
          </a:ln>
        </p:spPr>
      </p:cxnSp>
      <p:sp>
        <p:nvSpPr>
          <p:cNvPr id="215" name="TextBox 214">
            <a:extLst>
              <a:ext uri="{FF2B5EF4-FFF2-40B4-BE49-F238E27FC236}">
                <a16:creationId xmlns:a16="http://schemas.microsoft.com/office/drawing/2014/main" id="{652751E6-0553-EC4A-A754-83B2E091D9CF}"/>
              </a:ext>
            </a:extLst>
          </p:cNvPr>
          <p:cNvSpPr txBox="1"/>
          <p:nvPr/>
        </p:nvSpPr>
        <p:spPr>
          <a:xfrm>
            <a:off x="7625297" y="4591016"/>
            <a:ext cx="1043876" cy="369332"/>
          </a:xfrm>
          <a:prstGeom prst="rect">
            <a:avLst/>
          </a:prstGeom>
          <a:noFill/>
        </p:spPr>
        <p:txBody>
          <a:bodyPr wrap="none" rtlCol="0">
            <a:spAutoFit/>
          </a:bodyPr>
          <a:lstStyle/>
          <a:p>
            <a:r>
              <a:rPr lang="en-US" sz="1800" dirty="0"/>
              <a:t>Request</a:t>
            </a:r>
          </a:p>
        </p:txBody>
      </p:sp>
      <p:cxnSp>
        <p:nvCxnSpPr>
          <p:cNvPr id="216" name="Shape 1646">
            <a:extLst>
              <a:ext uri="{FF2B5EF4-FFF2-40B4-BE49-F238E27FC236}">
                <a16:creationId xmlns:a16="http://schemas.microsoft.com/office/drawing/2014/main" id="{691C8541-B4BA-0D48-B37A-DAFC6E1D418F}"/>
              </a:ext>
            </a:extLst>
          </p:cNvPr>
          <p:cNvCxnSpPr>
            <a:cxnSpLocks/>
          </p:cNvCxnSpPr>
          <p:nvPr/>
        </p:nvCxnSpPr>
        <p:spPr>
          <a:xfrm flipV="1">
            <a:off x="7376704" y="5449686"/>
            <a:ext cx="1522804" cy="2595"/>
          </a:xfrm>
          <a:prstGeom prst="straightConnector1">
            <a:avLst/>
          </a:prstGeom>
          <a:noFill/>
          <a:ln w="38100" cap="flat" cmpd="sng">
            <a:solidFill>
              <a:srgbClr val="434343"/>
            </a:solidFill>
            <a:prstDash val="solid"/>
            <a:round/>
            <a:headEnd type="none" w="med" len="med"/>
            <a:tailEnd type="triangle" w="lg" len="lg"/>
          </a:ln>
        </p:spPr>
      </p:cxnSp>
      <p:sp>
        <p:nvSpPr>
          <p:cNvPr id="217" name="TextBox 216">
            <a:extLst>
              <a:ext uri="{FF2B5EF4-FFF2-40B4-BE49-F238E27FC236}">
                <a16:creationId xmlns:a16="http://schemas.microsoft.com/office/drawing/2014/main" id="{75E840B1-8E3A-2F4A-BD68-FAA45182182E}"/>
              </a:ext>
            </a:extLst>
          </p:cNvPr>
          <p:cNvSpPr txBox="1"/>
          <p:nvPr/>
        </p:nvSpPr>
        <p:spPr>
          <a:xfrm>
            <a:off x="7777698" y="5102008"/>
            <a:ext cx="825867" cy="369332"/>
          </a:xfrm>
          <a:prstGeom prst="rect">
            <a:avLst/>
          </a:prstGeom>
          <a:noFill/>
        </p:spPr>
        <p:txBody>
          <a:bodyPr wrap="none" rtlCol="0">
            <a:spAutoFit/>
          </a:bodyPr>
          <a:lstStyle/>
          <a:p>
            <a:r>
              <a:rPr lang="en-US" sz="1800" dirty="0"/>
              <a:t>Image</a:t>
            </a:r>
          </a:p>
        </p:txBody>
      </p:sp>
      <p:pic>
        <p:nvPicPr>
          <p:cNvPr id="220" name="Picture 219">
            <a:extLst>
              <a:ext uri="{FF2B5EF4-FFF2-40B4-BE49-F238E27FC236}">
                <a16:creationId xmlns:a16="http://schemas.microsoft.com/office/drawing/2014/main" id="{B46CD304-47D3-5142-8357-3C7FED7C2449}"/>
              </a:ext>
            </a:extLst>
          </p:cNvPr>
          <p:cNvPicPr>
            <a:picLocks noChangeAspect="1"/>
          </p:cNvPicPr>
          <p:nvPr/>
        </p:nvPicPr>
        <p:blipFill>
          <a:blip r:embed="rId6"/>
          <a:stretch>
            <a:fillRect/>
          </a:stretch>
        </p:blipFill>
        <p:spPr>
          <a:xfrm>
            <a:off x="9068746" y="5601192"/>
            <a:ext cx="493490" cy="502920"/>
          </a:xfrm>
          <a:prstGeom prst="rect">
            <a:avLst/>
          </a:prstGeom>
        </p:spPr>
      </p:pic>
      <p:pic>
        <p:nvPicPr>
          <p:cNvPr id="221" name="Picture 220">
            <a:extLst>
              <a:ext uri="{FF2B5EF4-FFF2-40B4-BE49-F238E27FC236}">
                <a16:creationId xmlns:a16="http://schemas.microsoft.com/office/drawing/2014/main" id="{244395BD-8091-CF4E-B74D-8DC10805294B}"/>
              </a:ext>
            </a:extLst>
          </p:cNvPr>
          <p:cNvPicPr>
            <a:picLocks noChangeAspect="1"/>
          </p:cNvPicPr>
          <p:nvPr/>
        </p:nvPicPr>
        <p:blipFill>
          <a:blip r:embed="rId8"/>
          <a:stretch>
            <a:fillRect/>
          </a:stretch>
        </p:blipFill>
        <p:spPr>
          <a:xfrm>
            <a:off x="9629768" y="5601192"/>
            <a:ext cx="435340" cy="502920"/>
          </a:xfrm>
          <a:prstGeom prst="rect">
            <a:avLst/>
          </a:prstGeom>
        </p:spPr>
      </p:pic>
    </p:spTree>
    <p:extLst>
      <p:ext uri="{BB962C8B-B14F-4D97-AF65-F5344CB8AC3E}">
        <p14:creationId xmlns:p14="http://schemas.microsoft.com/office/powerpoint/2010/main" val="168990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628"/>
        <p:cNvGrpSpPr/>
        <p:nvPr/>
      </p:nvGrpSpPr>
      <p:grpSpPr>
        <a:xfrm>
          <a:off x="0" y="0"/>
          <a:ext cx="0" cy="0"/>
          <a:chOff x="0" y="0"/>
          <a:chExt cx="0" cy="0"/>
        </a:xfrm>
      </p:grpSpPr>
      <p:cxnSp>
        <p:nvCxnSpPr>
          <p:cNvPr id="194" name="Shape 1646">
            <a:extLst>
              <a:ext uri="{FF2B5EF4-FFF2-40B4-BE49-F238E27FC236}">
                <a16:creationId xmlns:a16="http://schemas.microsoft.com/office/drawing/2014/main" id="{DAB31032-BBF9-8841-A80A-721C2A4A069E}"/>
              </a:ext>
            </a:extLst>
          </p:cNvPr>
          <p:cNvCxnSpPr>
            <a:cxnSpLocks/>
          </p:cNvCxnSpPr>
          <p:nvPr/>
        </p:nvCxnSpPr>
        <p:spPr>
          <a:xfrm flipH="1">
            <a:off x="4745837" y="5675760"/>
            <a:ext cx="1163375" cy="1"/>
          </a:xfrm>
          <a:prstGeom prst="straightConnector1">
            <a:avLst/>
          </a:prstGeom>
          <a:noFill/>
          <a:ln w="19050" cap="flat" cmpd="sng">
            <a:solidFill>
              <a:srgbClr val="434343"/>
            </a:solidFill>
            <a:prstDash val="solid"/>
            <a:round/>
            <a:headEnd type="none" w="med" len="med"/>
            <a:tailEnd type="none" w="lg" len="lg"/>
          </a:ln>
        </p:spPr>
      </p:cxnSp>
      <p:sp>
        <p:nvSpPr>
          <p:cNvPr id="1629" name="Shape 1629"/>
          <p:cNvSpPr txBox="1">
            <a:spLocks noGrp="1"/>
          </p:cNvSpPr>
          <p:nvPr>
            <p:ph type="title"/>
          </p:nvPr>
        </p:nvSpPr>
        <p:spPr>
          <a:prstGeom prst="rect">
            <a:avLst/>
          </a:prstGeom>
          <a:noFill/>
          <a:ln>
            <a:noFill/>
          </a:ln>
        </p:spPr>
        <p:txBody>
          <a:bodyPr vert="horz" wrap="square" lIns="121868" tIns="60917" rIns="121868" bIns="60917" rtlCol="0" anchor="ctr" anchorCtr="0">
            <a:noAutofit/>
          </a:bodyPr>
          <a:lstStyle/>
          <a:p>
            <a:pPr>
              <a:buClr>
                <a:schemeClr val="dk1"/>
              </a:buClr>
              <a:buSzPct val="25000"/>
            </a:pPr>
            <a:r>
              <a:rPr lang="en-US" sz="3332" dirty="0"/>
              <a:t>Real-Time Data Prioritization</a:t>
            </a:r>
            <a:endParaRPr lang="en" sz="3332" dirty="0"/>
          </a:p>
        </p:txBody>
      </p:sp>
      <p:sp>
        <p:nvSpPr>
          <p:cNvPr id="108" name="Text Placeholder 107"/>
          <p:cNvSpPr>
            <a:spLocks noGrp="1"/>
          </p:cNvSpPr>
          <p:nvPr>
            <p:ph type="body" sz="quarter" idx="10"/>
          </p:nvPr>
        </p:nvSpPr>
        <p:spPr/>
        <p:txBody>
          <a:bodyPr/>
          <a:lstStyle/>
          <a:p>
            <a:r>
              <a:rPr lang="en-US" sz="2000" dirty="0"/>
              <a:t>Recommendations engines powered by Machine Learning and feedback loops</a:t>
            </a:r>
            <a:endParaRPr lang="en" sz="2000" dirty="0"/>
          </a:p>
        </p:txBody>
      </p:sp>
      <p:sp>
        <p:nvSpPr>
          <p:cNvPr id="1638" name="Shape 1638"/>
          <p:cNvSpPr/>
          <p:nvPr/>
        </p:nvSpPr>
        <p:spPr>
          <a:xfrm>
            <a:off x="4046482" y="2805201"/>
            <a:ext cx="1438113" cy="1017723"/>
          </a:xfrm>
          <a:prstGeom prst="rect">
            <a:avLst/>
          </a:prstGeom>
          <a:solidFill>
            <a:schemeClr val="lt1"/>
          </a:solid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a:buClr>
                <a:srgbClr val="000000"/>
              </a:buClr>
              <a:buSzPct val="25000"/>
            </a:pPr>
            <a:r>
              <a:rPr lang="en-US" sz="1467" b="1" dirty="0">
                <a:solidFill>
                  <a:srgbClr val="000000"/>
                </a:solidFill>
                <a:latin typeface="Corbel" charset="0"/>
                <a:ea typeface="Corbel" charset="0"/>
                <a:cs typeface="Corbel" charset="0"/>
                <a:sym typeface="Arial"/>
              </a:rPr>
              <a:t>Analytic </a:t>
            </a:r>
            <a:r>
              <a:rPr lang="en" sz="1467" b="1" dirty="0">
                <a:solidFill>
                  <a:srgbClr val="000000"/>
                </a:solidFill>
                <a:latin typeface="Corbel" charset="0"/>
                <a:ea typeface="Corbel" charset="0"/>
                <a:cs typeface="Corbel" charset="0"/>
                <a:sym typeface="Arial"/>
              </a:rPr>
              <a:t>A</a:t>
            </a:r>
          </a:p>
        </p:txBody>
      </p:sp>
      <p:cxnSp>
        <p:nvCxnSpPr>
          <p:cNvPr id="1646" name="Shape 1646"/>
          <p:cNvCxnSpPr>
            <a:stCxn id="56" idx="3"/>
            <a:endCxn id="1638" idx="1"/>
          </p:cNvCxnSpPr>
          <p:nvPr/>
        </p:nvCxnSpPr>
        <p:spPr>
          <a:xfrm>
            <a:off x="3447933" y="3274267"/>
            <a:ext cx="598549" cy="39796"/>
          </a:xfrm>
          <a:prstGeom prst="straightConnector1">
            <a:avLst/>
          </a:prstGeom>
          <a:noFill/>
          <a:ln w="19050" cap="flat" cmpd="sng">
            <a:solidFill>
              <a:srgbClr val="434343"/>
            </a:solidFill>
            <a:prstDash val="solid"/>
            <a:round/>
            <a:headEnd type="none" w="med" len="med"/>
            <a:tailEnd type="triangle" w="lg" len="lg"/>
          </a:ln>
        </p:spPr>
      </p:cxnSp>
      <p:grpSp>
        <p:nvGrpSpPr>
          <p:cNvPr id="17" name="Group 16"/>
          <p:cNvGrpSpPr/>
          <p:nvPr/>
        </p:nvGrpSpPr>
        <p:grpSpPr>
          <a:xfrm>
            <a:off x="251436" y="2210200"/>
            <a:ext cx="1460678" cy="781201"/>
            <a:chOff x="768267" y="2670710"/>
            <a:chExt cx="1460678" cy="781201"/>
          </a:xfrm>
        </p:grpSpPr>
        <p:pic>
          <p:nvPicPr>
            <p:cNvPr id="32" name="Picture 31"/>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809059" y="2670710"/>
              <a:ext cx="1379094" cy="510979"/>
            </a:xfrm>
            <a:prstGeom prst="ellipse">
              <a:avLst/>
            </a:prstGeom>
            <a:ln w="25400" cap="rnd">
              <a:solidFill>
                <a:schemeClr val="bg1">
                  <a:lumMod val="65000"/>
                </a:schemeClr>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p:cNvSpPr txBox="1"/>
            <p:nvPr/>
          </p:nvSpPr>
          <p:spPr>
            <a:xfrm>
              <a:off x="768267" y="3190301"/>
              <a:ext cx="1460678" cy="261610"/>
            </a:xfrm>
            <a:prstGeom prst="rect">
              <a:avLst/>
            </a:prstGeom>
            <a:noFill/>
          </p:spPr>
          <p:txBody>
            <a:bodyPr wrap="square" rtlCol="0">
              <a:spAutoFit/>
            </a:bodyPr>
            <a:lstStyle/>
            <a:p>
              <a:pPr algn="ctr"/>
              <a:r>
                <a:rPr lang="en-US" sz="1100" b="1" dirty="0"/>
                <a:t>Logistics Feeds</a:t>
              </a:r>
            </a:p>
          </p:txBody>
        </p:sp>
      </p:grpSp>
      <p:pic>
        <p:nvPicPr>
          <p:cNvPr id="53" name="Picture 52"/>
          <p:cNvPicPr>
            <a:picLocks noChangeAspect="1"/>
          </p:cNvPicPr>
          <p:nvPr/>
        </p:nvPicPr>
        <p:blipFill>
          <a:blip r:embed="rId5"/>
          <a:stretch>
            <a:fillRect/>
          </a:stretch>
        </p:blipFill>
        <p:spPr>
          <a:xfrm>
            <a:off x="4411153" y="3169869"/>
            <a:ext cx="742009" cy="541974"/>
          </a:xfrm>
          <a:prstGeom prst="rect">
            <a:avLst/>
          </a:prstGeom>
          <a:ln>
            <a:noFill/>
          </a:ln>
        </p:spPr>
      </p:pic>
      <p:sp>
        <p:nvSpPr>
          <p:cNvPr id="2" name="TextBox 1"/>
          <p:cNvSpPr txBox="1"/>
          <p:nvPr/>
        </p:nvSpPr>
        <p:spPr>
          <a:xfrm>
            <a:off x="2518381" y="4872098"/>
            <a:ext cx="973343" cy="338554"/>
          </a:xfrm>
          <a:prstGeom prst="rect">
            <a:avLst/>
          </a:prstGeom>
          <a:noFill/>
        </p:spPr>
        <p:txBody>
          <a:bodyPr wrap="none" rtlCol="0">
            <a:spAutoFit/>
          </a:bodyPr>
          <a:lstStyle/>
          <a:p>
            <a:r>
              <a:rPr lang="en-US" sz="1600" dirty="0">
                <a:latin typeface="Corbel" charset="0"/>
                <a:ea typeface="Corbel" charset="0"/>
                <a:cs typeface="Corbel" charset="0"/>
              </a:rPr>
              <a:t>MapR-ES</a:t>
            </a:r>
          </a:p>
        </p:txBody>
      </p:sp>
      <p:sp>
        <p:nvSpPr>
          <p:cNvPr id="79" name="Shape 1638"/>
          <p:cNvSpPr/>
          <p:nvPr/>
        </p:nvSpPr>
        <p:spPr>
          <a:xfrm>
            <a:off x="4046482" y="4051351"/>
            <a:ext cx="1438113" cy="1017723"/>
          </a:xfrm>
          <a:prstGeom prst="rect">
            <a:avLst/>
          </a:prstGeom>
          <a:solidFill>
            <a:schemeClr val="lt1"/>
          </a:solid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a:buClr>
                <a:srgbClr val="000000"/>
              </a:buClr>
              <a:buSzPct val="25000"/>
            </a:pPr>
            <a:r>
              <a:rPr lang="en-US" sz="1467" b="1" dirty="0">
                <a:solidFill>
                  <a:srgbClr val="000000"/>
                </a:solidFill>
                <a:latin typeface="Corbel" charset="0"/>
                <a:ea typeface="Corbel" charset="0"/>
                <a:cs typeface="Corbel" charset="0"/>
                <a:sym typeface="Arial"/>
              </a:rPr>
              <a:t>Analytic B</a:t>
            </a:r>
            <a:endParaRPr lang="en" sz="1467" b="1" dirty="0">
              <a:solidFill>
                <a:srgbClr val="000000"/>
              </a:solidFill>
              <a:latin typeface="Corbel" charset="0"/>
              <a:ea typeface="Corbel" charset="0"/>
              <a:cs typeface="Corbel" charset="0"/>
              <a:sym typeface="Arial"/>
            </a:endParaRPr>
          </a:p>
        </p:txBody>
      </p:sp>
      <p:pic>
        <p:nvPicPr>
          <p:cNvPr id="80" name="Picture 79"/>
          <p:cNvPicPr>
            <a:picLocks noChangeAspect="1"/>
          </p:cNvPicPr>
          <p:nvPr/>
        </p:nvPicPr>
        <p:blipFill>
          <a:blip r:embed="rId5"/>
          <a:stretch>
            <a:fillRect/>
          </a:stretch>
        </p:blipFill>
        <p:spPr>
          <a:xfrm flipV="1">
            <a:off x="4411153" y="4416019"/>
            <a:ext cx="742009" cy="541974"/>
          </a:xfrm>
          <a:prstGeom prst="rect">
            <a:avLst/>
          </a:prstGeom>
          <a:ln>
            <a:noFill/>
          </a:ln>
        </p:spPr>
      </p:pic>
      <p:grpSp>
        <p:nvGrpSpPr>
          <p:cNvPr id="55" name="Group 54"/>
          <p:cNvGrpSpPr/>
          <p:nvPr/>
        </p:nvGrpSpPr>
        <p:grpSpPr>
          <a:xfrm>
            <a:off x="2469648" y="3054677"/>
            <a:ext cx="1002081" cy="439181"/>
            <a:chOff x="2508316" y="4086802"/>
            <a:chExt cx="677399" cy="217851"/>
          </a:xfrm>
          <a:effectLst>
            <a:outerShdw blurRad="50800" dist="38100" dir="2700000" algn="tl" rotWithShape="0">
              <a:prstClr val="black">
                <a:alpha val="40000"/>
              </a:prstClr>
            </a:outerShdw>
          </a:effectLst>
        </p:grpSpPr>
        <p:sp>
          <p:nvSpPr>
            <p:cNvPr id="56" name="円柱 3"/>
            <p:cNvSpPr>
              <a:spLocks noChangeArrowheads="1"/>
            </p:cNvSpPr>
            <p:nvPr/>
          </p:nvSpPr>
          <p:spPr bwMode="auto">
            <a:xfrm rot="16200000">
              <a:off x="2730047" y="3865071"/>
              <a:ext cx="217851" cy="661313"/>
            </a:xfrm>
            <a:prstGeom prst="can">
              <a:avLst>
                <a:gd name="adj" fmla="val 77745"/>
              </a:avLst>
            </a:prstGeom>
            <a:solidFill>
              <a:srgbClr val="C60C30"/>
            </a:solidFill>
            <a:ln w="38100">
              <a:solidFill>
                <a:schemeClr val="bg1"/>
              </a:solidFill>
              <a:round/>
              <a:headEnd/>
              <a:tailEnd/>
            </a:ln>
          </p:spPr>
          <p:txBody>
            <a:bodyPr anchor="ctr"/>
            <a:lstStyle/>
            <a:p>
              <a:pPr algn="ctr"/>
              <a:endParaRPr kumimoji="1" lang="ja-JP" altLang="en-US" sz="1600">
                <a:solidFill>
                  <a:srgbClr val="FFFFFF"/>
                </a:solidFill>
              </a:endParaRPr>
            </a:p>
          </p:txBody>
        </p:sp>
        <p:sp>
          <p:nvSpPr>
            <p:cNvPr id="57" name="正方形/長方形 4"/>
            <p:cNvSpPr>
              <a:spLocks noChangeArrowheads="1"/>
            </p:cNvSpPr>
            <p:nvPr/>
          </p:nvSpPr>
          <p:spPr bwMode="auto">
            <a:xfrm>
              <a:off x="2665201" y="4127225"/>
              <a:ext cx="520514" cy="13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ja-JP" sz="1200" b="1" dirty="0">
                  <a:solidFill>
                    <a:srgbClr val="FFFFFF"/>
                  </a:solidFill>
                </a:rPr>
                <a:t>Topic</a:t>
              </a:r>
              <a:endParaRPr kumimoji="1" lang="en-US" altLang="ja-JP" sz="1000" b="1" dirty="0">
                <a:solidFill>
                  <a:srgbClr val="FFFFFF"/>
                </a:solidFill>
              </a:endParaRPr>
            </a:p>
          </p:txBody>
        </p:sp>
      </p:grpSp>
      <p:grpSp>
        <p:nvGrpSpPr>
          <p:cNvPr id="60" name="Group 59"/>
          <p:cNvGrpSpPr/>
          <p:nvPr/>
        </p:nvGrpSpPr>
        <p:grpSpPr>
          <a:xfrm>
            <a:off x="2469648" y="3703051"/>
            <a:ext cx="1002081" cy="439181"/>
            <a:chOff x="2508316" y="4086802"/>
            <a:chExt cx="677399" cy="217851"/>
          </a:xfrm>
          <a:effectLst>
            <a:outerShdw blurRad="50800" dist="38100" dir="2700000" algn="tl" rotWithShape="0">
              <a:prstClr val="black">
                <a:alpha val="40000"/>
              </a:prstClr>
            </a:outerShdw>
          </a:effectLst>
        </p:grpSpPr>
        <p:sp>
          <p:nvSpPr>
            <p:cNvPr id="61" name="円柱 3"/>
            <p:cNvSpPr>
              <a:spLocks noChangeArrowheads="1"/>
            </p:cNvSpPr>
            <p:nvPr/>
          </p:nvSpPr>
          <p:spPr bwMode="auto">
            <a:xfrm rot="16200000">
              <a:off x="2730047" y="3865071"/>
              <a:ext cx="217851" cy="661313"/>
            </a:xfrm>
            <a:prstGeom prst="can">
              <a:avLst>
                <a:gd name="adj" fmla="val 77745"/>
              </a:avLst>
            </a:prstGeom>
            <a:solidFill>
              <a:srgbClr val="C60C30"/>
            </a:solidFill>
            <a:ln w="38100">
              <a:solidFill>
                <a:schemeClr val="bg1"/>
              </a:solidFill>
              <a:round/>
              <a:headEnd/>
              <a:tailEnd/>
            </a:ln>
          </p:spPr>
          <p:txBody>
            <a:bodyPr anchor="ctr"/>
            <a:lstStyle/>
            <a:p>
              <a:pPr algn="ctr"/>
              <a:endParaRPr kumimoji="1" lang="ja-JP" altLang="en-US" sz="1600">
                <a:solidFill>
                  <a:srgbClr val="FFFFFF"/>
                </a:solidFill>
              </a:endParaRPr>
            </a:p>
          </p:txBody>
        </p:sp>
        <p:sp>
          <p:nvSpPr>
            <p:cNvPr id="62" name="正方形/長方形 4"/>
            <p:cNvSpPr>
              <a:spLocks noChangeArrowheads="1"/>
            </p:cNvSpPr>
            <p:nvPr/>
          </p:nvSpPr>
          <p:spPr bwMode="auto">
            <a:xfrm>
              <a:off x="2665201" y="4127225"/>
              <a:ext cx="520514" cy="13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ja-JP" sz="1200" b="1" dirty="0">
                  <a:solidFill>
                    <a:srgbClr val="FFFFFF"/>
                  </a:solidFill>
                </a:rPr>
                <a:t>Topic</a:t>
              </a:r>
              <a:endParaRPr kumimoji="1" lang="en-US" altLang="ja-JP" sz="1000" b="1" dirty="0">
                <a:solidFill>
                  <a:srgbClr val="FFFFFF"/>
                </a:solidFill>
              </a:endParaRPr>
            </a:p>
          </p:txBody>
        </p:sp>
      </p:grpSp>
      <p:grpSp>
        <p:nvGrpSpPr>
          <p:cNvPr id="82" name="Group 81"/>
          <p:cNvGrpSpPr/>
          <p:nvPr/>
        </p:nvGrpSpPr>
        <p:grpSpPr>
          <a:xfrm>
            <a:off x="2469648" y="4351424"/>
            <a:ext cx="1002081" cy="439181"/>
            <a:chOff x="2508316" y="4086802"/>
            <a:chExt cx="677399" cy="217851"/>
          </a:xfrm>
          <a:effectLst>
            <a:outerShdw blurRad="50800" dist="38100" dir="2700000" algn="tl" rotWithShape="0">
              <a:prstClr val="black">
                <a:alpha val="40000"/>
              </a:prstClr>
            </a:outerShdw>
          </a:effectLst>
        </p:grpSpPr>
        <p:sp>
          <p:nvSpPr>
            <p:cNvPr id="83" name="円柱 3"/>
            <p:cNvSpPr>
              <a:spLocks noChangeArrowheads="1"/>
            </p:cNvSpPr>
            <p:nvPr/>
          </p:nvSpPr>
          <p:spPr bwMode="auto">
            <a:xfrm rot="16200000">
              <a:off x="2730047" y="3865071"/>
              <a:ext cx="217851" cy="661313"/>
            </a:xfrm>
            <a:prstGeom prst="can">
              <a:avLst>
                <a:gd name="adj" fmla="val 77745"/>
              </a:avLst>
            </a:prstGeom>
            <a:solidFill>
              <a:srgbClr val="C60C30"/>
            </a:solidFill>
            <a:ln w="38100">
              <a:solidFill>
                <a:schemeClr val="bg1"/>
              </a:solidFill>
              <a:round/>
              <a:headEnd/>
              <a:tailEnd/>
            </a:ln>
          </p:spPr>
          <p:txBody>
            <a:bodyPr anchor="ctr"/>
            <a:lstStyle/>
            <a:p>
              <a:pPr algn="ctr"/>
              <a:endParaRPr kumimoji="1" lang="ja-JP" altLang="en-US" sz="1600">
                <a:solidFill>
                  <a:srgbClr val="FFFFFF"/>
                </a:solidFill>
              </a:endParaRPr>
            </a:p>
          </p:txBody>
        </p:sp>
        <p:sp>
          <p:nvSpPr>
            <p:cNvPr id="84" name="正方形/長方形 4"/>
            <p:cNvSpPr>
              <a:spLocks noChangeArrowheads="1"/>
            </p:cNvSpPr>
            <p:nvPr/>
          </p:nvSpPr>
          <p:spPr bwMode="auto">
            <a:xfrm>
              <a:off x="2665201" y="4127225"/>
              <a:ext cx="520514" cy="13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ja-JP" sz="1200" b="1" dirty="0">
                  <a:solidFill>
                    <a:srgbClr val="FFFFFF"/>
                  </a:solidFill>
                </a:rPr>
                <a:t>Topic</a:t>
              </a:r>
              <a:endParaRPr kumimoji="1" lang="en-US" altLang="ja-JP" sz="1000" b="1" dirty="0">
                <a:solidFill>
                  <a:srgbClr val="FFFFFF"/>
                </a:solidFill>
              </a:endParaRPr>
            </a:p>
          </p:txBody>
        </p:sp>
      </p:grpSp>
      <p:cxnSp>
        <p:nvCxnSpPr>
          <p:cNvPr id="94" name="Shape 1646"/>
          <p:cNvCxnSpPr>
            <a:stCxn id="83" idx="3"/>
            <a:endCxn id="79" idx="1"/>
          </p:cNvCxnSpPr>
          <p:nvPr/>
        </p:nvCxnSpPr>
        <p:spPr>
          <a:xfrm flipV="1">
            <a:off x="3447933" y="4560213"/>
            <a:ext cx="598549" cy="10801"/>
          </a:xfrm>
          <a:prstGeom prst="straightConnector1">
            <a:avLst/>
          </a:prstGeom>
          <a:noFill/>
          <a:ln w="19050" cap="flat" cmpd="sng">
            <a:solidFill>
              <a:srgbClr val="434343"/>
            </a:solidFill>
            <a:prstDash val="solid"/>
            <a:round/>
            <a:headEnd type="none" w="med" len="med"/>
            <a:tailEnd type="triangle" w="lg" len="lg"/>
          </a:ln>
        </p:spPr>
      </p:cxnSp>
      <p:cxnSp>
        <p:nvCxnSpPr>
          <p:cNvPr id="103" name="Shape 1646"/>
          <p:cNvCxnSpPr>
            <a:stCxn id="61" idx="3"/>
            <a:endCxn id="79" idx="1"/>
          </p:cNvCxnSpPr>
          <p:nvPr/>
        </p:nvCxnSpPr>
        <p:spPr>
          <a:xfrm>
            <a:off x="3447933" y="3922641"/>
            <a:ext cx="598549" cy="637572"/>
          </a:xfrm>
          <a:prstGeom prst="straightConnector1">
            <a:avLst/>
          </a:prstGeom>
          <a:noFill/>
          <a:ln w="19050" cap="flat" cmpd="sng">
            <a:solidFill>
              <a:srgbClr val="434343"/>
            </a:solidFill>
            <a:prstDash val="solid"/>
            <a:round/>
            <a:headEnd type="none" w="med" len="med"/>
            <a:tailEnd type="triangle" w="lg" len="lg"/>
          </a:ln>
        </p:spPr>
      </p:cxnSp>
      <p:cxnSp>
        <p:nvCxnSpPr>
          <p:cNvPr id="106" name="Shape 1646"/>
          <p:cNvCxnSpPr>
            <a:stCxn id="61" idx="3"/>
            <a:endCxn id="1638" idx="1"/>
          </p:cNvCxnSpPr>
          <p:nvPr/>
        </p:nvCxnSpPr>
        <p:spPr>
          <a:xfrm flipV="1">
            <a:off x="3447933" y="3314063"/>
            <a:ext cx="598549" cy="608578"/>
          </a:xfrm>
          <a:prstGeom prst="straightConnector1">
            <a:avLst/>
          </a:prstGeom>
          <a:noFill/>
          <a:ln w="19050" cap="flat" cmpd="sng">
            <a:solidFill>
              <a:srgbClr val="434343"/>
            </a:solidFill>
            <a:prstDash val="solid"/>
            <a:round/>
            <a:headEnd type="none" w="med" len="med"/>
            <a:tailEnd type="triangle" w="lg" len="lg"/>
          </a:ln>
        </p:spPr>
      </p:cxnSp>
      <p:grpSp>
        <p:nvGrpSpPr>
          <p:cNvPr id="125" name="Group 124"/>
          <p:cNvGrpSpPr/>
          <p:nvPr/>
        </p:nvGrpSpPr>
        <p:grpSpPr>
          <a:xfrm>
            <a:off x="6101675" y="3703320"/>
            <a:ext cx="1027906" cy="439181"/>
            <a:chOff x="2508316" y="4086802"/>
            <a:chExt cx="694857" cy="217851"/>
          </a:xfrm>
          <a:effectLst>
            <a:outerShdw blurRad="50800" dist="38100" dir="2700000" algn="tl" rotWithShape="0">
              <a:prstClr val="black">
                <a:alpha val="40000"/>
              </a:prstClr>
            </a:outerShdw>
          </a:effectLst>
        </p:grpSpPr>
        <p:sp>
          <p:nvSpPr>
            <p:cNvPr id="126" name="円柱 3"/>
            <p:cNvSpPr>
              <a:spLocks noChangeArrowheads="1"/>
            </p:cNvSpPr>
            <p:nvPr/>
          </p:nvSpPr>
          <p:spPr bwMode="auto">
            <a:xfrm rot="16200000">
              <a:off x="2730047" y="3865071"/>
              <a:ext cx="217851" cy="661313"/>
            </a:xfrm>
            <a:prstGeom prst="can">
              <a:avLst>
                <a:gd name="adj" fmla="val 52298"/>
              </a:avLst>
            </a:prstGeom>
            <a:solidFill>
              <a:srgbClr val="C60C30"/>
            </a:solidFill>
            <a:ln w="38100">
              <a:solidFill>
                <a:schemeClr val="bg1"/>
              </a:solidFill>
              <a:round/>
              <a:headEnd/>
              <a:tailEnd/>
            </a:ln>
          </p:spPr>
          <p:txBody>
            <a:bodyPr anchor="ctr"/>
            <a:lstStyle/>
            <a:p>
              <a:pPr algn="ctr"/>
              <a:endParaRPr kumimoji="1" lang="ja-JP" altLang="en-US" sz="1600">
                <a:solidFill>
                  <a:srgbClr val="FFFFFF"/>
                </a:solidFill>
              </a:endParaRPr>
            </a:p>
          </p:txBody>
        </p:sp>
        <p:sp>
          <p:nvSpPr>
            <p:cNvPr id="127" name="正方形/長方形 4"/>
            <p:cNvSpPr>
              <a:spLocks noChangeArrowheads="1"/>
            </p:cNvSpPr>
            <p:nvPr/>
          </p:nvSpPr>
          <p:spPr bwMode="auto">
            <a:xfrm>
              <a:off x="2637728" y="4137305"/>
              <a:ext cx="565445" cy="12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ja-JP" sz="1000" b="1" dirty="0">
                  <a:solidFill>
                    <a:srgbClr val="FFFFFF"/>
                  </a:solidFill>
                </a:rPr>
                <a:t>Broadcast</a:t>
              </a:r>
            </a:p>
          </p:txBody>
        </p:sp>
      </p:grpSp>
      <p:cxnSp>
        <p:nvCxnSpPr>
          <p:cNvPr id="134" name="Shape 1646"/>
          <p:cNvCxnSpPr>
            <a:cxnSpLocks/>
            <a:stCxn id="1638" idx="3"/>
            <a:endCxn id="126" idx="1"/>
          </p:cNvCxnSpPr>
          <p:nvPr/>
        </p:nvCxnSpPr>
        <p:spPr>
          <a:xfrm>
            <a:off x="5484595" y="3314063"/>
            <a:ext cx="617081" cy="608847"/>
          </a:xfrm>
          <a:prstGeom prst="straightConnector1">
            <a:avLst/>
          </a:prstGeom>
          <a:noFill/>
          <a:ln w="19050" cap="flat" cmpd="sng">
            <a:solidFill>
              <a:srgbClr val="434343"/>
            </a:solidFill>
            <a:prstDash val="solid"/>
            <a:round/>
            <a:headEnd type="none" w="med" len="med"/>
            <a:tailEnd type="triangle" w="lg" len="lg"/>
          </a:ln>
        </p:spPr>
      </p:cxnSp>
      <p:cxnSp>
        <p:nvCxnSpPr>
          <p:cNvPr id="141" name="Shape 1646"/>
          <p:cNvCxnSpPr>
            <a:stCxn id="32" idx="6"/>
            <a:endCxn id="56" idx="1"/>
          </p:cNvCxnSpPr>
          <p:nvPr/>
        </p:nvCxnSpPr>
        <p:spPr>
          <a:xfrm>
            <a:off x="1671322" y="2465690"/>
            <a:ext cx="798326" cy="808577"/>
          </a:xfrm>
          <a:prstGeom prst="straightConnector1">
            <a:avLst/>
          </a:prstGeom>
          <a:noFill/>
          <a:ln w="19050" cap="flat" cmpd="sng">
            <a:solidFill>
              <a:srgbClr val="434343"/>
            </a:solidFill>
            <a:prstDash val="solid"/>
            <a:round/>
            <a:headEnd type="none" w="med" len="med"/>
            <a:tailEnd type="triangle" w="lg" len="lg"/>
          </a:ln>
        </p:spPr>
      </p:cxnSp>
      <p:cxnSp>
        <p:nvCxnSpPr>
          <p:cNvPr id="144" name="Shape 1646"/>
          <p:cNvCxnSpPr>
            <a:cxnSpLocks/>
            <a:endCxn id="61" idx="1"/>
          </p:cNvCxnSpPr>
          <p:nvPr/>
        </p:nvCxnSpPr>
        <p:spPr>
          <a:xfrm>
            <a:off x="968687" y="3895912"/>
            <a:ext cx="1500961" cy="26729"/>
          </a:xfrm>
          <a:prstGeom prst="straightConnector1">
            <a:avLst/>
          </a:prstGeom>
          <a:noFill/>
          <a:ln w="19050" cap="flat" cmpd="sng">
            <a:solidFill>
              <a:srgbClr val="434343"/>
            </a:solidFill>
            <a:prstDash val="solid"/>
            <a:round/>
            <a:headEnd type="none" w="med" len="med"/>
            <a:tailEnd type="triangle" w="lg" len="lg"/>
          </a:ln>
        </p:spPr>
      </p:cxnSp>
      <p:cxnSp>
        <p:nvCxnSpPr>
          <p:cNvPr id="150" name="Shape 1646"/>
          <p:cNvCxnSpPr>
            <a:cxnSpLocks/>
            <a:stCxn id="114" idx="3"/>
            <a:endCxn id="83" idx="1"/>
          </p:cNvCxnSpPr>
          <p:nvPr/>
        </p:nvCxnSpPr>
        <p:spPr>
          <a:xfrm flipV="1">
            <a:off x="1109973" y="4571014"/>
            <a:ext cx="1359675" cy="568983"/>
          </a:xfrm>
          <a:prstGeom prst="straightConnector1">
            <a:avLst/>
          </a:prstGeom>
          <a:noFill/>
          <a:ln w="19050" cap="flat" cmpd="sng">
            <a:solidFill>
              <a:srgbClr val="434343"/>
            </a:solidFill>
            <a:prstDash val="solid"/>
            <a:round/>
            <a:headEnd type="none" w="med" len="med"/>
            <a:tailEnd type="triangle" w="lg" len="lg"/>
          </a:ln>
        </p:spPr>
      </p:cxnSp>
      <p:sp>
        <p:nvSpPr>
          <p:cNvPr id="161" name="TextBox 160"/>
          <p:cNvSpPr txBox="1"/>
          <p:nvPr/>
        </p:nvSpPr>
        <p:spPr>
          <a:xfrm>
            <a:off x="3898796" y="2469255"/>
            <a:ext cx="1773242" cy="338554"/>
          </a:xfrm>
          <a:prstGeom prst="rect">
            <a:avLst/>
          </a:prstGeom>
          <a:noFill/>
        </p:spPr>
        <p:txBody>
          <a:bodyPr wrap="none" rtlCol="0">
            <a:spAutoFit/>
          </a:bodyPr>
          <a:lstStyle/>
          <a:p>
            <a:pPr algn="ctr"/>
            <a:r>
              <a:rPr lang="en-US" sz="1600" dirty="0">
                <a:latin typeface="Corbel" charset="0"/>
                <a:ea typeface="Corbel" charset="0"/>
                <a:cs typeface="Corbel" charset="0"/>
              </a:rPr>
              <a:t>Stream Processing</a:t>
            </a:r>
          </a:p>
        </p:txBody>
      </p:sp>
      <p:grpSp>
        <p:nvGrpSpPr>
          <p:cNvPr id="110" name="Group 109"/>
          <p:cNvGrpSpPr/>
          <p:nvPr/>
        </p:nvGrpSpPr>
        <p:grpSpPr>
          <a:xfrm>
            <a:off x="5916068" y="4351612"/>
            <a:ext cx="1341281" cy="785988"/>
            <a:chOff x="4358544" y="1821465"/>
            <a:chExt cx="1341281" cy="785988"/>
          </a:xfrm>
        </p:grpSpPr>
        <p:sp>
          <p:nvSpPr>
            <p:cNvPr id="154" name="TextBox 153"/>
            <p:cNvSpPr txBox="1"/>
            <p:nvPr/>
          </p:nvSpPr>
          <p:spPr>
            <a:xfrm>
              <a:off x="4358544" y="1821465"/>
              <a:ext cx="1341281" cy="338554"/>
            </a:xfrm>
            <a:prstGeom prst="rect">
              <a:avLst/>
            </a:prstGeom>
            <a:noFill/>
          </p:spPr>
          <p:txBody>
            <a:bodyPr wrap="square" rtlCol="0">
              <a:spAutoFit/>
            </a:bodyPr>
            <a:lstStyle/>
            <a:p>
              <a:pPr algn="ctr"/>
              <a:r>
                <a:rPr lang="en-US" sz="1600" dirty="0"/>
                <a:t>MapR-XD</a:t>
              </a:r>
            </a:p>
          </p:txBody>
        </p:sp>
        <p:grpSp>
          <p:nvGrpSpPr>
            <p:cNvPr id="109" name="Group 108"/>
            <p:cNvGrpSpPr/>
            <p:nvPr/>
          </p:nvGrpSpPr>
          <p:grpSpPr>
            <a:xfrm>
              <a:off x="4605898" y="2137560"/>
              <a:ext cx="846573" cy="469893"/>
              <a:chOff x="5609368" y="1719438"/>
              <a:chExt cx="846573" cy="469893"/>
            </a:xfrm>
          </p:grpSpPr>
          <p:sp>
            <p:nvSpPr>
              <p:cNvPr id="155" name="Rectangle 154"/>
              <p:cNvSpPr/>
              <p:nvPr/>
            </p:nvSpPr>
            <p:spPr>
              <a:xfrm>
                <a:off x="5609368" y="1719438"/>
                <a:ext cx="846039" cy="143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p:cNvSpPr/>
              <p:nvPr/>
            </p:nvSpPr>
            <p:spPr>
              <a:xfrm>
                <a:off x="5609902" y="1882330"/>
                <a:ext cx="846039" cy="14386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p:cNvSpPr/>
              <p:nvPr/>
            </p:nvSpPr>
            <p:spPr>
              <a:xfrm>
                <a:off x="5609368" y="2045466"/>
                <a:ext cx="846039" cy="143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p:cNvSpPr/>
              <p:nvPr/>
            </p:nvSpPr>
            <p:spPr>
              <a:xfrm>
                <a:off x="6307400" y="1756304"/>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p:cNvSpPr/>
              <p:nvPr/>
            </p:nvSpPr>
            <p:spPr>
              <a:xfrm>
                <a:off x="6307400" y="1931525"/>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p:cNvSpPr/>
              <p:nvPr/>
            </p:nvSpPr>
            <p:spPr>
              <a:xfrm>
                <a:off x="6309330" y="2095500"/>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67" name="Shape 1646"/>
          <p:cNvCxnSpPr>
            <a:cxnSpLocks/>
            <a:stCxn id="1638" idx="3"/>
            <a:endCxn id="156" idx="1"/>
          </p:cNvCxnSpPr>
          <p:nvPr/>
        </p:nvCxnSpPr>
        <p:spPr>
          <a:xfrm>
            <a:off x="5484595" y="3314063"/>
            <a:ext cx="679361" cy="1588469"/>
          </a:xfrm>
          <a:prstGeom prst="straightConnector1">
            <a:avLst/>
          </a:prstGeom>
          <a:noFill/>
          <a:ln w="19050" cap="flat" cmpd="sng">
            <a:solidFill>
              <a:srgbClr val="434343"/>
            </a:solidFill>
            <a:prstDash val="solid"/>
            <a:round/>
            <a:headEnd type="none" w="med" len="med"/>
            <a:tailEnd type="triangle" w="lg" len="lg"/>
          </a:ln>
        </p:spPr>
      </p:cxnSp>
      <p:grpSp>
        <p:nvGrpSpPr>
          <p:cNvPr id="111" name="Group 110"/>
          <p:cNvGrpSpPr/>
          <p:nvPr/>
        </p:nvGrpSpPr>
        <p:grpSpPr>
          <a:xfrm>
            <a:off x="5909527" y="2567027"/>
            <a:ext cx="1341281" cy="785988"/>
            <a:chOff x="6376799" y="1821465"/>
            <a:chExt cx="1341281" cy="785988"/>
          </a:xfrm>
        </p:grpSpPr>
        <p:pic>
          <p:nvPicPr>
            <p:cNvPr id="163" name="Picture 162" descr="Icon_MapR_Database.png"/>
            <p:cNvPicPr>
              <a:picLocks/>
            </p:cNvPicPr>
            <p:nvPr/>
          </p:nvPicPr>
          <p:blipFill>
            <a:blip r:embed="rId6">
              <a:extLst>
                <a:ext uri="{28A0092B-C50C-407E-A947-70E740481C1C}">
                  <a14:useLocalDpi xmlns:a14="http://schemas.microsoft.com/office/drawing/2010/main"/>
                </a:ext>
              </a:extLst>
            </a:blip>
            <a:stretch>
              <a:fillRect/>
            </a:stretch>
          </p:blipFill>
          <p:spPr>
            <a:xfrm>
              <a:off x="6722548" y="2154724"/>
              <a:ext cx="649782" cy="452729"/>
            </a:xfrm>
            <a:prstGeom prst="rect">
              <a:avLst/>
            </a:prstGeom>
          </p:spPr>
        </p:pic>
        <p:sp>
          <p:nvSpPr>
            <p:cNvPr id="164" name="TextBox 163"/>
            <p:cNvSpPr txBox="1"/>
            <p:nvPr/>
          </p:nvSpPr>
          <p:spPr>
            <a:xfrm>
              <a:off x="6376799" y="1821465"/>
              <a:ext cx="1341281" cy="338554"/>
            </a:xfrm>
            <a:prstGeom prst="rect">
              <a:avLst/>
            </a:prstGeom>
            <a:noFill/>
          </p:spPr>
          <p:txBody>
            <a:bodyPr wrap="square" rtlCol="0">
              <a:spAutoFit/>
            </a:bodyPr>
            <a:lstStyle/>
            <a:p>
              <a:pPr algn="ctr"/>
              <a:r>
                <a:rPr lang="en-US" sz="1600" dirty="0"/>
                <a:t>MapR-DB</a:t>
              </a:r>
            </a:p>
          </p:txBody>
        </p:sp>
      </p:grpSp>
      <p:cxnSp>
        <p:nvCxnSpPr>
          <p:cNvPr id="170" name="Shape 1646"/>
          <p:cNvCxnSpPr>
            <a:cxnSpLocks/>
            <a:stCxn id="1638" idx="3"/>
            <a:endCxn id="163" idx="1"/>
          </p:cNvCxnSpPr>
          <p:nvPr/>
        </p:nvCxnSpPr>
        <p:spPr>
          <a:xfrm flipV="1">
            <a:off x="5484595" y="3126651"/>
            <a:ext cx="770681" cy="187412"/>
          </a:xfrm>
          <a:prstGeom prst="straightConnector1">
            <a:avLst/>
          </a:prstGeom>
          <a:noFill/>
          <a:ln w="19050" cap="flat" cmpd="sng">
            <a:solidFill>
              <a:srgbClr val="434343"/>
            </a:solidFill>
            <a:prstDash val="solid"/>
            <a:round/>
            <a:headEnd type="none" w="med" len="med"/>
            <a:tailEnd type="triangle" w="lg" len="lg"/>
          </a:ln>
        </p:spPr>
      </p:cxnSp>
      <p:sp>
        <p:nvSpPr>
          <p:cNvPr id="173" name="Rectangle 172"/>
          <p:cNvSpPr/>
          <p:nvPr/>
        </p:nvSpPr>
        <p:spPr bwMode="auto">
          <a:xfrm>
            <a:off x="2004601" y="1781172"/>
            <a:ext cx="5620566" cy="4591676"/>
          </a:xfrm>
          <a:prstGeom prst="rect">
            <a:avLst/>
          </a:prstGeom>
          <a:noFill/>
          <a:ln w="50800" algn="ctr">
            <a:solidFill>
              <a:schemeClr val="accent1"/>
            </a:solidFill>
            <a:prstDash val="dash"/>
            <a:round/>
            <a:headEnd/>
            <a:tailEnd/>
          </a:ln>
        </p:spPr>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609316" eaLnBrk="0" hangingPunct="0"/>
            <a:endParaRPr lang="en-US" sz="3199" dirty="0">
              <a:solidFill>
                <a:srgbClr val="FFFFFF"/>
              </a:solidFill>
            </a:endParaRPr>
          </a:p>
        </p:txBody>
      </p:sp>
      <p:grpSp>
        <p:nvGrpSpPr>
          <p:cNvPr id="40" name="Group 39">
            <a:extLst>
              <a:ext uri="{FF2B5EF4-FFF2-40B4-BE49-F238E27FC236}">
                <a16:creationId xmlns:a16="http://schemas.microsoft.com/office/drawing/2014/main" id="{07CA7755-EE60-8848-92DC-49F15F41A76E}"/>
              </a:ext>
            </a:extLst>
          </p:cNvPr>
          <p:cNvGrpSpPr/>
          <p:nvPr/>
        </p:nvGrpSpPr>
        <p:grpSpPr>
          <a:xfrm>
            <a:off x="4176699" y="1511154"/>
            <a:ext cx="1221643" cy="775786"/>
            <a:chOff x="9501809" y="3601915"/>
            <a:chExt cx="1050624" cy="1188690"/>
          </a:xfrm>
        </p:grpSpPr>
        <p:sp>
          <p:nvSpPr>
            <p:cNvPr id="1650" name="Shape 1650"/>
            <p:cNvSpPr/>
            <p:nvPr/>
          </p:nvSpPr>
          <p:spPr>
            <a:xfrm>
              <a:off x="9501809" y="3601915"/>
              <a:ext cx="1050624" cy="1188690"/>
            </a:xfrm>
            <a:prstGeom prst="roundRect">
              <a:avLst>
                <a:gd name="adj" fmla="val 0"/>
              </a:avLst>
            </a:prstGeom>
            <a:solidFill>
              <a:srgbClr val="FFFFFF"/>
            </a:solidFill>
            <a:ln w="19050" cap="flat" cmpd="sng">
              <a:solidFill>
                <a:srgbClr val="4D4F53"/>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ctr" anchorCtr="0">
              <a:noAutofit/>
            </a:bodyPr>
            <a:lstStyle/>
            <a:p>
              <a:pPr>
                <a:buClr>
                  <a:srgbClr val="000000"/>
                </a:buClr>
              </a:pPr>
              <a:endParaRPr sz="1866">
                <a:solidFill>
                  <a:srgbClr val="000000"/>
                </a:solidFill>
                <a:latin typeface="Arial"/>
                <a:ea typeface="Arial"/>
                <a:cs typeface="Arial"/>
                <a:sym typeface="Arial"/>
              </a:endParaRPr>
            </a:p>
          </p:txBody>
        </p:sp>
        <p:pic>
          <p:nvPicPr>
            <p:cNvPr id="1653" name="Shape 1653" descr="DataSources_50k_Data.png"/>
            <p:cNvPicPr preferRelativeResize="0"/>
            <p:nvPr/>
          </p:nvPicPr>
          <p:blipFill rotWithShape="1">
            <a:blip r:embed="rId7">
              <a:alphaModFix/>
            </a:blip>
            <a:srcRect/>
            <a:stretch/>
          </p:blipFill>
          <p:spPr>
            <a:xfrm>
              <a:off x="9639436" y="3763611"/>
              <a:ext cx="775371" cy="865299"/>
            </a:xfrm>
            <a:prstGeom prst="rect">
              <a:avLst/>
            </a:prstGeom>
            <a:noFill/>
            <a:ln>
              <a:noFill/>
            </a:ln>
          </p:spPr>
        </p:pic>
      </p:grpSp>
      <p:pic>
        <p:nvPicPr>
          <p:cNvPr id="178" name="Picture 17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125124" y="1926059"/>
            <a:ext cx="927686" cy="215603"/>
          </a:xfrm>
          <a:prstGeom prst="rect">
            <a:avLst/>
          </a:prstGeom>
        </p:spPr>
      </p:pic>
      <p:grpSp>
        <p:nvGrpSpPr>
          <p:cNvPr id="95" name="Group 94"/>
          <p:cNvGrpSpPr/>
          <p:nvPr/>
        </p:nvGrpSpPr>
        <p:grpSpPr>
          <a:xfrm>
            <a:off x="11042099" y="1821999"/>
            <a:ext cx="725400" cy="791715"/>
            <a:chOff x="11323873" y="3080319"/>
            <a:chExt cx="725400" cy="791715"/>
          </a:xfrm>
        </p:grpSpPr>
        <p:sp>
          <p:nvSpPr>
            <p:cNvPr id="98" name="Shape 736"/>
            <p:cNvSpPr/>
            <p:nvPr/>
          </p:nvSpPr>
          <p:spPr>
            <a:xfrm>
              <a:off x="11323873" y="3677656"/>
              <a:ext cx="725400" cy="194378"/>
            </a:xfrm>
            <a:prstGeom prst="rect">
              <a:avLst/>
            </a:prstGeom>
            <a:noFill/>
            <a:ln>
              <a:noFill/>
            </a:ln>
          </p:spPr>
          <p:txBody>
            <a:bodyPr wrap="square" lIns="121875" tIns="60925" rIns="121875" bIns="60925" anchor="ctr" anchorCtr="0">
              <a:noAutofit/>
            </a:bodyPr>
            <a:lstStyle/>
            <a:p>
              <a:pPr marL="0" marR="0" lvl="0" indent="0" algn="ctr" rtl="0">
                <a:lnSpc>
                  <a:spcPct val="100000"/>
                </a:lnSpc>
                <a:spcBef>
                  <a:spcPts val="0"/>
                </a:spcBef>
                <a:spcAft>
                  <a:spcPts val="0"/>
                </a:spcAft>
                <a:buClr>
                  <a:srgbClr val="7F7F7F"/>
                </a:buClr>
                <a:buSzPct val="25000"/>
                <a:buFont typeface="Arial"/>
                <a:buNone/>
              </a:pPr>
              <a:r>
                <a:rPr lang="en-US" sz="1100" dirty="0">
                  <a:solidFill>
                    <a:srgbClr val="7F7F7F"/>
                  </a:solidFill>
                </a:rPr>
                <a:t>Edge</a:t>
              </a:r>
            </a:p>
          </p:txBody>
        </p:sp>
        <p:pic>
          <p:nvPicPr>
            <p:cNvPr id="99" name="Shape 793"/>
            <p:cNvPicPr preferRelativeResize="0"/>
            <p:nvPr/>
          </p:nvPicPr>
          <p:blipFill>
            <a:blip r:embed="rId9">
              <a:alphaModFix/>
            </a:blip>
            <a:stretch>
              <a:fillRect/>
            </a:stretch>
          </p:blipFill>
          <p:spPr>
            <a:xfrm>
              <a:off x="11369171" y="3080319"/>
              <a:ext cx="634835" cy="634835"/>
            </a:xfrm>
            <a:prstGeom prst="rect">
              <a:avLst/>
            </a:prstGeom>
            <a:noFill/>
            <a:ln>
              <a:noFill/>
            </a:ln>
          </p:spPr>
        </p:pic>
      </p:grpSp>
      <p:grpSp>
        <p:nvGrpSpPr>
          <p:cNvPr id="3" name="Group 2"/>
          <p:cNvGrpSpPr/>
          <p:nvPr/>
        </p:nvGrpSpPr>
        <p:grpSpPr>
          <a:xfrm>
            <a:off x="308464" y="4914547"/>
            <a:ext cx="1259116" cy="703673"/>
            <a:chOff x="252098" y="3690756"/>
            <a:chExt cx="1259116" cy="703673"/>
          </a:xfrm>
        </p:grpSpPr>
        <p:pic>
          <p:nvPicPr>
            <p:cNvPr id="114" name="Picture 113" descr="Industry_50K_Insuranc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2707" y="3690756"/>
              <a:ext cx="450900" cy="450900"/>
            </a:xfrm>
            <a:prstGeom prst="rect">
              <a:avLst/>
            </a:prstGeom>
          </p:spPr>
        </p:pic>
        <p:sp>
          <p:nvSpPr>
            <p:cNvPr id="115" name="TextBox 114"/>
            <p:cNvSpPr txBox="1"/>
            <p:nvPr/>
          </p:nvSpPr>
          <p:spPr>
            <a:xfrm>
              <a:off x="252098" y="4132819"/>
              <a:ext cx="1259116" cy="261610"/>
            </a:xfrm>
            <a:prstGeom prst="rect">
              <a:avLst/>
            </a:prstGeom>
            <a:noFill/>
          </p:spPr>
          <p:txBody>
            <a:bodyPr wrap="square" rtlCol="0">
              <a:spAutoFit/>
            </a:bodyPr>
            <a:lstStyle/>
            <a:p>
              <a:pPr algn="ctr"/>
              <a:r>
                <a:rPr lang="en-US" sz="1100" b="1" dirty="0">
                  <a:latin typeface="Corbel" charset="0"/>
                  <a:ea typeface="Corbel" charset="0"/>
                  <a:cs typeface="Corbel" charset="0"/>
                </a:rPr>
                <a:t>Weather Events</a:t>
              </a:r>
            </a:p>
          </p:txBody>
        </p:sp>
      </p:grpSp>
      <p:grpSp>
        <p:nvGrpSpPr>
          <p:cNvPr id="4" name="Group 3"/>
          <p:cNvGrpSpPr/>
          <p:nvPr/>
        </p:nvGrpSpPr>
        <p:grpSpPr>
          <a:xfrm>
            <a:off x="266992" y="3406251"/>
            <a:ext cx="1259116" cy="1245295"/>
            <a:chOff x="229595" y="4655392"/>
            <a:chExt cx="1259116" cy="1245295"/>
          </a:xfrm>
        </p:grpSpPr>
        <p:grpSp>
          <p:nvGrpSpPr>
            <p:cNvPr id="120" name="Group 119"/>
            <p:cNvGrpSpPr>
              <a:grpSpLocks noChangeAspect="1"/>
            </p:cNvGrpSpPr>
            <p:nvPr/>
          </p:nvGrpSpPr>
          <p:grpSpPr>
            <a:xfrm>
              <a:off x="480443" y="4655392"/>
              <a:ext cx="802531" cy="867579"/>
              <a:chOff x="70874" y="2231724"/>
              <a:chExt cx="1100775" cy="1189997"/>
            </a:xfrm>
          </p:grpSpPr>
          <p:grpSp>
            <p:nvGrpSpPr>
              <p:cNvPr id="129" name="Group 128"/>
              <p:cNvGrpSpPr>
                <a:grpSpLocks noChangeAspect="1"/>
              </p:cNvGrpSpPr>
              <p:nvPr/>
            </p:nvGrpSpPr>
            <p:grpSpPr>
              <a:xfrm>
                <a:off x="70874" y="2231724"/>
                <a:ext cx="915759" cy="915759"/>
                <a:chOff x="-1379583" y="1755580"/>
                <a:chExt cx="2286000" cy="2286000"/>
              </a:xfrm>
            </p:grpSpPr>
            <p:pic>
              <p:nvPicPr>
                <p:cNvPr id="132" name="Picture 131" descr="Industry_50K_Gov_Defense.pn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133235" y="2090913"/>
                  <a:ext cx="1725876" cy="1745730"/>
                </a:xfrm>
                <a:prstGeom prst="rect">
                  <a:avLst/>
                </a:prstGeom>
              </p:spPr>
            </p:pic>
            <p:sp>
              <p:nvSpPr>
                <p:cNvPr id="133" name="Oval 132"/>
                <p:cNvSpPr>
                  <a:spLocks noChangeAspect="1"/>
                </p:cNvSpPr>
                <p:nvPr/>
              </p:nvSpPr>
              <p:spPr>
                <a:xfrm>
                  <a:off x="-1379583" y="1755580"/>
                  <a:ext cx="2286000" cy="2286000"/>
                </a:xfrm>
                <a:prstGeom prst="ellipse">
                  <a:avLst/>
                </a:prstGeom>
                <a:noFill/>
                <a:ln w="6985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0" name="Picture 129" descr="Industry_50K_Healthcare.png"/>
              <p:cNvPicPr>
                <a:picLocks noChangeAspect="1"/>
              </p:cNvPicPr>
              <p:nvPr/>
            </p:nvPicPr>
            <p:blipFill rotWithShape="1">
              <a:blip r:embed="rId12" cstate="print">
                <a:extLst>
                  <a:ext uri="{28A0092B-C50C-407E-A947-70E740481C1C}">
                    <a14:useLocalDpi xmlns:a14="http://schemas.microsoft.com/office/drawing/2010/main"/>
                  </a:ext>
                </a:extLst>
              </a:blip>
              <a:srcRect l="8525" t="16870" r="13035" b="11749"/>
              <a:stretch/>
            </p:blipFill>
            <p:spPr>
              <a:xfrm>
                <a:off x="651868" y="2948705"/>
                <a:ext cx="519781" cy="473016"/>
              </a:xfrm>
              <a:prstGeom prst="rect">
                <a:avLst/>
              </a:prstGeom>
              <a:solidFill>
                <a:schemeClr val="lt1"/>
              </a:solidFill>
            </p:spPr>
          </p:pic>
        </p:grpSp>
        <p:sp>
          <p:nvSpPr>
            <p:cNvPr id="135" name="TextBox 134"/>
            <p:cNvSpPr txBox="1"/>
            <p:nvPr/>
          </p:nvSpPr>
          <p:spPr>
            <a:xfrm>
              <a:off x="229595" y="5469800"/>
              <a:ext cx="1259116" cy="430887"/>
            </a:xfrm>
            <a:prstGeom prst="rect">
              <a:avLst/>
            </a:prstGeom>
            <a:noFill/>
          </p:spPr>
          <p:txBody>
            <a:bodyPr wrap="square" rtlCol="0">
              <a:spAutoFit/>
            </a:bodyPr>
            <a:lstStyle/>
            <a:p>
              <a:pPr algn="ctr"/>
              <a:r>
                <a:rPr lang="en-US" sz="1100" b="1" dirty="0">
                  <a:latin typeface="Corbel" charset="0"/>
                  <a:ea typeface="Corbel" charset="0"/>
                  <a:cs typeface="Corbel" charset="0"/>
                </a:rPr>
                <a:t>Equipment Health</a:t>
              </a:r>
            </a:p>
          </p:txBody>
        </p:sp>
      </p:grpSp>
      <p:pic>
        <p:nvPicPr>
          <p:cNvPr id="140" name="Picture 139" descr="Icon_MapR_Training.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150963" y="5435283"/>
            <a:ext cx="672321" cy="809132"/>
          </a:xfrm>
          <a:prstGeom prst="rect">
            <a:avLst/>
          </a:prstGeom>
        </p:spPr>
      </p:pic>
      <p:sp>
        <p:nvSpPr>
          <p:cNvPr id="136" name="TextBox 135">
            <a:extLst>
              <a:ext uri="{FF2B5EF4-FFF2-40B4-BE49-F238E27FC236}">
                <a16:creationId xmlns:a16="http://schemas.microsoft.com/office/drawing/2014/main" id="{B8CA58E0-6756-E74D-8868-B772E0AFAB34}"/>
              </a:ext>
            </a:extLst>
          </p:cNvPr>
          <p:cNvSpPr txBox="1"/>
          <p:nvPr/>
        </p:nvSpPr>
        <p:spPr>
          <a:xfrm>
            <a:off x="2048229" y="2095074"/>
            <a:ext cx="1625112" cy="338554"/>
          </a:xfrm>
          <a:prstGeom prst="rect">
            <a:avLst/>
          </a:prstGeom>
          <a:noFill/>
        </p:spPr>
        <p:txBody>
          <a:bodyPr wrap="square" rtlCol="0">
            <a:spAutoFit/>
          </a:bodyPr>
          <a:lstStyle/>
          <a:p>
            <a:r>
              <a:rPr lang="en-US" sz="1600" dirty="0"/>
              <a:t>Regional HQ</a:t>
            </a:r>
          </a:p>
        </p:txBody>
      </p:sp>
      <p:cxnSp>
        <p:nvCxnSpPr>
          <p:cNvPr id="138" name="Shape 1646">
            <a:extLst>
              <a:ext uri="{FF2B5EF4-FFF2-40B4-BE49-F238E27FC236}">
                <a16:creationId xmlns:a16="http://schemas.microsoft.com/office/drawing/2014/main" id="{803BFA1F-D4BC-864B-8990-32AA5E662877}"/>
              </a:ext>
            </a:extLst>
          </p:cNvPr>
          <p:cNvCxnSpPr>
            <a:cxnSpLocks/>
            <a:stCxn id="79" idx="3"/>
            <a:endCxn id="126" idx="1"/>
          </p:cNvCxnSpPr>
          <p:nvPr/>
        </p:nvCxnSpPr>
        <p:spPr>
          <a:xfrm flipV="1">
            <a:off x="5484595" y="3922910"/>
            <a:ext cx="617081" cy="637303"/>
          </a:xfrm>
          <a:prstGeom prst="straightConnector1">
            <a:avLst/>
          </a:prstGeom>
          <a:noFill/>
          <a:ln w="19050" cap="flat" cmpd="sng">
            <a:solidFill>
              <a:srgbClr val="434343"/>
            </a:solidFill>
            <a:prstDash val="solid"/>
            <a:round/>
            <a:headEnd type="none" w="med" len="med"/>
            <a:tailEnd type="triangle" w="lg" len="lg"/>
          </a:ln>
        </p:spPr>
      </p:cxnSp>
      <p:cxnSp>
        <p:nvCxnSpPr>
          <p:cNvPr id="139" name="Shape 1646">
            <a:extLst>
              <a:ext uri="{FF2B5EF4-FFF2-40B4-BE49-F238E27FC236}">
                <a16:creationId xmlns:a16="http://schemas.microsoft.com/office/drawing/2014/main" id="{72A3EC67-4F4D-0B42-A69B-F0C373007DE8}"/>
              </a:ext>
            </a:extLst>
          </p:cNvPr>
          <p:cNvCxnSpPr>
            <a:cxnSpLocks/>
            <a:stCxn id="79" idx="3"/>
            <a:endCxn id="156" idx="1"/>
          </p:cNvCxnSpPr>
          <p:nvPr/>
        </p:nvCxnSpPr>
        <p:spPr>
          <a:xfrm>
            <a:off x="5484595" y="4560213"/>
            <a:ext cx="679361" cy="342319"/>
          </a:xfrm>
          <a:prstGeom prst="straightConnector1">
            <a:avLst/>
          </a:prstGeom>
          <a:noFill/>
          <a:ln w="19050" cap="flat" cmpd="sng">
            <a:solidFill>
              <a:srgbClr val="434343"/>
            </a:solidFill>
            <a:prstDash val="solid"/>
            <a:round/>
            <a:headEnd type="none" w="med" len="med"/>
            <a:tailEnd type="triangle" w="lg" len="lg"/>
          </a:ln>
        </p:spPr>
      </p:cxnSp>
      <p:cxnSp>
        <p:nvCxnSpPr>
          <p:cNvPr id="142" name="Shape 1646">
            <a:extLst>
              <a:ext uri="{FF2B5EF4-FFF2-40B4-BE49-F238E27FC236}">
                <a16:creationId xmlns:a16="http://schemas.microsoft.com/office/drawing/2014/main" id="{7DEBA293-0AAF-3844-98DD-D674FDB470DE}"/>
              </a:ext>
            </a:extLst>
          </p:cNvPr>
          <p:cNvCxnSpPr>
            <a:cxnSpLocks/>
            <a:stCxn id="79" idx="3"/>
            <a:endCxn id="163" idx="1"/>
          </p:cNvCxnSpPr>
          <p:nvPr/>
        </p:nvCxnSpPr>
        <p:spPr>
          <a:xfrm flipV="1">
            <a:off x="5484595" y="3126651"/>
            <a:ext cx="770681" cy="1433562"/>
          </a:xfrm>
          <a:prstGeom prst="straightConnector1">
            <a:avLst/>
          </a:prstGeom>
          <a:noFill/>
          <a:ln w="19050" cap="flat" cmpd="sng">
            <a:solidFill>
              <a:srgbClr val="434343"/>
            </a:solidFill>
            <a:prstDash val="solid"/>
            <a:round/>
            <a:headEnd type="none" w="med" len="med"/>
            <a:tailEnd type="triangle" w="lg" len="lg"/>
          </a:ln>
        </p:spPr>
      </p:cxnSp>
      <p:sp>
        <p:nvSpPr>
          <p:cNvPr id="143" name="TextBox 142">
            <a:extLst>
              <a:ext uri="{FF2B5EF4-FFF2-40B4-BE49-F238E27FC236}">
                <a16:creationId xmlns:a16="http://schemas.microsoft.com/office/drawing/2014/main" id="{EC0FFF1C-4272-C34B-B2C3-6B2167BC7886}"/>
              </a:ext>
            </a:extLst>
          </p:cNvPr>
          <p:cNvSpPr txBox="1"/>
          <p:nvPr/>
        </p:nvSpPr>
        <p:spPr>
          <a:xfrm>
            <a:off x="2791388" y="5692784"/>
            <a:ext cx="2083818" cy="584775"/>
          </a:xfrm>
          <a:prstGeom prst="rect">
            <a:avLst/>
          </a:prstGeom>
          <a:noFill/>
        </p:spPr>
        <p:txBody>
          <a:bodyPr wrap="square" rtlCol="0">
            <a:spAutoFit/>
          </a:bodyPr>
          <a:lstStyle/>
          <a:p>
            <a:r>
              <a:rPr lang="en-US" sz="1600" dirty="0">
                <a:latin typeface="Corbel" charset="0"/>
                <a:ea typeface="Corbel" charset="0"/>
                <a:cs typeface="Corbel" charset="0"/>
              </a:rPr>
              <a:t>AI / Machine </a:t>
            </a:r>
            <a:br>
              <a:rPr lang="en-US" sz="1600" dirty="0">
                <a:latin typeface="Corbel" charset="0"/>
                <a:ea typeface="Corbel" charset="0"/>
                <a:cs typeface="Corbel" charset="0"/>
              </a:rPr>
            </a:br>
            <a:r>
              <a:rPr lang="en-US" sz="1600" dirty="0">
                <a:latin typeface="Corbel" charset="0"/>
                <a:ea typeface="Corbel" charset="0"/>
                <a:cs typeface="Corbel" charset="0"/>
              </a:rPr>
              <a:t>Learning Platform</a:t>
            </a:r>
          </a:p>
        </p:txBody>
      </p:sp>
      <p:sp>
        <p:nvSpPr>
          <p:cNvPr id="145" name="TextBox 144">
            <a:extLst>
              <a:ext uri="{FF2B5EF4-FFF2-40B4-BE49-F238E27FC236}">
                <a16:creationId xmlns:a16="http://schemas.microsoft.com/office/drawing/2014/main" id="{1F087165-D46E-484A-911D-12D1EC79E8DC}"/>
              </a:ext>
            </a:extLst>
          </p:cNvPr>
          <p:cNvSpPr txBox="1"/>
          <p:nvPr/>
        </p:nvSpPr>
        <p:spPr>
          <a:xfrm>
            <a:off x="6002924" y="1800802"/>
            <a:ext cx="1622559" cy="584775"/>
          </a:xfrm>
          <a:prstGeom prst="rect">
            <a:avLst/>
          </a:prstGeom>
          <a:noFill/>
        </p:spPr>
        <p:txBody>
          <a:bodyPr wrap="none" rtlCol="0">
            <a:spAutoFit/>
          </a:bodyPr>
          <a:lstStyle/>
          <a:p>
            <a:pPr algn="r"/>
            <a:r>
              <a:rPr lang="en-US" sz="1600" dirty="0">
                <a:latin typeface="Corbel" charset="0"/>
                <a:ea typeface="Corbel" charset="0"/>
                <a:cs typeface="Corbel" charset="0"/>
              </a:rPr>
              <a:t>Data Operations</a:t>
            </a:r>
            <a:br>
              <a:rPr lang="en-US" sz="1600" dirty="0">
                <a:latin typeface="Corbel" charset="0"/>
                <a:ea typeface="Corbel" charset="0"/>
                <a:cs typeface="Corbel" charset="0"/>
              </a:rPr>
            </a:br>
            <a:r>
              <a:rPr lang="en-US" sz="1600" dirty="0">
                <a:latin typeface="Corbel" charset="0"/>
                <a:ea typeface="Corbel" charset="0"/>
                <a:cs typeface="Corbel" charset="0"/>
              </a:rPr>
              <a:t>Platform</a:t>
            </a:r>
          </a:p>
        </p:txBody>
      </p:sp>
      <p:sp>
        <p:nvSpPr>
          <p:cNvPr id="146" name="Rectangle 145">
            <a:extLst>
              <a:ext uri="{FF2B5EF4-FFF2-40B4-BE49-F238E27FC236}">
                <a16:creationId xmlns:a16="http://schemas.microsoft.com/office/drawing/2014/main" id="{03840863-8E12-FA4B-B8FB-11433B5FB513}"/>
              </a:ext>
            </a:extLst>
          </p:cNvPr>
          <p:cNvSpPr/>
          <p:nvPr/>
        </p:nvSpPr>
        <p:spPr bwMode="auto">
          <a:xfrm>
            <a:off x="8194227" y="1791234"/>
            <a:ext cx="3559634" cy="4581614"/>
          </a:xfrm>
          <a:prstGeom prst="rect">
            <a:avLst/>
          </a:prstGeom>
          <a:noFill/>
          <a:ln w="50800" algn="ctr">
            <a:solidFill>
              <a:schemeClr val="accent1"/>
            </a:solidFill>
            <a:prstDash val="dash"/>
            <a:round/>
            <a:headEnd/>
            <a:tailEnd/>
          </a:ln>
        </p:spPr>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609316" eaLnBrk="0" hangingPunct="0"/>
            <a:endParaRPr lang="en-US" sz="3199" dirty="0">
              <a:solidFill>
                <a:srgbClr val="FFFFFF"/>
              </a:solidFill>
            </a:endParaRPr>
          </a:p>
        </p:txBody>
      </p:sp>
      <p:pic>
        <p:nvPicPr>
          <p:cNvPr id="148" name="Picture 147">
            <a:extLst>
              <a:ext uri="{FF2B5EF4-FFF2-40B4-BE49-F238E27FC236}">
                <a16:creationId xmlns:a16="http://schemas.microsoft.com/office/drawing/2014/main" id="{A03832A1-54B3-034A-8804-7C8A62B2664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298130" y="1943745"/>
            <a:ext cx="927686" cy="215603"/>
          </a:xfrm>
          <a:prstGeom prst="rect">
            <a:avLst/>
          </a:prstGeom>
        </p:spPr>
      </p:pic>
      <p:sp>
        <p:nvSpPr>
          <p:cNvPr id="149" name="TextBox 148">
            <a:extLst>
              <a:ext uri="{FF2B5EF4-FFF2-40B4-BE49-F238E27FC236}">
                <a16:creationId xmlns:a16="http://schemas.microsoft.com/office/drawing/2014/main" id="{98FC8E41-EDD2-ED42-A66E-59D211AD8597}"/>
              </a:ext>
            </a:extLst>
          </p:cNvPr>
          <p:cNvSpPr txBox="1"/>
          <p:nvPr/>
        </p:nvSpPr>
        <p:spPr>
          <a:xfrm>
            <a:off x="8221235" y="2112760"/>
            <a:ext cx="1625112" cy="338554"/>
          </a:xfrm>
          <a:prstGeom prst="rect">
            <a:avLst/>
          </a:prstGeom>
          <a:noFill/>
        </p:spPr>
        <p:txBody>
          <a:bodyPr wrap="square" rtlCol="0">
            <a:spAutoFit/>
          </a:bodyPr>
          <a:lstStyle/>
          <a:p>
            <a:r>
              <a:rPr lang="en-US" sz="1600" dirty="0"/>
              <a:t>Edge</a:t>
            </a:r>
          </a:p>
        </p:txBody>
      </p:sp>
      <p:grpSp>
        <p:nvGrpSpPr>
          <p:cNvPr id="162" name="Group 161">
            <a:extLst>
              <a:ext uri="{FF2B5EF4-FFF2-40B4-BE49-F238E27FC236}">
                <a16:creationId xmlns:a16="http://schemas.microsoft.com/office/drawing/2014/main" id="{18F811E4-280A-5A47-8481-427A77361838}"/>
              </a:ext>
            </a:extLst>
          </p:cNvPr>
          <p:cNvGrpSpPr/>
          <p:nvPr/>
        </p:nvGrpSpPr>
        <p:grpSpPr>
          <a:xfrm>
            <a:off x="8923068" y="4061541"/>
            <a:ext cx="1341281" cy="785988"/>
            <a:chOff x="4358544" y="1821465"/>
            <a:chExt cx="1341281" cy="785988"/>
          </a:xfrm>
        </p:grpSpPr>
        <p:sp>
          <p:nvSpPr>
            <p:cNvPr id="165" name="TextBox 164">
              <a:extLst>
                <a:ext uri="{FF2B5EF4-FFF2-40B4-BE49-F238E27FC236}">
                  <a16:creationId xmlns:a16="http://schemas.microsoft.com/office/drawing/2014/main" id="{11B740F8-D1DC-CD43-BD3E-F522C1250F9A}"/>
                </a:ext>
              </a:extLst>
            </p:cNvPr>
            <p:cNvSpPr txBox="1"/>
            <p:nvPr/>
          </p:nvSpPr>
          <p:spPr>
            <a:xfrm>
              <a:off x="4358544" y="1821465"/>
              <a:ext cx="1341281" cy="338554"/>
            </a:xfrm>
            <a:prstGeom prst="rect">
              <a:avLst/>
            </a:prstGeom>
            <a:noFill/>
          </p:spPr>
          <p:txBody>
            <a:bodyPr wrap="square" rtlCol="0">
              <a:spAutoFit/>
            </a:bodyPr>
            <a:lstStyle/>
            <a:p>
              <a:pPr algn="ctr"/>
              <a:r>
                <a:rPr lang="en-US" sz="1600" dirty="0"/>
                <a:t>MapR-XD</a:t>
              </a:r>
            </a:p>
          </p:txBody>
        </p:sp>
        <p:grpSp>
          <p:nvGrpSpPr>
            <p:cNvPr id="166" name="Group 165">
              <a:extLst>
                <a:ext uri="{FF2B5EF4-FFF2-40B4-BE49-F238E27FC236}">
                  <a16:creationId xmlns:a16="http://schemas.microsoft.com/office/drawing/2014/main" id="{53D20328-B889-AD43-BF2A-FC320B209C6A}"/>
                </a:ext>
              </a:extLst>
            </p:cNvPr>
            <p:cNvGrpSpPr/>
            <p:nvPr/>
          </p:nvGrpSpPr>
          <p:grpSpPr>
            <a:xfrm>
              <a:off x="4605898" y="2137560"/>
              <a:ext cx="846573" cy="469893"/>
              <a:chOff x="5609368" y="1719438"/>
              <a:chExt cx="846573" cy="469893"/>
            </a:xfrm>
          </p:grpSpPr>
          <p:sp>
            <p:nvSpPr>
              <p:cNvPr id="168" name="Rectangle 167">
                <a:extLst>
                  <a:ext uri="{FF2B5EF4-FFF2-40B4-BE49-F238E27FC236}">
                    <a16:creationId xmlns:a16="http://schemas.microsoft.com/office/drawing/2014/main" id="{50AB174D-9F57-644C-9B3D-A0EBCA8588C0}"/>
                  </a:ext>
                </a:extLst>
              </p:cNvPr>
              <p:cNvSpPr/>
              <p:nvPr/>
            </p:nvSpPr>
            <p:spPr>
              <a:xfrm>
                <a:off x="5609368" y="1719438"/>
                <a:ext cx="846039" cy="143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a16="http://schemas.microsoft.com/office/drawing/2014/main" id="{896C2A39-8843-C64D-98C2-136249BC54BC}"/>
                  </a:ext>
                </a:extLst>
              </p:cNvPr>
              <p:cNvSpPr/>
              <p:nvPr/>
            </p:nvSpPr>
            <p:spPr>
              <a:xfrm>
                <a:off x="5609902" y="1882330"/>
                <a:ext cx="846039" cy="14386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1E3779A0-E5D0-D04A-9B15-B1F645A7E950}"/>
                  </a:ext>
                </a:extLst>
              </p:cNvPr>
              <p:cNvSpPr/>
              <p:nvPr/>
            </p:nvSpPr>
            <p:spPr>
              <a:xfrm>
                <a:off x="5609368" y="2045466"/>
                <a:ext cx="846039" cy="143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a16="http://schemas.microsoft.com/office/drawing/2014/main" id="{AECA7359-C282-F14E-AB8F-9CB0BBE84E2B}"/>
                  </a:ext>
                </a:extLst>
              </p:cNvPr>
              <p:cNvSpPr/>
              <p:nvPr/>
            </p:nvSpPr>
            <p:spPr>
              <a:xfrm>
                <a:off x="6307400" y="1756304"/>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ctangle 173">
                <a:extLst>
                  <a:ext uri="{FF2B5EF4-FFF2-40B4-BE49-F238E27FC236}">
                    <a16:creationId xmlns:a16="http://schemas.microsoft.com/office/drawing/2014/main" id="{624619E2-5A4E-E042-ADCD-12470B82CA4C}"/>
                  </a:ext>
                </a:extLst>
              </p:cNvPr>
              <p:cNvSpPr/>
              <p:nvPr/>
            </p:nvSpPr>
            <p:spPr>
              <a:xfrm>
                <a:off x="6307400" y="1931525"/>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a:extLst>
                  <a:ext uri="{FF2B5EF4-FFF2-40B4-BE49-F238E27FC236}">
                    <a16:creationId xmlns:a16="http://schemas.microsoft.com/office/drawing/2014/main" id="{A67781E5-615C-704D-8D87-580062EA097A}"/>
                  </a:ext>
                </a:extLst>
              </p:cNvPr>
              <p:cNvSpPr/>
              <p:nvPr/>
            </p:nvSpPr>
            <p:spPr>
              <a:xfrm>
                <a:off x="6309330" y="2095500"/>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6" name="Group 175">
            <a:extLst>
              <a:ext uri="{FF2B5EF4-FFF2-40B4-BE49-F238E27FC236}">
                <a16:creationId xmlns:a16="http://schemas.microsoft.com/office/drawing/2014/main" id="{608AEF41-80F4-474F-8A4F-689777C59DF6}"/>
              </a:ext>
            </a:extLst>
          </p:cNvPr>
          <p:cNvGrpSpPr/>
          <p:nvPr/>
        </p:nvGrpSpPr>
        <p:grpSpPr>
          <a:xfrm>
            <a:off x="8916527" y="2323450"/>
            <a:ext cx="1341281" cy="785988"/>
            <a:chOff x="6376799" y="1821465"/>
            <a:chExt cx="1341281" cy="785988"/>
          </a:xfrm>
        </p:grpSpPr>
        <p:pic>
          <p:nvPicPr>
            <p:cNvPr id="177" name="Picture 176" descr="Icon_MapR_Database.png">
              <a:extLst>
                <a:ext uri="{FF2B5EF4-FFF2-40B4-BE49-F238E27FC236}">
                  <a16:creationId xmlns:a16="http://schemas.microsoft.com/office/drawing/2014/main" id="{C31973E2-1664-8343-AFCC-BDA9B385643C}"/>
                </a:ext>
              </a:extLst>
            </p:cNvPr>
            <p:cNvPicPr>
              <a:picLocks/>
            </p:cNvPicPr>
            <p:nvPr/>
          </p:nvPicPr>
          <p:blipFill>
            <a:blip r:embed="rId6">
              <a:extLst>
                <a:ext uri="{28A0092B-C50C-407E-A947-70E740481C1C}">
                  <a14:useLocalDpi xmlns:a14="http://schemas.microsoft.com/office/drawing/2010/main"/>
                </a:ext>
              </a:extLst>
            </a:blip>
            <a:stretch>
              <a:fillRect/>
            </a:stretch>
          </p:blipFill>
          <p:spPr>
            <a:xfrm>
              <a:off x="6722548" y="2154724"/>
              <a:ext cx="649782" cy="452729"/>
            </a:xfrm>
            <a:prstGeom prst="rect">
              <a:avLst/>
            </a:prstGeom>
          </p:spPr>
        </p:pic>
        <p:sp>
          <p:nvSpPr>
            <p:cNvPr id="179" name="TextBox 178">
              <a:extLst>
                <a:ext uri="{FF2B5EF4-FFF2-40B4-BE49-F238E27FC236}">
                  <a16:creationId xmlns:a16="http://schemas.microsoft.com/office/drawing/2014/main" id="{C1CF80CD-67C8-BD49-948F-154961EF22A5}"/>
                </a:ext>
              </a:extLst>
            </p:cNvPr>
            <p:cNvSpPr txBox="1"/>
            <p:nvPr/>
          </p:nvSpPr>
          <p:spPr>
            <a:xfrm>
              <a:off x="6376799" y="1821465"/>
              <a:ext cx="1341281" cy="338554"/>
            </a:xfrm>
            <a:prstGeom prst="rect">
              <a:avLst/>
            </a:prstGeom>
            <a:noFill/>
          </p:spPr>
          <p:txBody>
            <a:bodyPr wrap="square" rtlCol="0">
              <a:spAutoFit/>
            </a:bodyPr>
            <a:lstStyle/>
            <a:p>
              <a:pPr algn="ctr"/>
              <a:r>
                <a:rPr lang="en-US" sz="1600" dirty="0"/>
                <a:t>MapR-DB</a:t>
              </a:r>
            </a:p>
          </p:txBody>
        </p:sp>
      </p:grpSp>
      <p:grpSp>
        <p:nvGrpSpPr>
          <p:cNvPr id="52" name="Group 51">
            <a:extLst>
              <a:ext uri="{FF2B5EF4-FFF2-40B4-BE49-F238E27FC236}">
                <a16:creationId xmlns:a16="http://schemas.microsoft.com/office/drawing/2014/main" id="{09E53F08-F475-134D-9217-000267287678}"/>
              </a:ext>
            </a:extLst>
          </p:cNvPr>
          <p:cNvGrpSpPr/>
          <p:nvPr/>
        </p:nvGrpSpPr>
        <p:grpSpPr>
          <a:xfrm>
            <a:off x="8928912" y="3132320"/>
            <a:ext cx="1341281" cy="766624"/>
            <a:chOff x="9272908" y="3129320"/>
            <a:chExt cx="1341281" cy="766624"/>
          </a:xfrm>
        </p:grpSpPr>
        <p:grpSp>
          <p:nvGrpSpPr>
            <p:cNvPr id="151" name="Group 150">
              <a:extLst>
                <a:ext uri="{FF2B5EF4-FFF2-40B4-BE49-F238E27FC236}">
                  <a16:creationId xmlns:a16="http://schemas.microsoft.com/office/drawing/2014/main" id="{AA9E4F31-0667-BD4C-BFD2-22B514F549AD}"/>
                </a:ext>
              </a:extLst>
            </p:cNvPr>
            <p:cNvGrpSpPr/>
            <p:nvPr/>
          </p:nvGrpSpPr>
          <p:grpSpPr>
            <a:xfrm>
              <a:off x="9452672" y="3456762"/>
              <a:ext cx="1032561" cy="439182"/>
              <a:chOff x="2508316" y="4086802"/>
              <a:chExt cx="698003" cy="217851"/>
            </a:xfrm>
            <a:effectLst>
              <a:outerShdw blurRad="50800" dist="38100" dir="2700000" algn="tl" rotWithShape="0">
                <a:prstClr val="black">
                  <a:alpha val="40000"/>
                </a:prstClr>
              </a:outerShdw>
            </a:effectLst>
          </p:grpSpPr>
          <p:sp>
            <p:nvSpPr>
              <p:cNvPr id="152" name="円柱 3">
                <a:extLst>
                  <a:ext uri="{FF2B5EF4-FFF2-40B4-BE49-F238E27FC236}">
                    <a16:creationId xmlns:a16="http://schemas.microsoft.com/office/drawing/2014/main" id="{E504B238-343F-B742-ACE2-1987CEB1A8BC}"/>
                  </a:ext>
                </a:extLst>
              </p:cNvPr>
              <p:cNvSpPr>
                <a:spLocks noChangeArrowheads="1"/>
              </p:cNvSpPr>
              <p:nvPr/>
            </p:nvSpPr>
            <p:spPr bwMode="auto">
              <a:xfrm rot="16200000">
                <a:off x="2730047" y="3865071"/>
                <a:ext cx="217851" cy="661313"/>
              </a:xfrm>
              <a:prstGeom prst="can">
                <a:avLst>
                  <a:gd name="adj" fmla="val 56924"/>
                </a:avLst>
              </a:prstGeom>
              <a:solidFill>
                <a:srgbClr val="C60C30"/>
              </a:solidFill>
              <a:ln w="38100">
                <a:solidFill>
                  <a:schemeClr val="bg1"/>
                </a:solidFill>
                <a:round/>
                <a:headEnd/>
                <a:tailEnd/>
              </a:ln>
            </p:spPr>
            <p:txBody>
              <a:bodyPr anchor="ctr"/>
              <a:lstStyle/>
              <a:p>
                <a:pPr algn="ctr"/>
                <a:endParaRPr kumimoji="1" lang="ja-JP" altLang="en-US" sz="1600">
                  <a:solidFill>
                    <a:srgbClr val="FFFFFF"/>
                  </a:solidFill>
                </a:endParaRPr>
              </a:p>
            </p:txBody>
          </p:sp>
          <p:sp>
            <p:nvSpPr>
              <p:cNvPr id="153" name="正方形/長方形 4">
                <a:extLst>
                  <a:ext uri="{FF2B5EF4-FFF2-40B4-BE49-F238E27FC236}">
                    <a16:creationId xmlns:a16="http://schemas.microsoft.com/office/drawing/2014/main" id="{B810B147-8D15-2340-9125-AB0FFEB87EEA}"/>
                  </a:ext>
                </a:extLst>
              </p:cNvPr>
              <p:cNvSpPr>
                <a:spLocks noChangeArrowheads="1"/>
              </p:cNvSpPr>
              <p:nvPr/>
            </p:nvSpPr>
            <p:spPr bwMode="auto">
              <a:xfrm>
                <a:off x="2629835" y="4142345"/>
                <a:ext cx="576484" cy="12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ja-JP" sz="1000" b="1" dirty="0">
                    <a:solidFill>
                      <a:srgbClr val="FFFFFF"/>
                    </a:solidFill>
                  </a:rPr>
                  <a:t>Broadcast</a:t>
                </a:r>
              </a:p>
            </p:txBody>
          </p:sp>
        </p:grpSp>
        <p:sp>
          <p:nvSpPr>
            <p:cNvPr id="180" name="TextBox 179">
              <a:extLst>
                <a:ext uri="{FF2B5EF4-FFF2-40B4-BE49-F238E27FC236}">
                  <a16:creationId xmlns:a16="http://schemas.microsoft.com/office/drawing/2014/main" id="{B83C9F6D-824E-804A-9E87-B972BAA2BA42}"/>
                </a:ext>
              </a:extLst>
            </p:cNvPr>
            <p:cNvSpPr txBox="1"/>
            <p:nvPr/>
          </p:nvSpPr>
          <p:spPr>
            <a:xfrm>
              <a:off x="9272908" y="3129320"/>
              <a:ext cx="1341281" cy="338554"/>
            </a:xfrm>
            <a:prstGeom prst="rect">
              <a:avLst/>
            </a:prstGeom>
            <a:noFill/>
          </p:spPr>
          <p:txBody>
            <a:bodyPr wrap="square" rtlCol="0">
              <a:spAutoFit/>
            </a:bodyPr>
            <a:lstStyle/>
            <a:p>
              <a:pPr algn="ctr"/>
              <a:r>
                <a:rPr lang="en-US" sz="1600" dirty="0"/>
                <a:t>MapR-ES</a:t>
              </a:r>
            </a:p>
          </p:txBody>
        </p:sp>
      </p:grpSp>
      <p:pic>
        <p:nvPicPr>
          <p:cNvPr id="58" name="Picture 57">
            <a:extLst>
              <a:ext uri="{FF2B5EF4-FFF2-40B4-BE49-F238E27FC236}">
                <a16:creationId xmlns:a16="http://schemas.microsoft.com/office/drawing/2014/main" id="{A9FE3C24-0626-3447-B793-4C0AFBBFA9F0}"/>
              </a:ext>
            </a:extLst>
          </p:cNvPr>
          <p:cNvPicPr>
            <a:picLocks noChangeAspect="1"/>
          </p:cNvPicPr>
          <p:nvPr/>
        </p:nvPicPr>
        <p:blipFill rotWithShape="1">
          <a:blip r:embed="rId14">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10752942" y="3440856"/>
            <a:ext cx="1038388" cy="1142760"/>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82" name="Group 181">
            <a:extLst>
              <a:ext uri="{FF2B5EF4-FFF2-40B4-BE49-F238E27FC236}">
                <a16:creationId xmlns:a16="http://schemas.microsoft.com/office/drawing/2014/main" id="{E3A54FE3-DB73-8143-B8A4-6C652CFD25AE}"/>
              </a:ext>
            </a:extLst>
          </p:cNvPr>
          <p:cNvGrpSpPr/>
          <p:nvPr/>
        </p:nvGrpSpPr>
        <p:grpSpPr>
          <a:xfrm>
            <a:off x="8420722" y="5381163"/>
            <a:ext cx="1394631" cy="543159"/>
            <a:chOff x="2508319" y="4086801"/>
            <a:chExt cx="501553" cy="269428"/>
          </a:xfrm>
          <a:effectLst>
            <a:outerShdw blurRad="50800" dist="38100" dir="2700000" algn="tl" rotWithShape="0">
              <a:prstClr val="black">
                <a:alpha val="40000"/>
              </a:prstClr>
            </a:outerShdw>
          </a:effectLst>
        </p:grpSpPr>
        <p:sp>
          <p:nvSpPr>
            <p:cNvPr id="184" name="円柱 3">
              <a:extLst>
                <a:ext uri="{FF2B5EF4-FFF2-40B4-BE49-F238E27FC236}">
                  <a16:creationId xmlns:a16="http://schemas.microsoft.com/office/drawing/2014/main" id="{A9135804-4D6A-EF4D-9B43-815B3C8901CE}"/>
                </a:ext>
              </a:extLst>
            </p:cNvPr>
            <p:cNvSpPr>
              <a:spLocks noChangeArrowheads="1"/>
            </p:cNvSpPr>
            <p:nvPr/>
          </p:nvSpPr>
          <p:spPr bwMode="auto">
            <a:xfrm rot="16200000">
              <a:off x="2609564" y="3985556"/>
              <a:ext cx="269428" cy="471917"/>
            </a:xfrm>
            <a:prstGeom prst="can">
              <a:avLst>
                <a:gd name="adj" fmla="val 54918"/>
              </a:avLst>
            </a:prstGeom>
            <a:solidFill>
              <a:srgbClr val="C60C30"/>
            </a:solidFill>
            <a:ln w="38100">
              <a:solidFill>
                <a:schemeClr val="bg1"/>
              </a:solidFill>
              <a:round/>
              <a:headEnd/>
              <a:tailEnd/>
            </a:ln>
          </p:spPr>
          <p:txBody>
            <a:bodyPr anchor="ctr"/>
            <a:lstStyle/>
            <a:p>
              <a:pPr algn="ctr"/>
              <a:endParaRPr kumimoji="1" lang="ja-JP" altLang="en-US" sz="1600">
                <a:solidFill>
                  <a:srgbClr val="FFFFFF"/>
                </a:solidFill>
              </a:endParaRPr>
            </a:p>
          </p:txBody>
        </p:sp>
        <p:sp>
          <p:nvSpPr>
            <p:cNvPr id="185" name="正方形/長方形 4">
              <a:extLst>
                <a:ext uri="{FF2B5EF4-FFF2-40B4-BE49-F238E27FC236}">
                  <a16:creationId xmlns:a16="http://schemas.microsoft.com/office/drawing/2014/main" id="{001D2197-A583-1C43-B999-038A59CA8E25}"/>
                </a:ext>
              </a:extLst>
            </p:cNvPr>
            <p:cNvSpPr>
              <a:spLocks noChangeArrowheads="1"/>
            </p:cNvSpPr>
            <p:nvPr/>
          </p:nvSpPr>
          <p:spPr bwMode="auto">
            <a:xfrm>
              <a:off x="2574361" y="4111906"/>
              <a:ext cx="435511" cy="22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ja-JP" sz="1200" b="1" dirty="0">
                  <a:solidFill>
                    <a:srgbClr val="FFFFFF"/>
                  </a:solidFill>
                </a:rPr>
                <a:t>Data </a:t>
              </a:r>
            </a:p>
            <a:p>
              <a:pPr algn="ctr"/>
              <a:r>
                <a:rPr kumimoji="1" lang="en-US" altLang="ja-JP" sz="1200" b="1" dirty="0">
                  <a:solidFill>
                    <a:srgbClr val="FFFFFF"/>
                  </a:solidFill>
                </a:rPr>
                <a:t>Request</a:t>
              </a:r>
              <a:endParaRPr kumimoji="1" lang="en-US" altLang="ja-JP" sz="1000" b="1" dirty="0">
                <a:solidFill>
                  <a:srgbClr val="FFFFFF"/>
                </a:solidFill>
              </a:endParaRPr>
            </a:p>
          </p:txBody>
        </p:sp>
      </p:grpSp>
      <p:cxnSp>
        <p:nvCxnSpPr>
          <p:cNvPr id="186" name="Shape 1646">
            <a:extLst>
              <a:ext uri="{FF2B5EF4-FFF2-40B4-BE49-F238E27FC236}">
                <a16:creationId xmlns:a16="http://schemas.microsoft.com/office/drawing/2014/main" id="{1AF2E24C-138D-9A46-BCC6-ECBCA67A38D3}"/>
              </a:ext>
            </a:extLst>
          </p:cNvPr>
          <p:cNvCxnSpPr>
            <a:cxnSpLocks/>
            <a:stCxn id="127" idx="3"/>
            <a:endCxn id="152" idx="1"/>
          </p:cNvCxnSpPr>
          <p:nvPr/>
        </p:nvCxnSpPr>
        <p:spPr>
          <a:xfrm flipV="1">
            <a:off x="7129581" y="3679353"/>
            <a:ext cx="1979096" cy="248890"/>
          </a:xfrm>
          <a:prstGeom prst="straightConnector1">
            <a:avLst/>
          </a:prstGeom>
          <a:noFill/>
          <a:ln w="19050" cap="flat" cmpd="sng">
            <a:solidFill>
              <a:srgbClr val="434343"/>
            </a:solidFill>
            <a:prstDash val="solid"/>
            <a:round/>
            <a:headEnd type="none" w="med" len="med"/>
            <a:tailEnd type="triangle" w="lg" len="lg"/>
          </a:ln>
        </p:spPr>
      </p:cxnSp>
      <p:cxnSp>
        <p:nvCxnSpPr>
          <p:cNvPr id="187" name="Shape 1646">
            <a:extLst>
              <a:ext uri="{FF2B5EF4-FFF2-40B4-BE49-F238E27FC236}">
                <a16:creationId xmlns:a16="http://schemas.microsoft.com/office/drawing/2014/main" id="{6C6B24B1-0DDC-804B-9C98-115DE3B95477}"/>
              </a:ext>
            </a:extLst>
          </p:cNvPr>
          <p:cNvCxnSpPr>
            <a:cxnSpLocks/>
            <a:stCxn id="156" idx="3"/>
            <a:endCxn id="169" idx="1"/>
          </p:cNvCxnSpPr>
          <p:nvPr/>
        </p:nvCxnSpPr>
        <p:spPr>
          <a:xfrm flipV="1">
            <a:off x="7009995" y="4612461"/>
            <a:ext cx="2160961" cy="290071"/>
          </a:xfrm>
          <a:prstGeom prst="straightConnector1">
            <a:avLst/>
          </a:prstGeom>
          <a:noFill/>
          <a:ln w="19050" cap="flat" cmpd="sng">
            <a:solidFill>
              <a:srgbClr val="434343"/>
            </a:solidFill>
            <a:prstDash val="solid"/>
            <a:round/>
            <a:headEnd type="none" w="med" len="med"/>
            <a:tailEnd type="triangle" w="lg" len="lg"/>
          </a:ln>
        </p:spPr>
      </p:cxnSp>
      <p:cxnSp>
        <p:nvCxnSpPr>
          <p:cNvPr id="188" name="Shape 1646">
            <a:extLst>
              <a:ext uri="{FF2B5EF4-FFF2-40B4-BE49-F238E27FC236}">
                <a16:creationId xmlns:a16="http://schemas.microsoft.com/office/drawing/2014/main" id="{95BD2725-AEE8-9B4D-8BDE-EF7D047F8DAA}"/>
              </a:ext>
            </a:extLst>
          </p:cNvPr>
          <p:cNvCxnSpPr>
            <a:cxnSpLocks/>
            <a:stCxn id="163" idx="3"/>
            <a:endCxn id="177" idx="1"/>
          </p:cNvCxnSpPr>
          <p:nvPr/>
        </p:nvCxnSpPr>
        <p:spPr>
          <a:xfrm flipV="1">
            <a:off x="6905058" y="2883074"/>
            <a:ext cx="2357218" cy="243577"/>
          </a:xfrm>
          <a:prstGeom prst="straightConnector1">
            <a:avLst/>
          </a:prstGeom>
          <a:noFill/>
          <a:ln w="19050" cap="flat" cmpd="sng">
            <a:solidFill>
              <a:schemeClr val="bg1">
                <a:lumMod val="85000"/>
              </a:schemeClr>
            </a:solidFill>
            <a:prstDash val="solid"/>
            <a:round/>
            <a:headEnd type="none" w="med" len="med"/>
            <a:tailEnd type="triangle" w="lg" len="lg"/>
          </a:ln>
        </p:spPr>
      </p:cxnSp>
      <p:cxnSp>
        <p:nvCxnSpPr>
          <p:cNvPr id="189" name="Shape 1646">
            <a:extLst>
              <a:ext uri="{FF2B5EF4-FFF2-40B4-BE49-F238E27FC236}">
                <a16:creationId xmlns:a16="http://schemas.microsoft.com/office/drawing/2014/main" id="{156C9E44-0D70-7240-A678-BA4319B3D442}"/>
              </a:ext>
            </a:extLst>
          </p:cNvPr>
          <p:cNvCxnSpPr>
            <a:cxnSpLocks/>
            <a:stCxn id="184" idx="1"/>
            <a:endCxn id="192" idx="3"/>
          </p:cNvCxnSpPr>
          <p:nvPr/>
        </p:nvCxnSpPr>
        <p:spPr>
          <a:xfrm flipH="1" flipV="1">
            <a:off x="7257349" y="5652446"/>
            <a:ext cx="1163375" cy="295"/>
          </a:xfrm>
          <a:prstGeom prst="straightConnector1">
            <a:avLst/>
          </a:prstGeom>
          <a:noFill/>
          <a:ln w="19050" cap="flat" cmpd="sng">
            <a:solidFill>
              <a:srgbClr val="434343"/>
            </a:solidFill>
            <a:prstDash val="solid"/>
            <a:round/>
            <a:headEnd type="none" w="med" len="med"/>
            <a:tailEnd type="triangle" w="lg" len="lg"/>
          </a:ln>
        </p:spPr>
      </p:cxnSp>
      <p:grpSp>
        <p:nvGrpSpPr>
          <p:cNvPr id="190" name="Group 189">
            <a:extLst>
              <a:ext uri="{FF2B5EF4-FFF2-40B4-BE49-F238E27FC236}">
                <a16:creationId xmlns:a16="http://schemas.microsoft.com/office/drawing/2014/main" id="{1E2D6C0B-5783-D140-886C-46A56BF98E40}"/>
              </a:ext>
            </a:extLst>
          </p:cNvPr>
          <p:cNvGrpSpPr/>
          <p:nvPr/>
        </p:nvGrpSpPr>
        <p:grpSpPr>
          <a:xfrm>
            <a:off x="5862718" y="5381163"/>
            <a:ext cx="1394631" cy="543159"/>
            <a:chOff x="2508319" y="4086801"/>
            <a:chExt cx="501553" cy="269428"/>
          </a:xfrm>
          <a:effectLst>
            <a:outerShdw blurRad="50800" dist="38100" dir="2700000" algn="tl" rotWithShape="0">
              <a:prstClr val="black">
                <a:alpha val="40000"/>
              </a:prstClr>
            </a:outerShdw>
          </a:effectLst>
        </p:grpSpPr>
        <p:sp>
          <p:nvSpPr>
            <p:cNvPr id="191" name="円柱 3">
              <a:extLst>
                <a:ext uri="{FF2B5EF4-FFF2-40B4-BE49-F238E27FC236}">
                  <a16:creationId xmlns:a16="http://schemas.microsoft.com/office/drawing/2014/main" id="{B948AD25-4A9B-7749-AFA6-7E79728EB904}"/>
                </a:ext>
              </a:extLst>
            </p:cNvPr>
            <p:cNvSpPr>
              <a:spLocks noChangeArrowheads="1"/>
            </p:cNvSpPr>
            <p:nvPr/>
          </p:nvSpPr>
          <p:spPr bwMode="auto">
            <a:xfrm rot="16200000">
              <a:off x="2609564" y="3985556"/>
              <a:ext cx="269428" cy="471917"/>
            </a:xfrm>
            <a:prstGeom prst="can">
              <a:avLst>
                <a:gd name="adj" fmla="val 54918"/>
              </a:avLst>
            </a:prstGeom>
            <a:solidFill>
              <a:srgbClr val="C60C30"/>
            </a:solidFill>
            <a:ln w="38100">
              <a:solidFill>
                <a:schemeClr val="bg1"/>
              </a:solidFill>
              <a:round/>
              <a:headEnd/>
              <a:tailEnd/>
            </a:ln>
          </p:spPr>
          <p:txBody>
            <a:bodyPr anchor="ctr"/>
            <a:lstStyle/>
            <a:p>
              <a:pPr algn="ctr"/>
              <a:endParaRPr kumimoji="1" lang="ja-JP" altLang="en-US" sz="1600">
                <a:solidFill>
                  <a:srgbClr val="FFFFFF"/>
                </a:solidFill>
              </a:endParaRPr>
            </a:p>
          </p:txBody>
        </p:sp>
        <p:sp>
          <p:nvSpPr>
            <p:cNvPr id="192" name="正方形/長方形 4">
              <a:extLst>
                <a:ext uri="{FF2B5EF4-FFF2-40B4-BE49-F238E27FC236}">
                  <a16:creationId xmlns:a16="http://schemas.microsoft.com/office/drawing/2014/main" id="{CEAF8509-9741-6240-A433-6AC752D2E1AA}"/>
                </a:ext>
              </a:extLst>
            </p:cNvPr>
            <p:cNvSpPr>
              <a:spLocks noChangeArrowheads="1"/>
            </p:cNvSpPr>
            <p:nvPr/>
          </p:nvSpPr>
          <p:spPr bwMode="auto">
            <a:xfrm>
              <a:off x="2574361" y="4106866"/>
              <a:ext cx="435511" cy="22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ja-JP" sz="1200" b="1" dirty="0">
                  <a:solidFill>
                    <a:srgbClr val="FFFFFF"/>
                  </a:solidFill>
                </a:rPr>
                <a:t>Data </a:t>
              </a:r>
              <a:br>
                <a:rPr kumimoji="1" lang="en-US" altLang="ja-JP" sz="1200" b="1" dirty="0">
                  <a:solidFill>
                    <a:srgbClr val="FFFFFF"/>
                  </a:solidFill>
                </a:rPr>
              </a:br>
              <a:r>
                <a:rPr kumimoji="1" lang="en-US" altLang="ja-JP" sz="1200" b="1" dirty="0">
                  <a:solidFill>
                    <a:srgbClr val="FFFFFF"/>
                  </a:solidFill>
                </a:rPr>
                <a:t>Request</a:t>
              </a:r>
              <a:endParaRPr kumimoji="1" lang="en-US" altLang="ja-JP" sz="1000" b="1" dirty="0">
                <a:solidFill>
                  <a:srgbClr val="FFFFFF"/>
                </a:solidFill>
              </a:endParaRPr>
            </a:p>
          </p:txBody>
        </p:sp>
      </p:grpSp>
      <p:cxnSp>
        <p:nvCxnSpPr>
          <p:cNvPr id="193" name="Shape 1646">
            <a:extLst>
              <a:ext uri="{FF2B5EF4-FFF2-40B4-BE49-F238E27FC236}">
                <a16:creationId xmlns:a16="http://schemas.microsoft.com/office/drawing/2014/main" id="{014695EF-F106-E547-9DEC-F64F21C1AAB3}"/>
              </a:ext>
            </a:extLst>
          </p:cNvPr>
          <p:cNvCxnSpPr>
            <a:cxnSpLocks/>
            <a:endCxn id="79" idx="2"/>
          </p:cNvCxnSpPr>
          <p:nvPr/>
        </p:nvCxnSpPr>
        <p:spPr>
          <a:xfrm flipV="1">
            <a:off x="4765539" y="5069074"/>
            <a:ext cx="0" cy="623710"/>
          </a:xfrm>
          <a:prstGeom prst="straightConnector1">
            <a:avLst/>
          </a:prstGeom>
          <a:noFill/>
          <a:ln w="19050" cap="flat" cmpd="sng">
            <a:solidFill>
              <a:srgbClr val="434343"/>
            </a:solidFill>
            <a:prstDash val="solid"/>
            <a:round/>
            <a:headEnd type="none" w="med" len="med"/>
            <a:tailEnd type="triangle" w="lg" len="lg"/>
          </a:ln>
        </p:spPr>
      </p:cxnSp>
      <p:cxnSp>
        <p:nvCxnSpPr>
          <p:cNvPr id="195" name="Shape 1646">
            <a:extLst>
              <a:ext uri="{FF2B5EF4-FFF2-40B4-BE49-F238E27FC236}">
                <a16:creationId xmlns:a16="http://schemas.microsoft.com/office/drawing/2014/main" id="{A57624B4-3AF1-A641-9973-CC1F311BB6EE}"/>
              </a:ext>
            </a:extLst>
          </p:cNvPr>
          <p:cNvCxnSpPr>
            <a:cxnSpLocks/>
            <a:stCxn id="58" idx="2"/>
            <a:endCxn id="184" idx="3"/>
          </p:cNvCxnSpPr>
          <p:nvPr/>
        </p:nvCxnSpPr>
        <p:spPr>
          <a:xfrm flipH="1">
            <a:off x="9732948" y="4583616"/>
            <a:ext cx="1539188" cy="1069125"/>
          </a:xfrm>
          <a:prstGeom prst="straightConnector1">
            <a:avLst/>
          </a:prstGeom>
          <a:noFill/>
          <a:ln w="19050" cap="flat" cmpd="sng">
            <a:solidFill>
              <a:srgbClr val="434343"/>
            </a:solidFill>
            <a:prstDash val="solid"/>
            <a:round/>
            <a:headEnd type="none" w="med" len="med"/>
            <a:tailEnd type="triangle" w="lg" len="lg"/>
          </a:ln>
        </p:spPr>
      </p:cxnSp>
      <p:sp>
        <p:nvSpPr>
          <p:cNvPr id="199" name="TextBox 198">
            <a:extLst>
              <a:ext uri="{FF2B5EF4-FFF2-40B4-BE49-F238E27FC236}">
                <a16:creationId xmlns:a16="http://schemas.microsoft.com/office/drawing/2014/main" id="{FF0FEA1F-670C-B242-8CD0-02461080762E}"/>
              </a:ext>
            </a:extLst>
          </p:cNvPr>
          <p:cNvSpPr txBox="1"/>
          <p:nvPr/>
        </p:nvSpPr>
        <p:spPr>
          <a:xfrm rot="16200000">
            <a:off x="6793911" y="3708195"/>
            <a:ext cx="2211246" cy="400110"/>
          </a:xfrm>
          <a:prstGeom prst="rect">
            <a:avLst/>
          </a:prstGeom>
          <a:noFill/>
        </p:spPr>
        <p:txBody>
          <a:bodyPr wrap="square" rtlCol="0">
            <a:spAutoFit/>
          </a:bodyPr>
          <a:lstStyle/>
          <a:p>
            <a:pPr algn="ctr"/>
            <a:r>
              <a:rPr lang="en-US" sz="2000" dirty="0">
                <a:latin typeface="Corbel" charset="0"/>
                <a:ea typeface="Corbel" charset="0"/>
                <a:cs typeface="Corbel" charset="0"/>
              </a:rPr>
              <a:t>Data Replication</a:t>
            </a:r>
          </a:p>
        </p:txBody>
      </p:sp>
      <p:sp>
        <p:nvSpPr>
          <p:cNvPr id="200" name="TextBox 199">
            <a:extLst>
              <a:ext uri="{FF2B5EF4-FFF2-40B4-BE49-F238E27FC236}">
                <a16:creationId xmlns:a16="http://schemas.microsoft.com/office/drawing/2014/main" id="{67DF0E36-4B1C-7240-B381-242F231CE775}"/>
              </a:ext>
            </a:extLst>
          </p:cNvPr>
          <p:cNvSpPr txBox="1"/>
          <p:nvPr/>
        </p:nvSpPr>
        <p:spPr>
          <a:xfrm>
            <a:off x="4150707" y="5690314"/>
            <a:ext cx="1727794" cy="584775"/>
          </a:xfrm>
          <a:prstGeom prst="rect">
            <a:avLst/>
          </a:prstGeom>
          <a:noFill/>
        </p:spPr>
        <p:txBody>
          <a:bodyPr wrap="square" rtlCol="0">
            <a:spAutoFit/>
          </a:bodyPr>
          <a:lstStyle/>
          <a:p>
            <a:pPr algn="ctr"/>
            <a:r>
              <a:rPr lang="en-US" sz="1600" dirty="0">
                <a:latin typeface="Corbel" charset="0"/>
                <a:ea typeface="Corbel" charset="0"/>
                <a:cs typeface="Corbel" charset="0"/>
              </a:rPr>
              <a:t>Recommendation Engines</a:t>
            </a:r>
          </a:p>
        </p:txBody>
      </p:sp>
    </p:spTree>
    <p:extLst>
      <p:ext uri="{BB962C8B-B14F-4D97-AF65-F5344CB8AC3E}">
        <p14:creationId xmlns:p14="http://schemas.microsoft.com/office/powerpoint/2010/main" val="39884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heel(1)">
                                      <p:cBhvr>
                                        <p:cTn id="7" dur="2000"/>
                                        <p:tgtEl>
                                          <p:spTgt spid="17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78"/>
                                        </p:tgtEl>
                                        <p:attrNameLst>
                                          <p:attrName>style.visibility</p:attrName>
                                        </p:attrNameLst>
                                      </p:cBhvr>
                                      <p:to>
                                        <p:strVal val="visible"/>
                                      </p:to>
                                    </p:set>
                                    <p:animEffect transition="in" filter="fade">
                                      <p:cBhvr>
                                        <p:cTn id="11" dur="500"/>
                                        <p:tgtEl>
                                          <p:spTgt spid="178"/>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wheel(1)">
                                      <p:cBhvr>
                                        <p:cTn id="16" dur="2000"/>
                                        <p:tgtEl>
                                          <p:spTgt spid="146"/>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93D47-6A6B-1E4B-A500-C89545BC9A51}"/>
              </a:ext>
            </a:extLst>
          </p:cNvPr>
          <p:cNvGrpSpPr/>
          <p:nvPr/>
        </p:nvGrpSpPr>
        <p:grpSpPr>
          <a:xfrm>
            <a:off x="2665412" y="673602"/>
            <a:ext cx="6858000" cy="5510796"/>
            <a:chOff x="2665412" y="673602"/>
            <a:chExt cx="6858000" cy="5510796"/>
          </a:xfrm>
        </p:grpSpPr>
        <p:pic>
          <p:nvPicPr>
            <p:cNvPr id="3" name="Picture 2">
              <a:extLst>
                <a:ext uri="{FF2B5EF4-FFF2-40B4-BE49-F238E27FC236}">
                  <a16:creationId xmlns:a16="http://schemas.microsoft.com/office/drawing/2014/main" id="{D54BDCCB-3810-AB4F-B87E-235D26EA8EE3}"/>
                </a:ext>
              </a:extLst>
            </p:cNvPr>
            <p:cNvPicPr>
              <a:picLocks noChangeAspect="1"/>
            </p:cNvPicPr>
            <p:nvPr/>
          </p:nvPicPr>
          <p:blipFill>
            <a:blip r:embed="rId3"/>
            <a:stretch>
              <a:fillRect/>
            </a:stretch>
          </p:blipFill>
          <p:spPr>
            <a:xfrm rot="16200000">
              <a:off x="3339014" y="0"/>
              <a:ext cx="5510796" cy="6858000"/>
            </a:xfrm>
            <a:prstGeom prst="rect">
              <a:avLst/>
            </a:prstGeom>
          </p:spPr>
        </p:pic>
        <p:pic>
          <p:nvPicPr>
            <p:cNvPr id="7" name="Picture 6">
              <a:extLst>
                <a:ext uri="{FF2B5EF4-FFF2-40B4-BE49-F238E27FC236}">
                  <a16:creationId xmlns:a16="http://schemas.microsoft.com/office/drawing/2014/main" id="{FA611F5B-9A30-A04E-9E40-AA488FC966CB}"/>
                </a:ext>
              </a:extLst>
            </p:cNvPr>
            <p:cNvPicPr>
              <a:picLocks noChangeAspect="1"/>
            </p:cNvPicPr>
            <p:nvPr/>
          </p:nvPicPr>
          <p:blipFill>
            <a:blip r:embed="rId4"/>
            <a:stretch>
              <a:fillRect/>
            </a:stretch>
          </p:blipFill>
          <p:spPr>
            <a:xfrm>
              <a:off x="3238290" y="1286908"/>
              <a:ext cx="5712243" cy="4284182"/>
            </a:xfrm>
            <a:prstGeom prst="rect">
              <a:avLst/>
            </a:prstGeom>
          </p:spPr>
        </p:pic>
      </p:grpSp>
    </p:spTree>
    <p:extLst>
      <p:ext uri="{BB962C8B-B14F-4D97-AF65-F5344CB8AC3E}">
        <p14:creationId xmlns:p14="http://schemas.microsoft.com/office/powerpoint/2010/main" val="81285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7848752" y="1539194"/>
            <a:ext cx="1828324" cy="3911453"/>
            <a:chOff x="5888098" y="1154026"/>
            <a:chExt cx="1371600" cy="2934354"/>
          </a:xfrm>
        </p:grpSpPr>
        <p:sp>
          <p:nvSpPr>
            <p:cNvPr id="63" name="Rectangle 62"/>
            <p:cNvSpPr/>
            <p:nvPr/>
          </p:nvSpPr>
          <p:spPr bwMode="auto">
            <a:xfrm>
              <a:off x="5888098" y="1154026"/>
              <a:ext cx="1371600" cy="954745"/>
            </a:xfrm>
            <a:prstGeom prst="rect">
              <a:avLst/>
            </a:prstGeom>
            <a:solidFill>
              <a:schemeClr val="bg1">
                <a:lumMod val="85000"/>
              </a:schemeClr>
            </a:solidFill>
            <a:ln w="9525" algn="ctr">
              <a:solidFill>
                <a:schemeClr val="bg1">
                  <a:lumMod val="50000"/>
                </a:schemeClr>
              </a:solidFill>
              <a:round/>
              <a:headEnd/>
              <a:tailEnd/>
            </a:ln>
            <a:effectLst>
              <a:outerShdw blurRad="50800" dist="38100" dir="2700000" algn="tl" rotWithShape="0">
                <a:prstClr val="black">
                  <a:alpha val="40000"/>
                </a:prstClr>
              </a:outerShdw>
            </a:effectLst>
          </p:spPr>
          <p:txBody>
            <a:bodyPr rot="0" spcFirstLastPara="0" vertOverflow="overflow" horzOverflow="overflow" vert="horz" wrap="square" lIns="91416" tIns="48755" rIns="91416" bIns="45708" numCol="1" spcCol="0" rtlCol="0" fromWordArt="0" anchor="t" anchorCtr="0" forceAA="0" compatLnSpc="1">
              <a:prstTxWarp prst="textNoShape">
                <a:avLst/>
              </a:prstTxWarp>
              <a:noAutofit/>
            </a:bodyPr>
            <a:lstStyle/>
            <a:p>
              <a:pPr algn="ctr" defTabSz="609316" eaLnBrk="0" hangingPunct="0"/>
              <a:r>
                <a:rPr lang="en-US" sz="1600" dirty="0">
                  <a:solidFill>
                    <a:prstClr val="black"/>
                  </a:solidFill>
                  <a:latin typeface="Corbel"/>
                  <a:cs typeface="Corbel"/>
                </a:rPr>
                <a:t>μ2: v2 Classifier</a:t>
              </a:r>
            </a:p>
          </p:txBody>
        </p:sp>
        <p:sp>
          <p:nvSpPr>
            <p:cNvPr id="101" name="TextBox 100"/>
            <p:cNvSpPr txBox="1"/>
            <p:nvPr/>
          </p:nvSpPr>
          <p:spPr>
            <a:xfrm>
              <a:off x="5980444" y="3834398"/>
              <a:ext cx="450875" cy="253982"/>
            </a:xfrm>
            <a:prstGeom prst="rect">
              <a:avLst/>
            </a:prstGeom>
            <a:noFill/>
          </p:spPr>
          <p:txBody>
            <a:bodyPr wrap="square" rtlCol="0">
              <a:spAutoFit/>
            </a:bodyPr>
            <a:lstStyle/>
            <a:p>
              <a:pPr defTabSz="609316"/>
              <a:r>
                <a:rPr lang="en-US" sz="1600" dirty="0">
                  <a:latin typeface="Corbel"/>
                  <a:cs typeface="Corbel"/>
                </a:rPr>
                <a:t>/v2</a:t>
              </a:r>
            </a:p>
          </p:txBody>
        </p:sp>
      </p:grpSp>
      <p:sp>
        <p:nvSpPr>
          <p:cNvPr id="4" name="Title 3"/>
          <p:cNvSpPr>
            <a:spLocks noGrp="1"/>
          </p:cNvSpPr>
          <p:nvPr>
            <p:ph type="title"/>
          </p:nvPr>
        </p:nvSpPr>
        <p:spPr/>
        <p:txBody>
          <a:bodyPr/>
          <a:lstStyle/>
          <a:p>
            <a:r>
              <a:rPr lang="en-US" sz="3200" dirty="0"/>
              <a:t>MapR in Action: Agile Pipeline Development</a:t>
            </a:r>
          </a:p>
        </p:txBody>
      </p:sp>
      <p:sp>
        <p:nvSpPr>
          <p:cNvPr id="2" name="Text Placeholder 1">
            <a:extLst>
              <a:ext uri="{FF2B5EF4-FFF2-40B4-BE49-F238E27FC236}">
                <a16:creationId xmlns:a16="http://schemas.microsoft.com/office/drawing/2014/main" id="{34A8B196-A0DA-054D-9B60-597719CB8E20}"/>
              </a:ext>
            </a:extLst>
          </p:cNvPr>
          <p:cNvSpPr>
            <a:spLocks noGrp="1"/>
          </p:cNvSpPr>
          <p:nvPr>
            <p:ph type="body" sz="quarter" idx="10"/>
          </p:nvPr>
        </p:nvSpPr>
        <p:spPr/>
        <p:txBody>
          <a:bodyPr/>
          <a:lstStyle/>
          <a:p>
            <a:r>
              <a:rPr lang="en-US" sz="2000" dirty="0">
                <a:solidFill>
                  <a:schemeClr val="tx1"/>
                </a:solidFill>
              </a:rPr>
              <a:t>Assemble pipelines, add new capabilities, and perform system upgrades with greater agility</a:t>
            </a:r>
          </a:p>
          <a:p>
            <a:endParaRPr lang="en-US" sz="2000" dirty="0"/>
          </a:p>
        </p:txBody>
      </p:sp>
      <p:cxnSp>
        <p:nvCxnSpPr>
          <p:cNvPr id="56" name="Elbow Connector 55"/>
          <p:cNvCxnSpPr>
            <a:endCxn id="59" idx="1"/>
          </p:cNvCxnSpPr>
          <p:nvPr/>
        </p:nvCxnSpPr>
        <p:spPr bwMode="auto">
          <a:xfrm rot="16200000" flipH="1">
            <a:off x="5187194" y="3386740"/>
            <a:ext cx="1339541" cy="359149"/>
          </a:xfrm>
          <a:prstGeom prst="bentConnector2">
            <a:avLst/>
          </a:prstGeom>
          <a:noFill/>
          <a:ln w="25400" algn="ctr">
            <a:solidFill>
              <a:schemeClr val="tx1"/>
            </a:solidFill>
            <a:round/>
            <a:headEnd/>
            <a:tailEnd type="triangle"/>
          </a:ln>
        </p:spPr>
      </p:cxnSp>
      <p:cxnSp>
        <p:nvCxnSpPr>
          <p:cNvPr id="20" name="Elbow Connector 19"/>
          <p:cNvCxnSpPr/>
          <p:nvPr/>
        </p:nvCxnSpPr>
        <p:spPr bwMode="auto">
          <a:xfrm>
            <a:off x="388337" y="4204485"/>
            <a:ext cx="2595985" cy="1093"/>
          </a:xfrm>
          <a:prstGeom prst="bentConnector3">
            <a:avLst>
              <a:gd name="adj1" fmla="val 50000"/>
            </a:avLst>
          </a:prstGeom>
          <a:noFill/>
          <a:ln w="25400" algn="ctr">
            <a:solidFill>
              <a:schemeClr val="tx1"/>
            </a:solidFill>
            <a:round/>
            <a:headEnd/>
            <a:tailEnd type="triangle"/>
          </a:ln>
        </p:spPr>
      </p:cxnSp>
      <p:sp>
        <p:nvSpPr>
          <p:cNvPr id="29" name="TextBox 28"/>
          <p:cNvSpPr txBox="1"/>
          <p:nvPr/>
        </p:nvSpPr>
        <p:spPr>
          <a:xfrm>
            <a:off x="1026778" y="4618552"/>
            <a:ext cx="2051054" cy="584775"/>
          </a:xfrm>
          <a:prstGeom prst="rect">
            <a:avLst/>
          </a:prstGeom>
          <a:noFill/>
        </p:spPr>
        <p:txBody>
          <a:bodyPr wrap="square" rtlCol="0">
            <a:spAutoFit/>
          </a:bodyPr>
          <a:lstStyle/>
          <a:p>
            <a:pPr algn="ctr" defTabSz="609316"/>
            <a:r>
              <a:rPr lang="en-US" sz="1600" dirty="0">
                <a:latin typeface="Corbel"/>
                <a:cs typeface="Corbel"/>
              </a:rPr>
              <a:t>Metadata record created in DB (JSON)</a:t>
            </a:r>
          </a:p>
        </p:txBody>
      </p:sp>
      <p:grpSp>
        <p:nvGrpSpPr>
          <p:cNvPr id="6" name="Group 5"/>
          <p:cNvGrpSpPr/>
          <p:nvPr/>
        </p:nvGrpSpPr>
        <p:grpSpPr>
          <a:xfrm>
            <a:off x="2994535" y="3955997"/>
            <a:ext cx="1206186" cy="503469"/>
            <a:chOff x="4102995" y="3853948"/>
            <a:chExt cx="2153610" cy="549665"/>
          </a:xfrm>
        </p:grpSpPr>
        <p:sp>
          <p:nvSpPr>
            <p:cNvPr id="7" name="Oval 6"/>
            <p:cNvSpPr/>
            <p:nvPr/>
          </p:nvSpPr>
          <p:spPr bwMode="auto">
            <a:xfrm>
              <a:off x="6073725" y="3853948"/>
              <a:ext cx="182880" cy="546215"/>
            </a:xfrm>
            <a:prstGeom prst="ellipse">
              <a:avLst/>
            </a:prstGeom>
            <a:gradFill>
              <a:gsLst>
                <a:gs pos="0">
                  <a:srgbClr val="4D4F53"/>
                </a:gs>
                <a:gs pos="52000">
                  <a:srgbClr val="3B6E8E">
                    <a:lumMod val="75000"/>
                  </a:srgbClr>
                </a:gs>
                <a:gs pos="99000">
                  <a:srgbClr val="FFFFFF"/>
                </a:gs>
              </a:gsLst>
              <a:lin ang="16200000" scaled="0"/>
            </a:gradFill>
            <a:ln w="9525" algn="ctr">
              <a:noFill/>
              <a:round/>
              <a:headEnd/>
              <a:tailEnd/>
            </a:ln>
          </p:spPr>
          <p:txBody>
            <a:bodyPr rtlCol="0" anchor="ctr"/>
            <a:lstStyle/>
            <a:p>
              <a:pPr algn="ctr" eaLnBrk="0" hangingPunct="0"/>
              <a:endParaRPr lang="en-US" sz="1466" dirty="0">
                <a:solidFill>
                  <a:srgbClr val="FFFFFF"/>
                </a:solidFill>
                <a:rtl val="0"/>
              </a:endParaRPr>
            </a:p>
          </p:txBody>
        </p:sp>
        <p:sp>
          <p:nvSpPr>
            <p:cNvPr id="8" name="Rectangle 7"/>
            <p:cNvSpPr/>
            <p:nvPr/>
          </p:nvSpPr>
          <p:spPr bwMode="auto">
            <a:xfrm>
              <a:off x="4189393" y="3857397"/>
              <a:ext cx="1982824" cy="546216"/>
            </a:xfrm>
            <a:prstGeom prst="rect">
              <a:avLst/>
            </a:prstGeom>
            <a:gradFill flip="none" rotWithShape="1">
              <a:gsLst>
                <a:gs pos="0">
                  <a:srgbClr val="4D4F53"/>
                </a:gs>
                <a:gs pos="52000">
                  <a:srgbClr val="3B6E8E">
                    <a:lumMod val="75000"/>
                  </a:srgbClr>
                </a:gs>
                <a:gs pos="99000">
                  <a:srgbClr val="FFFFFF"/>
                </a:gs>
              </a:gsLst>
              <a:lin ang="16200000" scaled="0"/>
              <a:tileRect/>
            </a:gradFill>
            <a:ln w="9525" algn="ctr">
              <a:noFill/>
              <a:round/>
              <a:headEnd/>
              <a:tailEnd/>
            </a:ln>
          </p:spPr>
          <p:txBody>
            <a:bodyPr rtlCol="0" anchor="ctr"/>
            <a:lstStyle/>
            <a:p>
              <a:pPr algn="ctr" eaLnBrk="0" hangingPunct="0"/>
              <a:endParaRPr lang="en-US" sz="1466" dirty="0">
                <a:solidFill>
                  <a:srgbClr val="FFFFFF"/>
                </a:solidFill>
                <a:rtl val="0"/>
              </a:endParaRPr>
            </a:p>
          </p:txBody>
        </p:sp>
        <p:sp>
          <p:nvSpPr>
            <p:cNvPr id="9" name="Oval 8"/>
            <p:cNvSpPr/>
            <p:nvPr/>
          </p:nvSpPr>
          <p:spPr bwMode="auto">
            <a:xfrm>
              <a:off x="4102995" y="3857397"/>
              <a:ext cx="182880" cy="546215"/>
            </a:xfrm>
            <a:prstGeom prst="ellipse">
              <a:avLst/>
            </a:prstGeom>
            <a:gradFill flip="none" rotWithShape="1">
              <a:gsLst>
                <a:gs pos="0">
                  <a:srgbClr val="3B6E8E">
                    <a:lumMod val="75000"/>
                  </a:srgbClr>
                </a:gs>
                <a:gs pos="100000">
                  <a:srgbClr val="FFFFFF"/>
                </a:gs>
                <a:gs pos="29000">
                  <a:srgbClr val="3B6E8E">
                    <a:lumMod val="75000"/>
                  </a:srgbClr>
                </a:gs>
              </a:gsLst>
              <a:lin ang="5400000" scaled="0"/>
              <a:tileRect/>
            </a:gradFill>
            <a:ln w="9525" algn="ctr">
              <a:noFill/>
              <a:round/>
              <a:headEnd/>
              <a:tailEnd/>
            </a:ln>
          </p:spPr>
          <p:txBody>
            <a:bodyPr rtlCol="0" anchor="ctr"/>
            <a:lstStyle/>
            <a:p>
              <a:pPr algn="ctr" eaLnBrk="0" hangingPunct="0"/>
              <a:endParaRPr lang="en-US" sz="1466" dirty="0">
                <a:solidFill>
                  <a:srgbClr val="FFFFFF"/>
                </a:solidFill>
                <a:rtl val="0"/>
              </a:endParaRPr>
            </a:p>
          </p:txBody>
        </p:sp>
      </p:grpSp>
      <p:sp>
        <p:nvSpPr>
          <p:cNvPr id="35" name="TextBox 34"/>
          <p:cNvSpPr txBox="1"/>
          <p:nvPr/>
        </p:nvSpPr>
        <p:spPr>
          <a:xfrm>
            <a:off x="3029215" y="3967153"/>
            <a:ext cx="1200198" cy="461665"/>
          </a:xfrm>
          <a:prstGeom prst="rect">
            <a:avLst/>
          </a:prstGeom>
          <a:noFill/>
        </p:spPr>
        <p:txBody>
          <a:bodyPr wrap="square" rtlCol="0">
            <a:spAutoFit/>
          </a:bodyPr>
          <a:lstStyle/>
          <a:p>
            <a:pPr algn="ctr" defTabSz="609316"/>
            <a:r>
              <a:rPr lang="en-US" sz="1200" b="1" dirty="0">
                <a:solidFill>
                  <a:prstClr val="white"/>
                </a:solidFill>
                <a:latin typeface="Corbel"/>
                <a:cs typeface="Corbel"/>
              </a:rPr>
              <a:t>New Asset Available</a:t>
            </a:r>
          </a:p>
        </p:txBody>
      </p:sp>
      <p:sp>
        <p:nvSpPr>
          <p:cNvPr id="44" name="Rectangle 43"/>
          <p:cNvSpPr/>
          <p:nvPr/>
        </p:nvSpPr>
        <p:spPr bwMode="auto">
          <a:xfrm>
            <a:off x="4549152" y="1923264"/>
            <a:ext cx="1830403" cy="1280009"/>
          </a:xfrm>
          <a:prstGeom prst="rect">
            <a:avLst/>
          </a:prstGeom>
          <a:solidFill>
            <a:schemeClr val="bg1">
              <a:lumMod val="85000"/>
            </a:schemeClr>
          </a:solidFill>
          <a:ln w="9525" algn="ctr">
            <a:solidFill>
              <a:schemeClr val="bg1">
                <a:lumMod val="50000"/>
              </a:schemeClr>
            </a:solidFill>
            <a:round/>
            <a:headEnd/>
            <a:tailEnd/>
          </a:ln>
          <a:effectLst>
            <a:outerShdw blurRad="50800" dist="38100" dir="2700000" algn="tl" rotWithShape="0">
              <a:prstClr val="black">
                <a:alpha val="40000"/>
              </a:prstClr>
            </a:outerShdw>
          </a:effectLst>
        </p:spPr>
        <p:txBody>
          <a:bodyPr rot="0" spcFirstLastPara="0" vertOverflow="overflow" horzOverflow="overflow" vert="horz" wrap="square" lIns="91416" tIns="48755" rIns="91416" bIns="45708" numCol="1" spcCol="0" rtlCol="0" fromWordArt="0" anchor="t" anchorCtr="0" forceAA="0" compatLnSpc="1">
            <a:prstTxWarp prst="textNoShape">
              <a:avLst/>
            </a:prstTxWarp>
            <a:noAutofit/>
          </a:bodyPr>
          <a:lstStyle/>
          <a:p>
            <a:pPr algn="ctr" defTabSz="609316" eaLnBrk="0" hangingPunct="0"/>
            <a:r>
              <a:rPr lang="en-US" sz="1600" dirty="0">
                <a:solidFill>
                  <a:prstClr val="black"/>
                </a:solidFill>
                <a:latin typeface="Corbel"/>
                <a:cs typeface="Corbel"/>
              </a:rPr>
              <a:t>μ1: </a:t>
            </a:r>
            <a:br>
              <a:rPr lang="en-US" sz="1600" dirty="0">
                <a:solidFill>
                  <a:prstClr val="black"/>
                </a:solidFill>
                <a:latin typeface="Corbel"/>
                <a:cs typeface="Corbel"/>
              </a:rPr>
            </a:br>
            <a:r>
              <a:rPr lang="en-US" sz="1600" dirty="0">
                <a:solidFill>
                  <a:prstClr val="black"/>
                </a:solidFill>
                <a:latin typeface="Corbel"/>
                <a:cs typeface="Corbel"/>
              </a:rPr>
              <a:t>Image Download Service</a:t>
            </a:r>
          </a:p>
        </p:txBody>
      </p:sp>
      <p:cxnSp>
        <p:nvCxnSpPr>
          <p:cNvPr id="50" name="Straight Arrow Connector 49"/>
          <p:cNvCxnSpPr/>
          <p:nvPr/>
        </p:nvCxnSpPr>
        <p:spPr bwMode="auto">
          <a:xfrm>
            <a:off x="5154514" y="3242368"/>
            <a:ext cx="0" cy="996986"/>
          </a:xfrm>
          <a:prstGeom prst="straightConnector1">
            <a:avLst/>
          </a:prstGeom>
          <a:noFill/>
          <a:ln w="25400" algn="ctr">
            <a:solidFill>
              <a:schemeClr val="tx1"/>
            </a:solidFill>
            <a:round/>
            <a:headEnd type="triangle"/>
            <a:tailEnd type="triangle"/>
          </a:ln>
        </p:spPr>
      </p:cxn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504" y="4269378"/>
            <a:ext cx="429543" cy="429543"/>
          </a:xfrm>
          <a:prstGeom prst="rect">
            <a:avLst/>
          </a:prstGeom>
        </p:spPr>
      </p:pic>
      <p:sp>
        <p:nvSpPr>
          <p:cNvPr id="53" name="TextBox 52"/>
          <p:cNvSpPr txBox="1"/>
          <p:nvPr/>
        </p:nvSpPr>
        <p:spPr>
          <a:xfrm>
            <a:off x="4017111" y="4618551"/>
            <a:ext cx="3396034" cy="584775"/>
          </a:xfrm>
          <a:prstGeom prst="rect">
            <a:avLst/>
          </a:prstGeom>
          <a:noFill/>
        </p:spPr>
        <p:txBody>
          <a:bodyPr wrap="square" rtlCol="0">
            <a:spAutoFit/>
          </a:bodyPr>
          <a:lstStyle/>
          <a:p>
            <a:pPr defTabSz="609316"/>
            <a:r>
              <a:rPr lang="en-US" sz="1600" dirty="0">
                <a:latin typeface="Corbel"/>
                <a:cs typeface="Corbel"/>
              </a:rPr>
              <a:t>Image downloaded, stored to FS. </a:t>
            </a:r>
            <a:br>
              <a:rPr lang="en-US" sz="1600" dirty="0">
                <a:latin typeface="Corbel"/>
                <a:cs typeface="Corbel"/>
              </a:rPr>
            </a:br>
            <a:r>
              <a:rPr lang="en-US" sz="1600" dirty="0">
                <a:latin typeface="Corbel"/>
                <a:cs typeface="Corbel"/>
              </a:rPr>
              <a:t>DB record updated with file location.</a:t>
            </a:r>
          </a:p>
        </p:txBody>
      </p:sp>
      <p:grpSp>
        <p:nvGrpSpPr>
          <p:cNvPr id="58" name="Group 57"/>
          <p:cNvGrpSpPr/>
          <p:nvPr/>
        </p:nvGrpSpPr>
        <p:grpSpPr>
          <a:xfrm>
            <a:off x="6116629" y="3967152"/>
            <a:ext cx="1206186" cy="503469"/>
            <a:chOff x="4102995" y="3853948"/>
            <a:chExt cx="2153610" cy="549665"/>
          </a:xfrm>
        </p:grpSpPr>
        <p:sp>
          <p:nvSpPr>
            <p:cNvPr id="60" name="Oval 59"/>
            <p:cNvSpPr/>
            <p:nvPr/>
          </p:nvSpPr>
          <p:spPr bwMode="auto">
            <a:xfrm>
              <a:off x="6073725" y="3853948"/>
              <a:ext cx="182880" cy="546215"/>
            </a:xfrm>
            <a:prstGeom prst="ellipse">
              <a:avLst/>
            </a:prstGeom>
            <a:gradFill>
              <a:gsLst>
                <a:gs pos="0">
                  <a:srgbClr val="4D4F53"/>
                </a:gs>
                <a:gs pos="52000">
                  <a:srgbClr val="3B6E8E">
                    <a:lumMod val="75000"/>
                  </a:srgbClr>
                </a:gs>
                <a:gs pos="99000">
                  <a:srgbClr val="FFFFFF"/>
                </a:gs>
              </a:gsLst>
              <a:lin ang="16200000" scaled="0"/>
            </a:gradFill>
            <a:ln w="9525" algn="ctr">
              <a:noFill/>
              <a:round/>
              <a:headEnd/>
              <a:tailEnd/>
            </a:ln>
          </p:spPr>
          <p:txBody>
            <a:bodyPr rtlCol="0" anchor="ctr"/>
            <a:lstStyle/>
            <a:p>
              <a:pPr algn="ctr" eaLnBrk="0" hangingPunct="0"/>
              <a:endParaRPr lang="en-US" sz="1466" dirty="0">
                <a:solidFill>
                  <a:srgbClr val="FFFFFF"/>
                </a:solidFill>
                <a:rtl val="0"/>
              </a:endParaRPr>
            </a:p>
          </p:txBody>
        </p:sp>
        <p:sp>
          <p:nvSpPr>
            <p:cNvPr id="61" name="Rectangle 60"/>
            <p:cNvSpPr/>
            <p:nvPr/>
          </p:nvSpPr>
          <p:spPr bwMode="auto">
            <a:xfrm>
              <a:off x="4189393" y="3857397"/>
              <a:ext cx="1982824" cy="546216"/>
            </a:xfrm>
            <a:prstGeom prst="rect">
              <a:avLst/>
            </a:prstGeom>
            <a:gradFill flip="none" rotWithShape="1">
              <a:gsLst>
                <a:gs pos="0">
                  <a:srgbClr val="4D4F53"/>
                </a:gs>
                <a:gs pos="52000">
                  <a:srgbClr val="3B6E8E">
                    <a:lumMod val="75000"/>
                  </a:srgbClr>
                </a:gs>
                <a:gs pos="99000">
                  <a:srgbClr val="FFFFFF"/>
                </a:gs>
              </a:gsLst>
              <a:lin ang="16200000" scaled="0"/>
              <a:tileRect/>
            </a:gradFill>
            <a:ln w="9525" algn="ctr">
              <a:noFill/>
              <a:round/>
              <a:headEnd/>
              <a:tailEnd/>
            </a:ln>
          </p:spPr>
          <p:txBody>
            <a:bodyPr rtlCol="0" anchor="ctr"/>
            <a:lstStyle/>
            <a:p>
              <a:pPr algn="ctr" eaLnBrk="0" hangingPunct="0"/>
              <a:endParaRPr lang="en-US" sz="1466" dirty="0">
                <a:solidFill>
                  <a:srgbClr val="FFFFFF"/>
                </a:solidFill>
                <a:rtl val="0"/>
              </a:endParaRPr>
            </a:p>
          </p:txBody>
        </p:sp>
        <p:sp>
          <p:nvSpPr>
            <p:cNvPr id="62" name="Oval 61"/>
            <p:cNvSpPr/>
            <p:nvPr/>
          </p:nvSpPr>
          <p:spPr bwMode="auto">
            <a:xfrm>
              <a:off x="4102995" y="3857397"/>
              <a:ext cx="182880" cy="546215"/>
            </a:xfrm>
            <a:prstGeom prst="ellipse">
              <a:avLst/>
            </a:prstGeom>
            <a:gradFill flip="none" rotWithShape="1">
              <a:gsLst>
                <a:gs pos="0">
                  <a:srgbClr val="3B6E8E">
                    <a:lumMod val="75000"/>
                  </a:srgbClr>
                </a:gs>
                <a:gs pos="100000">
                  <a:srgbClr val="FFFFFF"/>
                </a:gs>
                <a:gs pos="29000">
                  <a:srgbClr val="3B6E8E">
                    <a:lumMod val="75000"/>
                  </a:srgbClr>
                </a:gs>
              </a:gsLst>
              <a:lin ang="5400000" scaled="0"/>
              <a:tileRect/>
            </a:gradFill>
            <a:ln w="9525" algn="ctr">
              <a:noFill/>
              <a:round/>
              <a:headEnd/>
              <a:tailEnd/>
            </a:ln>
          </p:spPr>
          <p:txBody>
            <a:bodyPr rtlCol="0" anchor="ctr"/>
            <a:lstStyle/>
            <a:p>
              <a:pPr algn="ctr" eaLnBrk="0" hangingPunct="0"/>
              <a:endParaRPr lang="en-US" sz="1466" dirty="0">
                <a:solidFill>
                  <a:srgbClr val="FFFFFF"/>
                </a:solidFill>
                <a:rtl val="0"/>
              </a:endParaRPr>
            </a:p>
          </p:txBody>
        </p:sp>
      </p:grpSp>
      <p:sp>
        <p:nvSpPr>
          <p:cNvPr id="59" name="TextBox 58"/>
          <p:cNvSpPr txBox="1"/>
          <p:nvPr/>
        </p:nvSpPr>
        <p:spPr>
          <a:xfrm>
            <a:off x="6036539" y="4005253"/>
            <a:ext cx="1367041" cy="461665"/>
          </a:xfrm>
          <a:prstGeom prst="rect">
            <a:avLst/>
          </a:prstGeom>
          <a:noFill/>
        </p:spPr>
        <p:txBody>
          <a:bodyPr wrap="square" rtlCol="0">
            <a:spAutoFit/>
          </a:bodyPr>
          <a:lstStyle/>
          <a:p>
            <a:pPr algn="ctr" defTabSz="609316"/>
            <a:r>
              <a:rPr lang="en-US" sz="1200" b="1" dirty="0">
                <a:solidFill>
                  <a:prstClr val="white"/>
                </a:solidFill>
                <a:latin typeface="Corbel"/>
                <a:cs typeface="Corbel"/>
              </a:rPr>
              <a:t>New Image Downloaded</a:t>
            </a:r>
          </a:p>
        </p:txBody>
      </p:sp>
      <p:grpSp>
        <p:nvGrpSpPr>
          <p:cNvPr id="111" name="Group 110"/>
          <p:cNvGrpSpPr/>
          <p:nvPr/>
        </p:nvGrpSpPr>
        <p:grpSpPr>
          <a:xfrm>
            <a:off x="4200720" y="2678822"/>
            <a:ext cx="361958" cy="1558842"/>
            <a:chOff x="3735007" y="3049774"/>
            <a:chExt cx="362052" cy="1919630"/>
          </a:xfrm>
        </p:grpSpPr>
        <p:cxnSp>
          <p:nvCxnSpPr>
            <p:cNvPr id="47" name="Elbow Connector 46"/>
            <p:cNvCxnSpPr/>
            <p:nvPr/>
          </p:nvCxnSpPr>
          <p:spPr bwMode="auto">
            <a:xfrm rot="5400000" flipH="1" flipV="1">
              <a:off x="3060970" y="3933314"/>
              <a:ext cx="1919630" cy="152549"/>
            </a:xfrm>
            <a:prstGeom prst="bentConnector3">
              <a:avLst>
                <a:gd name="adj1" fmla="val 99841"/>
              </a:avLst>
            </a:prstGeom>
            <a:noFill/>
            <a:ln w="25400" algn="ctr">
              <a:solidFill>
                <a:schemeClr val="tx1"/>
              </a:solidFill>
              <a:round/>
              <a:headEnd/>
              <a:tailEnd type="triangle"/>
            </a:ln>
          </p:spPr>
        </p:cxnSp>
        <p:cxnSp>
          <p:nvCxnSpPr>
            <p:cNvPr id="99" name="Straight Connector 98"/>
            <p:cNvCxnSpPr/>
            <p:nvPr/>
          </p:nvCxnSpPr>
          <p:spPr bwMode="auto">
            <a:xfrm flipH="1">
              <a:off x="3735007" y="4956861"/>
              <a:ext cx="217929" cy="0"/>
            </a:xfrm>
            <a:prstGeom prst="line">
              <a:avLst/>
            </a:prstGeom>
            <a:noFill/>
            <a:ln w="25400" algn="ctr">
              <a:solidFill>
                <a:schemeClr val="tx1"/>
              </a:solidFill>
              <a:round/>
              <a:headEnd/>
              <a:tailEnd/>
            </a:ln>
          </p:spPr>
        </p:cxnSp>
      </p:grpSp>
      <p:sp>
        <p:nvSpPr>
          <p:cNvPr id="117" name="Rectangle 116"/>
          <p:cNvSpPr/>
          <p:nvPr/>
        </p:nvSpPr>
        <p:spPr bwMode="auto">
          <a:xfrm>
            <a:off x="1044056" y="3647788"/>
            <a:ext cx="10038678" cy="2722748"/>
          </a:xfrm>
          <a:prstGeom prst="rect">
            <a:avLst/>
          </a:prstGeom>
          <a:noFill/>
          <a:ln w="50800" algn="ctr">
            <a:solidFill>
              <a:schemeClr val="accent1"/>
            </a:solidFill>
            <a:prstDash val="dash"/>
            <a:round/>
            <a:headEnd/>
            <a:tailEnd/>
          </a:ln>
        </p:spPr>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609316" eaLnBrk="0" hangingPunct="0"/>
            <a:endParaRPr lang="en-US" sz="3199" dirty="0">
              <a:solidFill>
                <a:srgbClr val="FFFFFF"/>
              </a:solidFill>
            </a:endParaRPr>
          </a:p>
        </p:txBody>
      </p:sp>
      <p:sp>
        <p:nvSpPr>
          <p:cNvPr id="118" name="TextBox 117"/>
          <p:cNvSpPr txBox="1"/>
          <p:nvPr/>
        </p:nvSpPr>
        <p:spPr>
          <a:xfrm>
            <a:off x="3502323" y="5885799"/>
            <a:ext cx="5184178" cy="410202"/>
          </a:xfrm>
          <a:prstGeom prst="rect">
            <a:avLst/>
          </a:prstGeom>
          <a:noFill/>
        </p:spPr>
        <p:txBody>
          <a:bodyPr wrap="square" lIns="121883" tIns="60941" rIns="121883" bIns="60941" rtlCol="0">
            <a:spAutoFit/>
          </a:bodyPr>
          <a:lstStyle/>
          <a:p>
            <a:pPr algn="ctr" defTabSz="609316"/>
            <a:r>
              <a:rPr lang="en-US" sz="1866" dirty="0">
                <a:solidFill>
                  <a:srgbClr val="C8102E"/>
                </a:solidFill>
              </a:rPr>
              <a:t>MapR Data Platform</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212" y="4269378"/>
            <a:ext cx="429543" cy="429543"/>
          </a:xfrm>
          <a:prstGeom prst="rect">
            <a:avLst/>
          </a:prstGeom>
        </p:spPr>
      </p:pic>
      <p:sp>
        <p:nvSpPr>
          <p:cNvPr id="49" name="TextBox 48"/>
          <p:cNvSpPr txBox="1"/>
          <p:nvPr/>
        </p:nvSpPr>
        <p:spPr>
          <a:xfrm>
            <a:off x="1123208" y="3823074"/>
            <a:ext cx="1806269" cy="338554"/>
          </a:xfrm>
          <a:prstGeom prst="rect">
            <a:avLst/>
          </a:prstGeom>
          <a:noFill/>
        </p:spPr>
        <p:txBody>
          <a:bodyPr wrap="square" rtlCol="0">
            <a:spAutoFit/>
          </a:bodyPr>
          <a:lstStyle/>
          <a:p>
            <a:pPr defTabSz="609316"/>
            <a:r>
              <a:rPr lang="en-US" sz="1600" b="1" dirty="0">
                <a:solidFill>
                  <a:srgbClr val="4D4F53"/>
                </a:solidFill>
                <a:latin typeface="Corbel"/>
                <a:cs typeface="Corbel"/>
              </a:rPr>
              <a:t>NASA Data Feed</a:t>
            </a:r>
          </a:p>
        </p:txBody>
      </p:sp>
      <p:pic>
        <p:nvPicPr>
          <p:cNvPr id="78" name="Picture 77" descr="DataSources_50k_SeverLog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99511" y="2474695"/>
            <a:ext cx="721847" cy="721847"/>
          </a:xfrm>
          <a:prstGeom prst="rect">
            <a:avLst/>
          </a:prstGeom>
        </p:spPr>
      </p:pic>
      <p:pic>
        <p:nvPicPr>
          <p:cNvPr id="81" name="Picture 80" descr="DataSources_50k_Vide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09046" y="4300192"/>
            <a:ext cx="359984" cy="359985"/>
          </a:xfrm>
          <a:prstGeom prst="rect">
            <a:avLst/>
          </a:prstGeom>
        </p:spPr>
      </p:pic>
      <p:grpSp>
        <p:nvGrpSpPr>
          <p:cNvPr id="24" name="Group 23"/>
          <p:cNvGrpSpPr/>
          <p:nvPr/>
        </p:nvGrpSpPr>
        <p:grpSpPr>
          <a:xfrm>
            <a:off x="7688682" y="1923263"/>
            <a:ext cx="1870126" cy="1273279"/>
            <a:chOff x="5768014" y="1442153"/>
            <a:chExt cx="1402960" cy="955208"/>
          </a:xfrm>
        </p:grpSpPr>
        <p:sp>
          <p:nvSpPr>
            <p:cNvPr id="65" name="Rectangle 64"/>
            <p:cNvSpPr/>
            <p:nvPr/>
          </p:nvSpPr>
          <p:spPr bwMode="auto">
            <a:xfrm>
              <a:off x="5768014" y="1442153"/>
              <a:ext cx="1371600" cy="955208"/>
            </a:xfrm>
            <a:prstGeom prst="rect">
              <a:avLst/>
            </a:prstGeom>
            <a:solidFill>
              <a:schemeClr val="bg1">
                <a:lumMod val="85000"/>
              </a:schemeClr>
            </a:solidFill>
            <a:ln w="9525" algn="ctr">
              <a:solidFill>
                <a:schemeClr val="bg1">
                  <a:lumMod val="50000"/>
                </a:schemeClr>
              </a:solidFill>
              <a:round/>
              <a:headEnd/>
              <a:tailEnd/>
            </a:ln>
            <a:effectLst>
              <a:outerShdw blurRad="50800" dist="38100" dir="2700000" algn="tl"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09316" eaLnBrk="0" hangingPunct="0"/>
              <a:r>
                <a:rPr lang="en-US" sz="1600" dirty="0">
                  <a:solidFill>
                    <a:prstClr val="black"/>
                  </a:solidFill>
                  <a:latin typeface="Corbel"/>
                  <a:cs typeface="Corbel"/>
                </a:rPr>
                <a:t>μ2: </a:t>
              </a:r>
              <a:br>
                <a:rPr lang="en-US" sz="1600" dirty="0">
                  <a:solidFill>
                    <a:prstClr val="black"/>
                  </a:solidFill>
                  <a:latin typeface="Corbel"/>
                  <a:cs typeface="Corbel"/>
                </a:rPr>
              </a:br>
              <a:r>
                <a:rPr lang="en-US" sz="1600" dirty="0">
                  <a:solidFill>
                    <a:prstClr val="black"/>
                  </a:solidFill>
                  <a:latin typeface="Corbel"/>
                  <a:cs typeface="Corbel"/>
                </a:rPr>
                <a:t>Image Classifier (v1)</a:t>
              </a:r>
            </a:p>
            <a:p>
              <a:pPr algn="ctr" defTabSz="609316" eaLnBrk="0" hangingPunct="0"/>
              <a:endParaRPr lang="en-US" sz="1066" dirty="0">
                <a:solidFill>
                  <a:prstClr val="black"/>
                </a:solidFill>
              </a:endParaRPr>
            </a:p>
            <a:p>
              <a:pPr algn="ctr" defTabSz="609316" eaLnBrk="0" hangingPunct="0"/>
              <a:endParaRPr lang="en-US" sz="1066" dirty="0">
                <a:solidFill>
                  <a:prstClr val="black"/>
                </a:solidFill>
              </a:endParaRPr>
            </a:p>
            <a:p>
              <a:pPr algn="ctr" defTabSz="609316" eaLnBrk="0" hangingPunct="0"/>
              <a:endParaRPr lang="en-US" sz="1066" dirty="0">
                <a:solidFill>
                  <a:prstClr val="black"/>
                </a:solidFill>
              </a:endParaRPr>
            </a:p>
          </p:txBody>
        </p:sp>
        <p:pic>
          <p:nvPicPr>
            <p:cNvPr id="80" name="Picture 79" descr="DataSources_50k_SeverLog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29448" y="1840157"/>
              <a:ext cx="541526" cy="541526"/>
            </a:xfrm>
            <a:prstGeom prst="rect">
              <a:avLst/>
            </a:prstGeom>
          </p:spPr>
        </p:pic>
      </p:grpSp>
      <p:grpSp>
        <p:nvGrpSpPr>
          <p:cNvPr id="92" name="Group 91"/>
          <p:cNvGrpSpPr/>
          <p:nvPr/>
        </p:nvGrpSpPr>
        <p:grpSpPr>
          <a:xfrm>
            <a:off x="3347593" y="5560960"/>
            <a:ext cx="5547439" cy="270696"/>
            <a:chOff x="4102995" y="3853948"/>
            <a:chExt cx="2153610" cy="549665"/>
          </a:xfrm>
        </p:grpSpPr>
        <p:sp>
          <p:nvSpPr>
            <p:cNvPr id="93" name="Oval 92"/>
            <p:cNvSpPr/>
            <p:nvPr/>
          </p:nvSpPr>
          <p:spPr bwMode="auto">
            <a:xfrm>
              <a:off x="6073725" y="3853948"/>
              <a:ext cx="182880" cy="546215"/>
            </a:xfrm>
            <a:prstGeom prst="ellipse">
              <a:avLst/>
            </a:prstGeom>
            <a:gradFill>
              <a:gsLst>
                <a:gs pos="0">
                  <a:srgbClr val="4D4F53"/>
                </a:gs>
                <a:gs pos="52000">
                  <a:srgbClr val="3B6E8E">
                    <a:lumMod val="75000"/>
                  </a:srgbClr>
                </a:gs>
                <a:gs pos="99000">
                  <a:srgbClr val="FFFFFF"/>
                </a:gs>
              </a:gsLst>
              <a:lin ang="16200000" scaled="0"/>
            </a:gradFill>
            <a:ln w="9525" algn="ctr">
              <a:noFill/>
              <a:round/>
              <a:headEnd/>
              <a:tailEnd/>
            </a:ln>
          </p:spPr>
          <p:txBody>
            <a:bodyPr rtlCol="0" anchor="ctr"/>
            <a:lstStyle/>
            <a:p>
              <a:pPr algn="ctr" eaLnBrk="0" hangingPunct="0"/>
              <a:endParaRPr lang="en-US" sz="1466" dirty="0">
                <a:solidFill>
                  <a:srgbClr val="FFFFFF"/>
                </a:solidFill>
                <a:rtl val="0"/>
              </a:endParaRPr>
            </a:p>
          </p:txBody>
        </p:sp>
        <p:sp>
          <p:nvSpPr>
            <p:cNvPr id="94" name="Rectangle 93"/>
            <p:cNvSpPr/>
            <p:nvPr/>
          </p:nvSpPr>
          <p:spPr bwMode="auto">
            <a:xfrm>
              <a:off x="4189393" y="3857397"/>
              <a:ext cx="1982824" cy="546216"/>
            </a:xfrm>
            <a:prstGeom prst="rect">
              <a:avLst/>
            </a:prstGeom>
            <a:gradFill flip="none" rotWithShape="1">
              <a:gsLst>
                <a:gs pos="0">
                  <a:srgbClr val="4D4F53"/>
                </a:gs>
                <a:gs pos="52000">
                  <a:srgbClr val="3B6E8E">
                    <a:lumMod val="75000"/>
                  </a:srgbClr>
                </a:gs>
                <a:gs pos="99000">
                  <a:srgbClr val="FFFFFF"/>
                </a:gs>
              </a:gsLst>
              <a:lin ang="16200000" scaled="0"/>
              <a:tileRect/>
            </a:gradFill>
            <a:ln w="9525" algn="ctr">
              <a:noFill/>
              <a:round/>
              <a:headEnd/>
              <a:tailEnd/>
            </a:ln>
          </p:spPr>
          <p:txBody>
            <a:bodyPr rtlCol="0" anchor="ctr"/>
            <a:lstStyle/>
            <a:p>
              <a:pPr algn="ctr" eaLnBrk="0" hangingPunct="0"/>
              <a:endParaRPr lang="en-US" sz="1466" dirty="0">
                <a:solidFill>
                  <a:srgbClr val="FFFFFF"/>
                </a:solidFill>
                <a:rtl val="0"/>
              </a:endParaRPr>
            </a:p>
          </p:txBody>
        </p:sp>
        <p:sp>
          <p:nvSpPr>
            <p:cNvPr id="95" name="Oval 94"/>
            <p:cNvSpPr/>
            <p:nvPr/>
          </p:nvSpPr>
          <p:spPr bwMode="auto">
            <a:xfrm>
              <a:off x="4102995" y="3857396"/>
              <a:ext cx="182880" cy="546214"/>
            </a:xfrm>
            <a:prstGeom prst="ellipse">
              <a:avLst/>
            </a:prstGeom>
            <a:gradFill flip="none" rotWithShape="1">
              <a:gsLst>
                <a:gs pos="0">
                  <a:srgbClr val="3B6E8E">
                    <a:lumMod val="75000"/>
                  </a:srgbClr>
                </a:gs>
                <a:gs pos="100000">
                  <a:srgbClr val="FFFFFF"/>
                </a:gs>
                <a:gs pos="29000">
                  <a:srgbClr val="3B6E8E">
                    <a:lumMod val="75000"/>
                  </a:srgbClr>
                </a:gs>
              </a:gsLst>
              <a:lin ang="5400000" scaled="0"/>
              <a:tileRect/>
            </a:gradFill>
            <a:ln w="9525" algn="ctr">
              <a:noFill/>
              <a:round/>
              <a:headEnd/>
              <a:tailEnd/>
            </a:ln>
          </p:spPr>
          <p:txBody>
            <a:bodyPr rtlCol="0" anchor="ctr"/>
            <a:lstStyle/>
            <a:p>
              <a:pPr algn="ctr" eaLnBrk="0" hangingPunct="0"/>
              <a:endParaRPr lang="en-US" sz="1466" dirty="0">
                <a:solidFill>
                  <a:srgbClr val="FFFFFF"/>
                </a:solidFill>
                <a:rtl val="0"/>
              </a:endParaRPr>
            </a:p>
          </p:txBody>
        </p:sp>
      </p:grpSp>
      <p:sp>
        <p:nvSpPr>
          <p:cNvPr id="96" name="TextBox 95"/>
          <p:cNvSpPr txBox="1"/>
          <p:nvPr/>
        </p:nvSpPr>
        <p:spPr>
          <a:xfrm>
            <a:off x="4036042" y="5576623"/>
            <a:ext cx="4536815" cy="276999"/>
          </a:xfrm>
          <a:prstGeom prst="rect">
            <a:avLst/>
          </a:prstGeom>
          <a:noFill/>
        </p:spPr>
        <p:txBody>
          <a:bodyPr wrap="square" rtlCol="0">
            <a:spAutoFit/>
          </a:bodyPr>
          <a:lstStyle/>
          <a:p>
            <a:pPr algn="ctr" defTabSz="609316"/>
            <a:r>
              <a:rPr lang="en-US" sz="1200" b="1" dirty="0">
                <a:solidFill>
                  <a:prstClr val="white"/>
                </a:solidFill>
                <a:latin typeface="Corbel"/>
                <a:cs typeface="Corbel"/>
              </a:rPr>
              <a:t>System Monitoring Messages (for Dashboard)</a:t>
            </a:r>
          </a:p>
        </p:txBody>
      </p:sp>
      <p:cxnSp>
        <p:nvCxnSpPr>
          <p:cNvPr id="97" name="Elbow Connector 96"/>
          <p:cNvCxnSpPr/>
          <p:nvPr/>
        </p:nvCxnSpPr>
        <p:spPr bwMode="auto">
          <a:xfrm>
            <a:off x="388337" y="5693100"/>
            <a:ext cx="2959256" cy="4056"/>
          </a:xfrm>
          <a:prstGeom prst="bentConnector3">
            <a:avLst>
              <a:gd name="adj1" fmla="val 50000"/>
            </a:avLst>
          </a:prstGeom>
          <a:noFill/>
          <a:ln w="25400" algn="ctr">
            <a:solidFill>
              <a:schemeClr val="tx1"/>
            </a:solidFill>
            <a:round/>
            <a:headEnd/>
            <a:tailEnd type="triangle"/>
          </a:ln>
        </p:spPr>
      </p:cxnSp>
      <p:grpSp>
        <p:nvGrpSpPr>
          <p:cNvPr id="27" name="Group 26"/>
          <p:cNvGrpSpPr/>
          <p:nvPr/>
        </p:nvGrpSpPr>
        <p:grpSpPr>
          <a:xfrm>
            <a:off x="7326726" y="2641885"/>
            <a:ext cx="3492081" cy="2807663"/>
            <a:chOff x="5496476" y="1981260"/>
            <a:chExt cx="2619743" cy="2106296"/>
          </a:xfrm>
        </p:grpSpPr>
        <p:grpSp>
          <p:nvGrpSpPr>
            <p:cNvPr id="86" name="Group 85"/>
            <p:cNvGrpSpPr/>
            <p:nvPr/>
          </p:nvGrpSpPr>
          <p:grpSpPr>
            <a:xfrm>
              <a:off x="7150754" y="2977839"/>
              <a:ext cx="904875" cy="377700"/>
              <a:chOff x="4102995" y="3853948"/>
              <a:chExt cx="2153610" cy="549665"/>
            </a:xfrm>
          </p:grpSpPr>
          <p:sp>
            <p:nvSpPr>
              <p:cNvPr id="87" name="Oval 86"/>
              <p:cNvSpPr/>
              <p:nvPr/>
            </p:nvSpPr>
            <p:spPr bwMode="auto">
              <a:xfrm>
                <a:off x="6073725" y="3853948"/>
                <a:ext cx="182880" cy="546215"/>
              </a:xfrm>
              <a:prstGeom prst="ellipse">
                <a:avLst/>
              </a:prstGeom>
              <a:gradFill>
                <a:gsLst>
                  <a:gs pos="0">
                    <a:srgbClr val="4D4F53"/>
                  </a:gs>
                  <a:gs pos="52000">
                    <a:srgbClr val="3B6E8E">
                      <a:lumMod val="75000"/>
                    </a:srgbClr>
                  </a:gs>
                  <a:gs pos="99000">
                    <a:srgbClr val="FFFFFF"/>
                  </a:gs>
                </a:gsLst>
                <a:lin ang="16200000" scaled="0"/>
              </a:gradFill>
              <a:ln w="9525" algn="ctr">
                <a:noFill/>
                <a:round/>
                <a:headEnd/>
                <a:tailEnd/>
              </a:ln>
            </p:spPr>
            <p:txBody>
              <a:bodyPr rtlCol="0" anchor="ctr"/>
              <a:lstStyle/>
              <a:p>
                <a:pPr algn="ctr" eaLnBrk="0" hangingPunct="0"/>
                <a:endParaRPr lang="en-US" sz="1466" dirty="0">
                  <a:solidFill>
                    <a:srgbClr val="FFFFFF"/>
                  </a:solidFill>
                  <a:rtl val="0"/>
                </a:endParaRPr>
              </a:p>
            </p:txBody>
          </p:sp>
          <p:sp>
            <p:nvSpPr>
              <p:cNvPr id="88" name="Rectangle 87"/>
              <p:cNvSpPr/>
              <p:nvPr/>
            </p:nvSpPr>
            <p:spPr bwMode="auto">
              <a:xfrm>
                <a:off x="4189393" y="3857397"/>
                <a:ext cx="1982824" cy="546216"/>
              </a:xfrm>
              <a:prstGeom prst="rect">
                <a:avLst/>
              </a:prstGeom>
              <a:gradFill flip="none" rotWithShape="1">
                <a:gsLst>
                  <a:gs pos="0">
                    <a:srgbClr val="4D4F53"/>
                  </a:gs>
                  <a:gs pos="52000">
                    <a:srgbClr val="3B6E8E">
                      <a:lumMod val="75000"/>
                    </a:srgbClr>
                  </a:gs>
                  <a:gs pos="99000">
                    <a:srgbClr val="FFFFFF"/>
                  </a:gs>
                </a:gsLst>
                <a:lin ang="16200000" scaled="0"/>
                <a:tileRect/>
              </a:gradFill>
              <a:ln w="9525" algn="ctr">
                <a:noFill/>
                <a:round/>
                <a:headEnd/>
                <a:tailEnd/>
              </a:ln>
            </p:spPr>
            <p:txBody>
              <a:bodyPr rtlCol="0" anchor="ctr"/>
              <a:lstStyle/>
              <a:p>
                <a:pPr algn="ctr" eaLnBrk="0" hangingPunct="0"/>
                <a:endParaRPr lang="en-US" sz="1466" dirty="0">
                  <a:solidFill>
                    <a:srgbClr val="FFFFFF"/>
                  </a:solidFill>
                  <a:rtl val="0"/>
                </a:endParaRPr>
              </a:p>
            </p:txBody>
          </p:sp>
          <p:sp>
            <p:nvSpPr>
              <p:cNvPr id="89" name="Oval 88"/>
              <p:cNvSpPr/>
              <p:nvPr/>
            </p:nvSpPr>
            <p:spPr bwMode="auto">
              <a:xfrm>
                <a:off x="4102995" y="3857397"/>
                <a:ext cx="182880" cy="546215"/>
              </a:xfrm>
              <a:prstGeom prst="ellipse">
                <a:avLst/>
              </a:prstGeom>
              <a:gradFill flip="none" rotWithShape="1">
                <a:gsLst>
                  <a:gs pos="0">
                    <a:srgbClr val="3B6E8E">
                      <a:lumMod val="75000"/>
                    </a:srgbClr>
                  </a:gs>
                  <a:gs pos="100000">
                    <a:srgbClr val="FFFFFF"/>
                  </a:gs>
                  <a:gs pos="29000">
                    <a:srgbClr val="3B6E8E">
                      <a:lumMod val="75000"/>
                    </a:srgbClr>
                  </a:gs>
                </a:gsLst>
                <a:lin ang="5400000" scaled="0"/>
                <a:tileRect/>
              </a:gradFill>
              <a:ln w="9525" algn="ctr">
                <a:noFill/>
                <a:round/>
                <a:headEnd/>
                <a:tailEnd/>
              </a:ln>
            </p:spPr>
            <p:txBody>
              <a:bodyPr rtlCol="0" anchor="ctr"/>
              <a:lstStyle/>
              <a:p>
                <a:pPr algn="ctr" eaLnBrk="0" hangingPunct="0"/>
                <a:endParaRPr lang="en-US" sz="1466" dirty="0">
                  <a:solidFill>
                    <a:srgbClr val="FFFFFF"/>
                  </a:solidFill>
                  <a:rtl val="0"/>
                </a:endParaRPr>
              </a:p>
            </p:txBody>
          </p:sp>
        </p:grpSp>
        <p:cxnSp>
          <p:nvCxnSpPr>
            <p:cNvPr id="71" name="Straight Arrow Connector 70"/>
            <p:cNvCxnSpPr/>
            <p:nvPr/>
          </p:nvCxnSpPr>
          <p:spPr bwMode="auto">
            <a:xfrm>
              <a:off x="6454413" y="2431740"/>
              <a:ext cx="7670" cy="739025"/>
            </a:xfrm>
            <a:prstGeom prst="straightConnector1">
              <a:avLst/>
            </a:prstGeom>
            <a:noFill/>
            <a:ln w="25400" algn="ctr">
              <a:solidFill>
                <a:schemeClr val="tx1"/>
              </a:solidFill>
              <a:round/>
              <a:headEnd type="triangle"/>
              <a:tailEnd type="triangle"/>
            </a:ln>
          </p:spPr>
        </p:cxn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082" y="3202197"/>
              <a:ext cx="322240" cy="322241"/>
            </a:xfrm>
            <a:prstGeom prst="rect">
              <a:avLst/>
            </a:prstGeom>
          </p:spPr>
        </p:pic>
        <p:sp>
          <p:nvSpPr>
            <p:cNvPr id="74" name="TextBox 73"/>
            <p:cNvSpPr txBox="1"/>
            <p:nvPr/>
          </p:nvSpPr>
          <p:spPr>
            <a:xfrm>
              <a:off x="5835007" y="3464146"/>
              <a:ext cx="2281211" cy="623410"/>
            </a:xfrm>
            <a:prstGeom prst="rect">
              <a:avLst/>
            </a:prstGeom>
            <a:noFill/>
          </p:spPr>
          <p:txBody>
            <a:bodyPr wrap="square" rtlCol="0">
              <a:spAutoFit/>
            </a:bodyPr>
            <a:lstStyle/>
            <a:p>
              <a:pPr defTabSz="609316"/>
              <a:r>
                <a:rPr lang="en-US" sz="1600" dirty="0">
                  <a:latin typeface="Corbel"/>
                  <a:cs typeface="Corbel"/>
                </a:rPr>
                <a:t>Local file analyzed for content.</a:t>
              </a:r>
            </a:p>
            <a:p>
              <a:pPr defTabSz="609316"/>
              <a:r>
                <a:rPr lang="en-US" sz="1600" dirty="0">
                  <a:latin typeface="Corbel"/>
                  <a:cs typeface="Corbel"/>
                </a:rPr>
                <a:t>DB record updated with </a:t>
              </a:r>
              <a:br>
                <a:rPr lang="en-US" sz="1600" dirty="0">
                  <a:latin typeface="Corbel"/>
                  <a:cs typeface="Corbel"/>
                </a:rPr>
              </a:br>
              <a:r>
                <a:rPr lang="en-US" sz="1600" dirty="0">
                  <a:latin typeface="Corbel"/>
                  <a:cs typeface="Corbel"/>
                </a:rPr>
                <a:t>v1       category labels.</a:t>
              </a:r>
            </a:p>
          </p:txBody>
        </p:sp>
        <p:grpSp>
          <p:nvGrpSpPr>
            <p:cNvPr id="112" name="Group 111"/>
            <p:cNvGrpSpPr/>
            <p:nvPr/>
          </p:nvGrpSpPr>
          <p:grpSpPr>
            <a:xfrm>
              <a:off x="5496476" y="1981260"/>
              <a:ext cx="271539" cy="1198414"/>
              <a:chOff x="3735007" y="3049774"/>
              <a:chExt cx="362052" cy="1919630"/>
            </a:xfrm>
          </p:grpSpPr>
          <p:cxnSp>
            <p:nvCxnSpPr>
              <p:cNvPr id="113" name="Elbow Connector 112"/>
              <p:cNvCxnSpPr/>
              <p:nvPr/>
            </p:nvCxnSpPr>
            <p:spPr bwMode="auto">
              <a:xfrm rot="5400000" flipH="1" flipV="1">
                <a:off x="3060970" y="3933314"/>
                <a:ext cx="1919630" cy="152549"/>
              </a:xfrm>
              <a:prstGeom prst="bentConnector3">
                <a:avLst>
                  <a:gd name="adj1" fmla="val 99841"/>
                </a:avLst>
              </a:prstGeom>
              <a:noFill/>
              <a:ln w="25400" algn="ctr">
                <a:solidFill>
                  <a:schemeClr val="tx1"/>
                </a:solidFill>
                <a:round/>
                <a:headEnd/>
                <a:tailEnd type="triangle"/>
              </a:ln>
            </p:spPr>
          </p:cxnSp>
          <p:cxnSp>
            <p:nvCxnSpPr>
              <p:cNvPr id="114" name="Straight Connector 113"/>
              <p:cNvCxnSpPr/>
              <p:nvPr/>
            </p:nvCxnSpPr>
            <p:spPr bwMode="auto">
              <a:xfrm flipH="1">
                <a:off x="3735007" y="4967371"/>
                <a:ext cx="217929" cy="0"/>
              </a:xfrm>
              <a:prstGeom prst="line">
                <a:avLst/>
              </a:prstGeom>
              <a:noFill/>
              <a:ln w="25400" algn="ctr">
                <a:solidFill>
                  <a:schemeClr val="tx1"/>
                </a:solidFill>
                <a:round/>
                <a:headEnd/>
                <a:tailEnd/>
              </a:ln>
            </p:spPr>
          </p:cxnSp>
        </p:grpSp>
        <p:pic>
          <p:nvPicPr>
            <p:cNvPr id="83" name="Picture 82" descr="DataSources_50k_Vide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82818" y="3218139"/>
              <a:ext cx="270058" cy="270059"/>
            </a:xfrm>
            <a:prstGeom prst="rect">
              <a:avLst/>
            </a:prstGeom>
          </p:spPr>
        </p:pic>
        <p:cxnSp>
          <p:nvCxnSpPr>
            <p:cNvPr id="84" name="Elbow Connector 83"/>
            <p:cNvCxnSpPr>
              <a:endCxn id="90" idx="1"/>
            </p:cNvCxnSpPr>
            <p:nvPr/>
          </p:nvCxnSpPr>
          <p:spPr bwMode="auto">
            <a:xfrm rot="16200000" flipH="1">
              <a:off x="6610310" y="2670648"/>
              <a:ext cx="740233" cy="220489"/>
            </a:xfrm>
            <a:prstGeom prst="bentConnector2">
              <a:avLst/>
            </a:prstGeom>
            <a:noFill/>
            <a:ln w="25400" algn="ctr">
              <a:solidFill>
                <a:schemeClr val="tx1"/>
              </a:solidFill>
              <a:round/>
              <a:headEnd/>
              <a:tailEnd type="triangle"/>
            </a:ln>
          </p:spPr>
        </p:cxnSp>
        <p:sp>
          <p:nvSpPr>
            <p:cNvPr id="90" name="TextBox 89"/>
            <p:cNvSpPr txBox="1"/>
            <p:nvPr/>
          </p:nvSpPr>
          <p:spPr>
            <a:xfrm>
              <a:off x="7090671" y="2977839"/>
              <a:ext cx="1025548" cy="346339"/>
            </a:xfrm>
            <a:prstGeom prst="rect">
              <a:avLst/>
            </a:prstGeom>
            <a:noFill/>
          </p:spPr>
          <p:txBody>
            <a:bodyPr wrap="square" rtlCol="0">
              <a:spAutoFit/>
            </a:bodyPr>
            <a:lstStyle/>
            <a:p>
              <a:pPr algn="ctr" defTabSz="609316"/>
              <a:r>
                <a:rPr lang="en-US" sz="1200" b="1" dirty="0">
                  <a:solidFill>
                    <a:prstClr val="white"/>
                  </a:solidFill>
                  <a:latin typeface="Corbel"/>
                  <a:cs typeface="Corbel"/>
                </a:rPr>
                <a:t>Image Categorized</a:t>
              </a:r>
            </a:p>
          </p:txBody>
        </p:sp>
      </p:grpSp>
      <p:cxnSp>
        <p:nvCxnSpPr>
          <p:cNvPr id="98" name="Elbow Connector 97"/>
          <p:cNvCxnSpPr/>
          <p:nvPr/>
        </p:nvCxnSpPr>
        <p:spPr bwMode="auto">
          <a:xfrm>
            <a:off x="8895032" y="5697155"/>
            <a:ext cx="2814507" cy="1"/>
          </a:xfrm>
          <a:prstGeom prst="bentConnector3">
            <a:avLst>
              <a:gd name="adj1" fmla="val 50000"/>
            </a:avLst>
          </a:prstGeom>
          <a:noFill/>
          <a:ln w="25400" algn="ctr">
            <a:solidFill>
              <a:schemeClr val="tx1"/>
            </a:solidFill>
            <a:round/>
            <a:headEnd/>
            <a:tailEnd type="triangle"/>
          </a:ln>
        </p:spPr>
      </p:cxnSp>
    </p:spTree>
    <p:extLst>
      <p:ext uri="{BB962C8B-B14F-4D97-AF65-F5344CB8AC3E}">
        <p14:creationId xmlns:p14="http://schemas.microsoft.com/office/powerpoint/2010/main" val="45096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9802-7DB4-D843-BEF2-A019572C36AE}"/>
              </a:ext>
            </a:extLst>
          </p:cNvPr>
          <p:cNvSpPr>
            <a:spLocks noGrp="1"/>
          </p:cNvSpPr>
          <p:nvPr>
            <p:ph type="title"/>
          </p:nvPr>
        </p:nvSpPr>
        <p:spPr/>
        <p:txBody>
          <a:bodyPr/>
          <a:lstStyle/>
          <a:p>
            <a:r>
              <a:rPr lang="en-US" dirty="0"/>
              <a:t>Push-Button Global Data Replication</a:t>
            </a:r>
          </a:p>
        </p:txBody>
      </p:sp>
      <p:pic>
        <p:nvPicPr>
          <p:cNvPr id="12" name="Picture 11">
            <a:extLst>
              <a:ext uri="{FF2B5EF4-FFF2-40B4-BE49-F238E27FC236}">
                <a16:creationId xmlns:a16="http://schemas.microsoft.com/office/drawing/2014/main" id="{7F082F99-AE5B-C84B-B5B5-0A6001429220}"/>
              </a:ext>
            </a:extLst>
          </p:cNvPr>
          <p:cNvPicPr>
            <a:picLocks noChangeAspect="1"/>
          </p:cNvPicPr>
          <p:nvPr/>
        </p:nvPicPr>
        <p:blipFill>
          <a:blip r:embed="rId2"/>
          <a:stretch>
            <a:fillRect/>
          </a:stretch>
        </p:blipFill>
        <p:spPr>
          <a:xfrm>
            <a:off x="0" y="1410226"/>
            <a:ext cx="12188825" cy="4037548"/>
          </a:xfrm>
          <a:prstGeom prst="rect">
            <a:avLst/>
          </a:prstGeom>
        </p:spPr>
      </p:pic>
      <p:pic>
        <p:nvPicPr>
          <p:cNvPr id="14" name="Picture 13">
            <a:extLst>
              <a:ext uri="{FF2B5EF4-FFF2-40B4-BE49-F238E27FC236}">
                <a16:creationId xmlns:a16="http://schemas.microsoft.com/office/drawing/2014/main" id="{DDE33D8A-2796-C74E-9E22-5CB848666170}"/>
              </a:ext>
            </a:extLst>
          </p:cNvPr>
          <p:cNvPicPr>
            <a:picLocks noChangeAspect="1"/>
          </p:cNvPicPr>
          <p:nvPr/>
        </p:nvPicPr>
        <p:blipFill>
          <a:blip r:embed="rId3"/>
          <a:stretch>
            <a:fillRect/>
          </a:stretch>
        </p:blipFill>
        <p:spPr>
          <a:xfrm>
            <a:off x="0" y="1410226"/>
            <a:ext cx="12188825" cy="4037548"/>
          </a:xfrm>
          <a:prstGeom prst="rect">
            <a:avLst/>
          </a:prstGeom>
        </p:spPr>
      </p:pic>
      <p:sp>
        <p:nvSpPr>
          <p:cNvPr id="15" name="TextBox 14">
            <a:extLst>
              <a:ext uri="{FF2B5EF4-FFF2-40B4-BE49-F238E27FC236}">
                <a16:creationId xmlns:a16="http://schemas.microsoft.com/office/drawing/2014/main" id="{EE6C6467-E9E6-4F46-A3C2-5227929F3FFF}"/>
              </a:ext>
            </a:extLst>
          </p:cNvPr>
          <p:cNvSpPr txBox="1"/>
          <p:nvPr/>
        </p:nvSpPr>
        <p:spPr>
          <a:xfrm rot="20467218">
            <a:off x="3687096" y="2905432"/>
            <a:ext cx="2449710" cy="830997"/>
          </a:xfrm>
          <a:prstGeom prst="rect">
            <a:avLst/>
          </a:prstGeom>
          <a:noFill/>
        </p:spPr>
        <p:txBody>
          <a:bodyPr wrap="none" rtlCol="0">
            <a:spAutoFit/>
          </a:bodyPr>
          <a:lstStyle/>
          <a:p>
            <a:r>
              <a:rPr lang="en-US" b="1" dirty="0">
                <a:solidFill>
                  <a:srgbClr val="C00000"/>
                </a:solidFill>
                <a:latin typeface="Segoe Print" panose="02000800000000000000" pitchFamily="2" charset="0"/>
              </a:rPr>
              <a:t>Where do you </a:t>
            </a:r>
          </a:p>
          <a:p>
            <a:r>
              <a:rPr lang="en-US" b="1" dirty="0">
                <a:solidFill>
                  <a:srgbClr val="C00000"/>
                </a:solidFill>
                <a:latin typeface="Segoe Print" panose="02000800000000000000" pitchFamily="2" charset="0"/>
              </a:rPr>
              <a:t>     want it?</a:t>
            </a:r>
          </a:p>
        </p:txBody>
      </p:sp>
      <p:grpSp>
        <p:nvGrpSpPr>
          <p:cNvPr id="18" name="Group 17">
            <a:extLst>
              <a:ext uri="{FF2B5EF4-FFF2-40B4-BE49-F238E27FC236}">
                <a16:creationId xmlns:a16="http://schemas.microsoft.com/office/drawing/2014/main" id="{94E23F2B-2180-F446-98D0-EBFE067D295F}"/>
              </a:ext>
            </a:extLst>
          </p:cNvPr>
          <p:cNvGrpSpPr/>
          <p:nvPr/>
        </p:nvGrpSpPr>
        <p:grpSpPr>
          <a:xfrm>
            <a:off x="4159801" y="1903960"/>
            <a:ext cx="3412914" cy="1593647"/>
            <a:chOff x="4159801" y="1903960"/>
            <a:chExt cx="3412914" cy="1593647"/>
          </a:xfrm>
        </p:grpSpPr>
        <p:sp>
          <p:nvSpPr>
            <p:cNvPr id="16" name="TextBox 15">
              <a:extLst>
                <a:ext uri="{FF2B5EF4-FFF2-40B4-BE49-F238E27FC236}">
                  <a16:creationId xmlns:a16="http://schemas.microsoft.com/office/drawing/2014/main" id="{46773416-B50F-AD4A-8612-AE207AF32894}"/>
                </a:ext>
              </a:extLst>
            </p:cNvPr>
            <p:cNvSpPr txBox="1"/>
            <p:nvPr/>
          </p:nvSpPr>
          <p:spPr>
            <a:xfrm rot="20993500">
              <a:off x="4602030" y="1903960"/>
              <a:ext cx="2970685" cy="830997"/>
            </a:xfrm>
            <a:prstGeom prst="rect">
              <a:avLst/>
            </a:prstGeom>
            <a:noFill/>
          </p:spPr>
          <p:txBody>
            <a:bodyPr wrap="none" rtlCol="0">
              <a:spAutoFit/>
            </a:bodyPr>
            <a:lstStyle/>
            <a:p>
              <a:pPr algn="ctr"/>
              <a:r>
                <a:rPr lang="en-US" b="1" dirty="0">
                  <a:solidFill>
                    <a:srgbClr val="C00000"/>
                  </a:solidFill>
                  <a:latin typeface="Segoe Print" panose="02000800000000000000" pitchFamily="2" charset="0"/>
                </a:rPr>
                <a:t>Converged Data.</a:t>
              </a:r>
            </a:p>
            <a:p>
              <a:pPr algn="ctr"/>
              <a:r>
                <a:rPr lang="en-US" b="1" dirty="0">
                  <a:solidFill>
                    <a:srgbClr val="C00000"/>
                  </a:solidFill>
                  <a:latin typeface="Segoe Print" panose="02000800000000000000" pitchFamily="2" charset="0"/>
                </a:rPr>
                <a:t>Global Namespace</a:t>
              </a:r>
            </a:p>
          </p:txBody>
        </p:sp>
        <p:sp>
          <p:nvSpPr>
            <p:cNvPr id="17" name="Arc 16">
              <a:extLst>
                <a:ext uri="{FF2B5EF4-FFF2-40B4-BE49-F238E27FC236}">
                  <a16:creationId xmlns:a16="http://schemas.microsoft.com/office/drawing/2014/main" id="{8EE40BFB-C037-CB45-8A79-A14C1B308D5C}"/>
                </a:ext>
              </a:extLst>
            </p:cNvPr>
            <p:cNvSpPr/>
            <p:nvPr/>
          </p:nvSpPr>
          <p:spPr>
            <a:xfrm rot="15870130">
              <a:off x="4161736" y="2478856"/>
              <a:ext cx="1016816" cy="1020685"/>
            </a:xfrm>
            <a:prstGeom prst="arc">
              <a:avLst>
                <a:gd name="adj1" fmla="val 16200000"/>
                <a:gd name="adj2" fmla="val 791667"/>
              </a:avLst>
            </a:prstGeom>
            <a:ln w="63500">
              <a:solidFill>
                <a:schemeClr val="accent1"/>
              </a:solidFill>
              <a:headEnd type="none"/>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7364B5B-3999-3749-8856-9EEB1F2873B4}"/>
              </a:ext>
            </a:extLst>
          </p:cNvPr>
          <p:cNvGrpSpPr/>
          <p:nvPr/>
        </p:nvGrpSpPr>
        <p:grpSpPr>
          <a:xfrm>
            <a:off x="2312881" y="3968670"/>
            <a:ext cx="2993715" cy="1074311"/>
            <a:chOff x="4087996" y="1490728"/>
            <a:chExt cx="2993715" cy="1074311"/>
          </a:xfrm>
        </p:grpSpPr>
        <p:sp>
          <p:nvSpPr>
            <p:cNvPr id="20" name="TextBox 19">
              <a:extLst>
                <a:ext uri="{FF2B5EF4-FFF2-40B4-BE49-F238E27FC236}">
                  <a16:creationId xmlns:a16="http://schemas.microsoft.com/office/drawing/2014/main" id="{4B64D890-6D7C-A845-938D-106A8D70347A}"/>
                </a:ext>
              </a:extLst>
            </p:cNvPr>
            <p:cNvSpPr txBox="1"/>
            <p:nvPr/>
          </p:nvSpPr>
          <p:spPr>
            <a:xfrm rot="20993500">
              <a:off x="4680092" y="2103374"/>
              <a:ext cx="2401619" cy="461665"/>
            </a:xfrm>
            <a:prstGeom prst="rect">
              <a:avLst/>
            </a:prstGeom>
            <a:noFill/>
          </p:spPr>
          <p:txBody>
            <a:bodyPr wrap="none" rtlCol="0">
              <a:spAutoFit/>
            </a:bodyPr>
            <a:lstStyle/>
            <a:p>
              <a:pPr algn="ctr"/>
              <a:r>
                <a:rPr lang="en-US" b="1" dirty="0">
                  <a:solidFill>
                    <a:srgbClr val="C00000"/>
                  </a:solidFill>
                  <a:latin typeface="Segoe Print" panose="02000800000000000000" pitchFamily="2" charset="0"/>
                </a:rPr>
                <a:t>Do Everything</a:t>
              </a:r>
            </a:p>
          </p:txBody>
        </p:sp>
        <p:sp>
          <p:nvSpPr>
            <p:cNvPr id="21" name="Arc 20">
              <a:extLst>
                <a:ext uri="{FF2B5EF4-FFF2-40B4-BE49-F238E27FC236}">
                  <a16:creationId xmlns:a16="http://schemas.microsoft.com/office/drawing/2014/main" id="{7CC82461-7A10-8A44-9213-2F7497159F12}"/>
                </a:ext>
              </a:extLst>
            </p:cNvPr>
            <p:cNvSpPr/>
            <p:nvPr/>
          </p:nvSpPr>
          <p:spPr>
            <a:xfrm rot="9853922">
              <a:off x="4087996" y="1490728"/>
              <a:ext cx="1016816" cy="1020685"/>
            </a:xfrm>
            <a:prstGeom prst="arc">
              <a:avLst>
                <a:gd name="adj1" fmla="val 16200000"/>
                <a:gd name="adj2" fmla="val 791667"/>
              </a:avLst>
            </a:prstGeom>
            <a:ln w="63500">
              <a:solidFill>
                <a:schemeClr val="accent1"/>
              </a:solidFill>
              <a:headEnd type="triangle"/>
              <a:tailEnd type="non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8CADDAFD-BE5B-FA48-8E4B-1BF6205624F9}"/>
              </a:ext>
            </a:extLst>
          </p:cNvPr>
          <p:cNvGrpSpPr/>
          <p:nvPr/>
        </p:nvGrpSpPr>
        <p:grpSpPr>
          <a:xfrm>
            <a:off x="2789747" y="4135818"/>
            <a:ext cx="3301821" cy="1406457"/>
            <a:chOff x="4087996" y="1490728"/>
            <a:chExt cx="3301821" cy="1406457"/>
          </a:xfrm>
        </p:grpSpPr>
        <p:sp>
          <p:nvSpPr>
            <p:cNvPr id="23" name="TextBox 22">
              <a:extLst>
                <a:ext uri="{FF2B5EF4-FFF2-40B4-BE49-F238E27FC236}">
                  <a16:creationId xmlns:a16="http://schemas.microsoft.com/office/drawing/2014/main" id="{B2003911-1563-054F-A799-98FFCDAD55AE}"/>
                </a:ext>
              </a:extLst>
            </p:cNvPr>
            <p:cNvSpPr txBox="1"/>
            <p:nvPr/>
          </p:nvSpPr>
          <p:spPr>
            <a:xfrm rot="20993500">
              <a:off x="4696451" y="2066188"/>
              <a:ext cx="2693366" cy="830997"/>
            </a:xfrm>
            <a:prstGeom prst="rect">
              <a:avLst/>
            </a:prstGeom>
            <a:noFill/>
          </p:spPr>
          <p:txBody>
            <a:bodyPr wrap="none" rtlCol="0">
              <a:spAutoFit/>
            </a:bodyPr>
            <a:lstStyle/>
            <a:p>
              <a:pPr algn="ctr"/>
              <a:r>
                <a:rPr lang="en-US" b="1" dirty="0">
                  <a:solidFill>
                    <a:srgbClr val="C00000"/>
                  </a:solidFill>
                  <a:latin typeface="Segoe Print" panose="02000800000000000000" pitchFamily="2" charset="0"/>
                </a:rPr>
                <a:t>Manual Control,</a:t>
              </a:r>
            </a:p>
            <a:p>
              <a:pPr algn="ctr"/>
              <a:r>
                <a:rPr lang="en-US" b="1" dirty="0">
                  <a:solidFill>
                    <a:srgbClr val="C00000"/>
                  </a:solidFill>
                  <a:latin typeface="Segoe Print" panose="02000800000000000000" pitchFamily="2" charset="0"/>
                </a:rPr>
                <a:t>or API-driven</a:t>
              </a:r>
            </a:p>
          </p:txBody>
        </p:sp>
        <p:sp>
          <p:nvSpPr>
            <p:cNvPr id="24" name="Arc 23">
              <a:extLst>
                <a:ext uri="{FF2B5EF4-FFF2-40B4-BE49-F238E27FC236}">
                  <a16:creationId xmlns:a16="http://schemas.microsoft.com/office/drawing/2014/main" id="{424652E4-0CEE-784D-98D0-5BA762CE2239}"/>
                </a:ext>
              </a:extLst>
            </p:cNvPr>
            <p:cNvSpPr/>
            <p:nvPr/>
          </p:nvSpPr>
          <p:spPr>
            <a:xfrm rot="9853922">
              <a:off x="4087996" y="1490728"/>
              <a:ext cx="1016816" cy="1020685"/>
            </a:xfrm>
            <a:prstGeom prst="arc">
              <a:avLst>
                <a:gd name="adj1" fmla="val 16200000"/>
                <a:gd name="adj2" fmla="val 791667"/>
              </a:avLst>
            </a:prstGeom>
            <a:ln w="63500">
              <a:solidFill>
                <a:schemeClr val="accent1"/>
              </a:solidFill>
              <a:headEnd type="triangle"/>
              <a:tailEnd type="non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00AD9A9-E8BC-7844-B4D3-ACC33D9F5CA8}"/>
              </a:ext>
            </a:extLst>
          </p:cNvPr>
          <p:cNvGrpSpPr/>
          <p:nvPr/>
        </p:nvGrpSpPr>
        <p:grpSpPr>
          <a:xfrm>
            <a:off x="7651682" y="2127283"/>
            <a:ext cx="2670557" cy="1394233"/>
            <a:chOff x="4159801" y="2103374"/>
            <a:chExt cx="2670557" cy="1394233"/>
          </a:xfrm>
        </p:grpSpPr>
        <p:sp>
          <p:nvSpPr>
            <p:cNvPr id="29" name="TextBox 28">
              <a:extLst>
                <a:ext uri="{FF2B5EF4-FFF2-40B4-BE49-F238E27FC236}">
                  <a16:creationId xmlns:a16="http://schemas.microsoft.com/office/drawing/2014/main" id="{B2602C83-9474-0E48-834B-AF4EA7C294CF}"/>
                </a:ext>
              </a:extLst>
            </p:cNvPr>
            <p:cNvSpPr txBox="1"/>
            <p:nvPr/>
          </p:nvSpPr>
          <p:spPr>
            <a:xfrm rot="20993500">
              <a:off x="4665983" y="2103374"/>
              <a:ext cx="2164375" cy="461665"/>
            </a:xfrm>
            <a:prstGeom prst="rect">
              <a:avLst/>
            </a:prstGeom>
            <a:noFill/>
          </p:spPr>
          <p:txBody>
            <a:bodyPr wrap="none" rtlCol="0">
              <a:spAutoFit/>
            </a:bodyPr>
            <a:lstStyle/>
            <a:p>
              <a:pPr algn="ctr"/>
              <a:r>
                <a:rPr lang="en-US" b="1" dirty="0">
                  <a:solidFill>
                    <a:srgbClr val="C00000"/>
                  </a:solidFill>
                  <a:latin typeface="Segoe Print" panose="02000800000000000000" pitchFamily="2" charset="0"/>
                </a:rPr>
                <a:t>Use Full Pipe</a:t>
              </a:r>
            </a:p>
          </p:txBody>
        </p:sp>
        <p:sp>
          <p:nvSpPr>
            <p:cNvPr id="30" name="Arc 29">
              <a:extLst>
                <a:ext uri="{FF2B5EF4-FFF2-40B4-BE49-F238E27FC236}">
                  <a16:creationId xmlns:a16="http://schemas.microsoft.com/office/drawing/2014/main" id="{7EEA5B71-733D-5B4C-BFB1-C3061AC4149F}"/>
                </a:ext>
              </a:extLst>
            </p:cNvPr>
            <p:cNvSpPr/>
            <p:nvPr/>
          </p:nvSpPr>
          <p:spPr>
            <a:xfrm rot="15870130">
              <a:off x="4161736" y="2478856"/>
              <a:ext cx="1016816" cy="1020685"/>
            </a:xfrm>
            <a:prstGeom prst="arc">
              <a:avLst>
                <a:gd name="adj1" fmla="val 16200000"/>
                <a:gd name="adj2" fmla="val 791667"/>
              </a:avLst>
            </a:prstGeom>
            <a:ln w="63500">
              <a:solidFill>
                <a:schemeClr val="accent1"/>
              </a:solidFill>
              <a:headEnd type="none"/>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grpSp>
      <p:sp>
        <p:nvSpPr>
          <p:cNvPr id="32" name="TextBox 31">
            <a:extLst>
              <a:ext uri="{FF2B5EF4-FFF2-40B4-BE49-F238E27FC236}">
                <a16:creationId xmlns:a16="http://schemas.microsoft.com/office/drawing/2014/main" id="{1368C790-8DEE-2843-B9BE-A65891F4D8D2}"/>
              </a:ext>
            </a:extLst>
          </p:cNvPr>
          <p:cNvSpPr txBox="1"/>
          <p:nvPr/>
        </p:nvSpPr>
        <p:spPr>
          <a:xfrm rot="20993500">
            <a:off x="9173406" y="3275746"/>
            <a:ext cx="2117887" cy="1200329"/>
          </a:xfrm>
          <a:prstGeom prst="rect">
            <a:avLst/>
          </a:prstGeom>
          <a:noFill/>
        </p:spPr>
        <p:txBody>
          <a:bodyPr wrap="none" rtlCol="0">
            <a:spAutoFit/>
          </a:bodyPr>
          <a:lstStyle/>
          <a:p>
            <a:r>
              <a:rPr lang="en-US" b="1" dirty="0">
                <a:solidFill>
                  <a:srgbClr val="C00000"/>
                </a:solidFill>
                <a:latin typeface="Segoe Print" panose="02000800000000000000" pitchFamily="2" charset="0"/>
              </a:rPr>
              <a:t>Data ACKs,</a:t>
            </a:r>
          </a:p>
          <a:p>
            <a:r>
              <a:rPr lang="en-US" b="1" dirty="0">
                <a:solidFill>
                  <a:srgbClr val="C00000"/>
                </a:solidFill>
                <a:latin typeface="Segoe Print" panose="02000800000000000000" pitchFamily="2" charset="0"/>
              </a:rPr>
              <a:t>Encryption,</a:t>
            </a:r>
          </a:p>
          <a:p>
            <a:r>
              <a:rPr lang="en-US" b="1" dirty="0">
                <a:solidFill>
                  <a:srgbClr val="C00000"/>
                </a:solidFill>
                <a:latin typeface="Segoe Print" panose="02000800000000000000" pitchFamily="2" charset="0"/>
              </a:rPr>
              <a:t>Compression</a:t>
            </a:r>
          </a:p>
        </p:txBody>
      </p:sp>
      <p:grpSp>
        <p:nvGrpSpPr>
          <p:cNvPr id="34" name="Group 33">
            <a:extLst>
              <a:ext uri="{FF2B5EF4-FFF2-40B4-BE49-F238E27FC236}">
                <a16:creationId xmlns:a16="http://schemas.microsoft.com/office/drawing/2014/main" id="{EE4E25B8-E382-3E48-83DA-AC8FC680835A}"/>
              </a:ext>
            </a:extLst>
          </p:cNvPr>
          <p:cNvGrpSpPr/>
          <p:nvPr/>
        </p:nvGrpSpPr>
        <p:grpSpPr>
          <a:xfrm>
            <a:off x="4745376" y="4070997"/>
            <a:ext cx="2736105" cy="1435953"/>
            <a:chOff x="4087996" y="1490728"/>
            <a:chExt cx="2736105" cy="1435953"/>
          </a:xfrm>
        </p:grpSpPr>
        <p:sp>
          <p:nvSpPr>
            <p:cNvPr id="35" name="TextBox 34">
              <a:extLst>
                <a:ext uri="{FF2B5EF4-FFF2-40B4-BE49-F238E27FC236}">
                  <a16:creationId xmlns:a16="http://schemas.microsoft.com/office/drawing/2014/main" id="{AA0A151A-49D8-8846-98B8-2CB482A89AE4}"/>
                </a:ext>
              </a:extLst>
            </p:cNvPr>
            <p:cNvSpPr txBox="1"/>
            <p:nvPr/>
          </p:nvSpPr>
          <p:spPr>
            <a:xfrm rot="20993500">
              <a:off x="4465763" y="2095684"/>
              <a:ext cx="2358338" cy="830997"/>
            </a:xfrm>
            <a:prstGeom prst="rect">
              <a:avLst/>
            </a:prstGeom>
            <a:noFill/>
          </p:spPr>
          <p:txBody>
            <a:bodyPr wrap="none" rtlCol="0">
              <a:spAutoFit/>
            </a:bodyPr>
            <a:lstStyle/>
            <a:p>
              <a:pPr algn="ctr"/>
              <a:r>
                <a:rPr lang="en-US" b="1" dirty="0">
                  <a:solidFill>
                    <a:srgbClr val="C00000"/>
                  </a:solidFill>
                  <a:latin typeface="Segoe Print" panose="02000800000000000000" pitchFamily="2" charset="0"/>
                </a:rPr>
                <a:t>Two-Way </a:t>
              </a:r>
            </a:p>
            <a:p>
              <a:pPr algn="ctr"/>
              <a:r>
                <a:rPr lang="en-US" b="1" dirty="0">
                  <a:solidFill>
                    <a:srgbClr val="C00000"/>
                  </a:solidFill>
                  <a:latin typeface="Segoe Print" panose="02000800000000000000" pitchFamily="2" charset="0"/>
                </a:rPr>
                <a:t>Data Transfer</a:t>
              </a:r>
            </a:p>
          </p:txBody>
        </p:sp>
        <p:sp>
          <p:nvSpPr>
            <p:cNvPr id="36" name="Arc 35">
              <a:extLst>
                <a:ext uri="{FF2B5EF4-FFF2-40B4-BE49-F238E27FC236}">
                  <a16:creationId xmlns:a16="http://schemas.microsoft.com/office/drawing/2014/main" id="{A78C4C9F-555A-B943-8D42-10C3ECF2B265}"/>
                </a:ext>
              </a:extLst>
            </p:cNvPr>
            <p:cNvSpPr/>
            <p:nvPr/>
          </p:nvSpPr>
          <p:spPr>
            <a:xfrm rot="9853922">
              <a:off x="4087996" y="1490728"/>
              <a:ext cx="1016816" cy="1020685"/>
            </a:xfrm>
            <a:prstGeom prst="arc">
              <a:avLst>
                <a:gd name="adj1" fmla="val 16200000"/>
                <a:gd name="adj2" fmla="val 791667"/>
              </a:avLst>
            </a:prstGeom>
            <a:ln w="63500">
              <a:solidFill>
                <a:schemeClr val="accent1"/>
              </a:solidFill>
              <a:headEnd type="triangle"/>
              <a:tailEnd type="non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05762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32" grpId="0"/>
      <p:bldP spid="32" grpId="1"/>
    </p:bldLst>
  </p:timing>
</p:sld>
</file>

<file path=ppt/theme/theme1.xml><?xml version="1.0" encoding="utf-8"?>
<a:theme xmlns:a="http://schemas.openxmlformats.org/drawingml/2006/main" name="MAPR Template 2017 V2">
  <a:themeElements>
    <a:clrScheme name="Custom 1">
      <a:dk1>
        <a:srgbClr val="000000"/>
      </a:dk1>
      <a:lt1>
        <a:srgbClr val="FFFFFF"/>
      </a:lt1>
      <a:dk2>
        <a:srgbClr val="4D4F53"/>
      </a:dk2>
      <a:lt2>
        <a:srgbClr val="00274C"/>
      </a:lt2>
      <a:accent1>
        <a:srgbClr val="C8102E"/>
      </a:accent1>
      <a:accent2>
        <a:srgbClr val="3B6E8E"/>
      </a:accent2>
      <a:accent3>
        <a:srgbClr val="627D77"/>
      </a:accent3>
      <a:accent4>
        <a:srgbClr val="747678"/>
      </a:accent4>
      <a:accent5>
        <a:srgbClr val="592226"/>
      </a:accent5>
      <a:accent6>
        <a:srgbClr val="FDC82F"/>
      </a:accent6>
      <a:hlink>
        <a:srgbClr val="0098DB"/>
      </a:hlink>
      <a:folHlink>
        <a:srgbClr val="5922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pR Template 2018">
  <a:themeElements>
    <a:clrScheme name="MapR Color Palette 1">
      <a:dk1>
        <a:srgbClr val="032741"/>
      </a:dk1>
      <a:lt1>
        <a:srgbClr val="FFFFFF"/>
      </a:lt1>
      <a:dk2>
        <a:srgbClr val="455469"/>
      </a:dk2>
      <a:lt2>
        <a:srgbClr val="D8D8D8"/>
      </a:lt2>
      <a:accent1>
        <a:srgbClr val="4C4C4C"/>
      </a:accent1>
      <a:accent2>
        <a:srgbClr val="898989"/>
      </a:accent2>
      <a:accent3>
        <a:srgbClr val="0966AC"/>
      </a:accent3>
      <a:accent4>
        <a:srgbClr val="C8102E"/>
      </a:accent4>
      <a:accent5>
        <a:srgbClr val="00AEFF"/>
      </a:accent5>
      <a:accent6>
        <a:srgbClr val="057777"/>
      </a:accent6>
      <a:hlink>
        <a:srgbClr val="0966AC"/>
      </a:hlink>
      <a:folHlink>
        <a:srgbClr val="00AE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8D8D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lIns="121899" tIns="60949" rIns="121899" bIns="60949">
        <a:spAutoFit/>
      </a:bodyPr>
      <a:lstStyle>
        <a:defPPr eaLnBrk="0" hangingPunct="0">
          <a:defRPr dirty="0" smtClean="0">
            <a:latin typeface="+mn-lt"/>
            <a:ea typeface="ヒラギノ角ゴ Pro W3" pitchFamily="-32" charset="-128"/>
          </a:defRPr>
        </a:defPPr>
      </a:lstStyle>
    </a:txDef>
  </a:objectDefaults>
  <a:extraClrSchemeLst/>
  <a:extLst>
    <a:ext uri="{05A4C25C-085E-4340-85A3-A5531E510DB2}">
      <thm15:themeFamily xmlns:thm15="http://schemas.microsoft.com/office/thememl/2012/main" name="MapR Template 2018" id="{6F263AF7-D9E2-7540-8574-AEF8DFCA5C86}" vid="{942B50E8-412C-9941-ACCA-293544930D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124126</TotalTime>
  <Words>2422</Words>
  <Application>Microsoft Macintosh PowerPoint</Application>
  <PresentationFormat>Custom</PresentationFormat>
  <Paragraphs>547</Paragraphs>
  <Slides>26</Slides>
  <Notes>24</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.AppleSystemUIFont</vt:lpstr>
      <vt:lpstr>Arial</vt:lpstr>
      <vt:lpstr>Calibri</vt:lpstr>
      <vt:lpstr>Calibri Regular</vt:lpstr>
      <vt:lpstr>Consolas</vt:lpstr>
      <vt:lpstr>Corbel</vt:lpstr>
      <vt:lpstr>Courier</vt:lpstr>
      <vt:lpstr>Georgia</vt:lpstr>
      <vt:lpstr>Segoe Print</vt:lpstr>
      <vt:lpstr>Wingdings</vt:lpstr>
      <vt:lpstr>MAPR Template 2017 V2</vt:lpstr>
      <vt:lpstr>MapR Template 2018</vt:lpstr>
      <vt:lpstr>Predictive Prioritization at the Edge</vt:lpstr>
      <vt:lpstr>PowerPoint Presentation</vt:lpstr>
      <vt:lpstr>PowerPoint Presentation</vt:lpstr>
      <vt:lpstr>MapR at the EDGE</vt:lpstr>
      <vt:lpstr>Real-Time Data Prioritization</vt:lpstr>
      <vt:lpstr>Real-Time Data Prioritization</vt:lpstr>
      <vt:lpstr>PowerPoint Presentation</vt:lpstr>
      <vt:lpstr>MapR in Action: Agile Pipeline Development</vt:lpstr>
      <vt:lpstr>Push-Button Global Data Replication</vt:lpstr>
      <vt:lpstr>PowerPoint Presentation</vt:lpstr>
      <vt:lpstr>PowerPoint Presentation</vt:lpstr>
      <vt:lpstr>Data Where You Want It, Processing Where You Need It</vt:lpstr>
      <vt:lpstr>Data Replication Across a Global Namespace</vt:lpstr>
      <vt:lpstr>Global Data Replication</vt:lpstr>
      <vt:lpstr>PowerPoint Presentation</vt:lpstr>
      <vt:lpstr>Edge Networking</vt:lpstr>
      <vt:lpstr>Sandbox-to-Cloud Networking</vt:lpstr>
      <vt:lpstr>Multi-Cloud Networking</vt:lpstr>
      <vt:lpstr>Multi-Cloud Networking</vt:lpstr>
      <vt:lpstr>Edge Networking</vt:lpstr>
      <vt:lpstr>PowerPoint Presentation</vt:lpstr>
      <vt:lpstr>Building a Global Data Fabric to the Edge</vt:lpstr>
      <vt:lpstr>PowerPoint Presentation</vt:lpstr>
      <vt:lpstr>PowerPoint Presentation</vt:lpstr>
      <vt:lpstr>Deploying an Edge-to-Cloud Data Fabric with MapR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Gaylynn Wells</dc:creator>
  <cp:lastModifiedBy>Jonathan Janos</cp:lastModifiedBy>
  <cp:revision>1424</cp:revision>
  <cp:lastPrinted>2018-02-07T22:05:38Z</cp:lastPrinted>
  <dcterms:created xsi:type="dcterms:W3CDTF">2017-02-08T23:55:18Z</dcterms:created>
  <dcterms:modified xsi:type="dcterms:W3CDTF">2019-02-22T16:52:15Z</dcterms:modified>
</cp:coreProperties>
</file>